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21.jpg" ContentType="image/pn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87" r:id="rId3"/>
    <p:sldMasterId id="2147483705" r:id="rId4"/>
    <p:sldMasterId id="2147483726" r:id="rId5"/>
  </p:sldMasterIdLst>
  <p:notesMasterIdLst>
    <p:notesMasterId r:id="rId40"/>
  </p:notesMasterIdLst>
  <p:handoutMasterIdLst>
    <p:handoutMasterId r:id="rId41"/>
  </p:handoutMasterIdLst>
  <p:sldIdLst>
    <p:sldId id="396" r:id="rId6"/>
    <p:sldId id="389" r:id="rId7"/>
    <p:sldId id="399" r:id="rId8"/>
    <p:sldId id="397" r:id="rId9"/>
    <p:sldId id="287" r:id="rId10"/>
    <p:sldId id="359" r:id="rId11"/>
    <p:sldId id="422" r:id="rId12"/>
    <p:sldId id="393" r:id="rId13"/>
    <p:sldId id="401" r:id="rId14"/>
    <p:sldId id="423" r:id="rId15"/>
    <p:sldId id="429" r:id="rId16"/>
    <p:sldId id="428" r:id="rId17"/>
    <p:sldId id="416" r:id="rId18"/>
    <p:sldId id="415" r:id="rId19"/>
    <p:sldId id="424" r:id="rId20"/>
    <p:sldId id="425" r:id="rId21"/>
    <p:sldId id="402" r:id="rId22"/>
    <p:sldId id="403" r:id="rId23"/>
    <p:sldId id="417" r:id="rId24"/>
    <p:sldId id="418" r:id="rId25"/>
    <p:sldId id="406" r:id="rId26"/>
    <p:sldId id="407" r:id="rId27"/>
    <p:sldId id="411" r:id="rId28"/>
    <p:sldId id="420" r:id="rId29"/>
    <p:sldId id="395" r:id="rId30"/>
    <p:sldId id="289" r:id="rId31"/>
    <p:sldId id="290" r:id="rId32"/>
    <p:sldId id="366" r:id="rId33"/>
    <p:sldId id="368" r:id="rId34"/>
    <p:sldId id="390" r:id="rId35"/>
    <p:sldId id="414" r:id="rId36"/>
    <p:sldId id="384" r:id="rId37"/>
    <p:sldId id="380" r:id="rId38"/>
    <p:sldId id="421" r:id="rId39"/>
  </p:sldIdLst>
  <p:sldSz cx="24384000" cy="13716000"/>
  <p:notesSz cx="7102475" cy="9388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9C"/>
    <a:srgbClr val="297CB3"/>
    <a:srgbClr val="5F7B8A"/>
    <a:srgbClr val="B7BDC1"/>
    <a:srgbClr val="DCDEE0"/>
    <a:srgbClr val="AAA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68" autoAdjust="0"/>
    <p:restoredTop sz="67120" autoAdjust="0"/>
  </p:normalViewPr>
  <p:slideViewPr>
    <p:cSldViewPr snapToGrid="0">
      <p:cViewPr>
        <p:scale>
          <a:sx n="23" d="100"/>
          <a:sy n="23" d="100"/>
        </p:scale>
        <p:origin x="1156"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9C7517-D57F-4E84-A959-10E34098497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A6999A2B-DBAA-443A-A1C8-5BF88CF8B038}">
      <dgm:prSet phldrT="[Text]">
        <dgm:style>
          <a:lnRef idx="3">
            <a:schemeClr val="lt1"/>
          </a:lnRef>
          <a:fillRef idx="1">
            <a:schemeClr val="accent1"/>
          </a:fillRef>
          <a:effectRef idx="1">
            <a:schemeClr val="accent1"/>
          </a:effectRef>
          <a:fontRef idx="minor">
            <a:schemeClr val="lt1"/>
          </a:fontRef>
        </dgm:style>
      </dgm:prSet>
      <dgm:spPr/>
      <dgm:t>
        <a:bodyPr/>
        <a:lstStyle/>
        <a:p>
          <a:r>
            <a:rPr lang="en-US" b="1" dirty="0" smtClean="0">
              <a:effectLst>
                <a:outerShdw blurRad="38100" dist="38100" dir="2700000" algn="tl">
                  <a:srgbClr val="000000">
                    <a:alpha val="43137"/>
                  </a:srgbClr>
                </a:outerShdw>
              </a:effectLst>
            </a:rPr>
            <a:t>Restaurant </a:t>
          </a:r>
          <a:endParaRPr lang="en-US" b="1" dirty="0">
            <a:effectLst>
              <a:outerShdw blurRad="38100" dist="38100" dir="2700000" algn="tl">
                <a:srgbClr val="000000">
                  <a:alpha val="43137"/>
                </a:srgbClr>
              </a:outerShdw>
            </a:effectLst>
          </a:endParaRPr>
        </a:p>
      </dgm:t>
    </dgm:pt>
    <dgm:pt modelId="{D8F4118E-733E-4548-8008-F18F4B135203}" type="parTrans" cxnId="{AC4C5D80-FE54-4185-A4AF-CE683D34AFB7}">
      <dgm:prSet/>
      <dgm:spPr/>
      <dgm:t>
        <a:bodyPr/>
        <a:lstStyle/>
        <a:p>
          <a:endParaRPr lang="en-US"/>
        </a:p>
      </dgm:t>
    </dgm:pt>
    <dgm:pt modelId="{A232B25D-A6B6-4423-A4E7-4E2FEDFA4519}" type="sibTrans" cxnId="{AC4C5D80-FE54-4185-A4AF-CE683D34AFB7}">
      <dgm:prSet custT="1">
        <dgm:style>
          <a:lnRef idx="3">
            <a:schemeClr val="lt1"/>
          </a:lnRef>
          <a:fillRef idx="1">
            <a:schemeClr val="accent1"/>
          </a:fillRef>
          <a:effectRef idx="1">
            <a:schemeClr val="accent1"/>
          </a:effectRef>
          <a:fontRef idx="minor">
            <a:schemeClr val="lt1"/>
          </a:fontRef>
        </dgm:style>
      </dgm:prSet>
      <dgm:spPr/>
      <dgm:t>
        <a:bodyPr/>
        <a:lstStyle/>
        <a:p>
          <a:r>
            <a:rPr lang="en-US" sz="3200" b="1" dirty="0" smtClean="0">
              <a:effectLst>
                <a:outerShdw blurRad="38100" dist="38100" dir="2700000" algn="tl">
                  <a:srgbClr val="000000">
                    <a:alpha val="43137"/>
                  </a:srgbClr>
                </a:outerShdw>
              </a:effectLst>
            </a:rPr>
            <a:t>Work</a:t>
          </a:r>
          <a:endParaRPr lang="en-US" sz="3200" b="1" dirty="0">
            <a:effectLst>
              <a:outerShdw blurRad="38100" dist="38100" dir="2700000" algn="tl">
                <a:srgbClr val="000000">
                  <a:alpha val="43137"/>
                </a:srgbClr>
              </a:outerShdw>
            </a:effectLst>
          </a:endParaRPr>
        </a:p>
      </dgm:t>
    </dgm:pt>
    <dgm:pt modelId="{E7726E88-5DDF-4021-AE34-FF7AEE305A11}">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3200" b="1" dirty="0" smtClean="0">
              <a:effectLst>
                <a:outerShdw blurRad="38100" dist="38100" dir="2700000" algn="tl">
                  <a:srgbClr val="000000">
                    <a:alpha val="43137"/>
                  </a:srgbClr>
                </a:outerShdw>
              </a:effectLst>
            </a:rPr>
            <a:t>Neighborhood </a:t>
          </a:r>
          <a:endParaRPr lang="en-US" sz="3200" b="1" dirty="0">
            <a:effectLst>
              <a:outerShdw blurRad="38100" dist="38100" dir="2700000" algn="tl">
                <a:srgbClr val="000000">
                  <a:alpha val="43137"/>
                </a:srgbClr>
              </a:outerShdw>
            </a:effectLst>
          </a:endParaRPr>
        </a:p>
      </dgm:t>
    </dgm:pt>
    <dgm:pt modelId="{51E3A7F0-4885-4DCA-962F-9FF146EC94E5}" type="parTrans" cxnId="{2DAECCF5-670A-4B68-A991-A203507F8E9C}">
      <dgm:prSet/>
      <dgm:spPr/>
      <dgm:t>
        <a:bodyPr/>
        <a:lstStyle/>
        <a:p>
          <a:endParaRPr lang="en-US"/>
        </a:p>
      </dgm:t>
    </dgm:pt>
    <dgm:pt modelId="{1057E8FB-1E72-4131-B82D-958ADB60EA1C}" type="sibTrans" cxnId="{2DAECCF5-670A-4B68-A991-A203507F8E9C}">
      <dgm:prSet custT="1">
        <dgm:style>
          <a:lnRef idx="3">
            <a:schemeClr val="lt1"/>
          </a:lnRef>
          <a:fillRef idx="1">
            <a:schemeClr val="accent1"/>
          </a:fillRef>
          <a:effectRef idx="1">
            <a:schemeClr val="accent1"/>
          </a:effectRef>
          <a:fontRef idx="minor">
            <a:schemeClr val="lt1"/>
          </a:fontRef>
        </dgm:style>
      </dgm:prSet>
      <dgm:spPr/>
      <dgm:t>
        <a:bodyPr/>
        <a:lstStyle/>
        <a:p>
          <a:r>
            <a:rPr lang="en-US" sz="3200" b="1" dirty="0" smtClean="0">
              <a:effectLst>
                <a:outerShdw blurRad="38100" dist="38100" dir="2700000" algn="tl">
                  <a:srgbClr val="000000">
                    <a:alpha val="43137"/>
                  </a:srgbClr>
                </a:outerShdw>
              </a:effectLst>
            </a:rPr>
            <a:t>Shopping</a:t>
          </a:r>
          <a:endParaRPr lang="en-US" sz="3200" b="1" dirty="0">
            <a:effectLst>
              <a:outerShdw blurRad="38100" dist="38100" dir="2700000" algn="tl">
                <a:srgbClr val="000000">
                  <a:alpha val="43137"/>
                </a:srgbClr>
              </a:outerShdw>
            </a:effectLst>
          </a:endParaRPr>
        </a:p>
      </dgm:t>
    </dgm:pt>
    <dgm:pt modelId="{64B19EB7-D8B1-490B-B35F-F8FA88B56B15}">
      <dgm:prSet phldrT="[Text]" custT="1">
        <dgm:style>
          <a:lnRef idx="3">
            <a:schemeClr val="lt1"/>
          </a:lnRef>
          <a:fillRef idx="1">
            <a:schemeClr val="accent1"/>
          </a:fillRef>
          <a:effectRef idx="1">
            <a:schemeClr val="accent1"/>
          </a:effectRef>
          <a:fontRef idx="minor">
            <a:schemeClr val="lt1"/>
          </a:fontRef>
        </dgm:style>
      </dgm:prSet>
      <dgm:spPr/>
      <dgm:t>
        <a:bodyPr/>
        <a:lstStyle/>
        <a:p>
          <a:pPr algn="ctr"/>
          <a:r>
            <a:rPr lang="en-US" sz="3600" dirty="0" smtClean="0">
              <a:solidFill>
                <a:schemeClr val="bg1"/>
              </a:solidFill>
              <a:effectLst>
                <a:outerShdw blurRad="38100" dist="38100" dir="2700000" algn="tl">
                  <a:srgbClr val="000000">
                    <a:alpha val="43137"/>
                  </a:srgbClr>
                </a:outerShdw>
              </a:effectLst>
            </a:rPr>
            <a:t>School</a:t>
          </a:r>
          <a:r>
            <a:rPr lang="en-US" sz="6000" dirty="0" smtClean="0">
              <a:solidFill>
                <a:schemeClr val="bg1"/>
              </a:solidFill>
              <a:effectLst>
                <a:outerShdw blurRad="38100" dist="38100" dir="2700000" algn="tl">
                  <a:srgbClr val="000000">
                    <a:alpha val="43137"/>
                  </a:srgbClr>
                </a:outerShdw>
              </a:effectLst>
            </a:rPr>
            <a:t>  </a:t>
          </a:r>
          <a:endParaRPr lang="en-US" sz="6000" dirty="0">
            <a:solidFill>
              <a:schemeClr val="bg1"/>
            </a:solidFill>
            <a:effectLst>
              <a:outerShdw blurRad="38100" dist="38100" dir="2700000" algn="tl">
                <a:srgbClr val="000000">
                  <a:alpha val="43137"/>
                </a:srgbClr>
              </a:outerShdw>
            </a:effectLst>
          </a:endParaRPr>
        </a:p>
      </dgm:t>
    </dgm:pt>
    <dgm:pt modelId="{44CDE7EA-7838-4C14-8CCD-D88D19B72158}" type="sibTrans" cxnId="{278074FA-6C15-41C8-9B8B-58FF898EBF79}">
      <dgm:prSet custT="1">
        <dgm:style>
          <a:lnRef idx="3">
            <a:schemeClr val="lt1"/>
          </a:lnRef>
          <a:fillRef idx="1">
            <a:schemeClr val="accent1"/>
          </a:fillRef>
          <a:effectRef idx="1">
            <a:schemeClr val="accent1"/>
          </a:effectRef>
          <a:fontRef idx="minor">
            <a:schemeClr val="lt1"/>
          </a:fontRef>
        </dgm:style>
      </dgm:prSet>
      <dgm:spPr/>
      <dgm:t>
        <a:bodyPr/>
        <a:lstStyle/>
        <a:p>
          <a:r>
            <a:rPr lang="en-US" sz="2800" dirty="0" smtClean="0"/>
            <a:t>Hair Stylist,</a:t>
          </a:r>
          <a:r>
            <a:rPr lang="en-US" sz="2800" baseline="0" dirty="0" smtClean="0"/>
            <a:t> Mechanic, fitness center</a:t>
          </a:r>
          <a:endParaRPr lang="en-US" sz="2800" dirty="0"/>
        </a:p>
      </dgm:t>
    </dgm:pt>
    <dgm:pt modelId="{B0EFA2C7-4EEA-4518-9C63-C99BDC3D0B2A}" type="parTrans" cxnId="{278074FA-6C15-41C8-9B8B-58FF898EBF79}">
      <dgm:prSet/>
      <dgm:spPr/>
      <dgm:t>
        <a:bodyPr/>
        <a:lstStyle/>
        <a:p>
          <a:endParaRPr lang="en-US"/>
        </a:p>
      </dgm:t>
    </dgm:pt>
    <dgm:pt modelId="{F33456C7-38A9-479D-A98D-055A4CEEC007}" type="pres">
      <dgm:prSet presAssocID="{389C7517-D57F-4E84-A959-10E34098497C}" presName="Name0" presStyleCnt="0">
        <dgm:presLayoutVars>
          <dgm:chMax/>
          <dgm:chPref/>
          <dgm:dir/>
          <dgm:animLvl val="lvl"/>
        </dgm:presLayoutVars>
      </dgm:prSet>
      <dgm:spPr/>
      <dgm:t>
        <a:bodyPr/>
        <a:lstStyle/>
        <a:p>
          <a:endParaRPr lang="en-US"/>
        </a:p>
      </dgm:t>
    </dgm:pt>
    <dgm:pt modelId="{7FAB3121-2C74-494D-AED2-25F6B06EB977}" type="pres">
      <dgm:prSet presAssocID="{64B19EB7-D8B1-490B-B35F-F8FA88B56B15}" presName="composite" presStyleCnt="0"/>
      <dgm:spPr/>
      <dgm:t>
        <a:bodyPr/>
        <a:lstStyle/>
        <a:p>
          <a:endParaRPr lang="en-US"/>
        </a:p>
      </dgm:t>
    </dgm:pt>
    <dgm:pt modelId="{60700C96-B4F0-46AB-AB69-2ED5EF5C6C86}" type="pres">
      <dgm:prSet presAssocID="{64B19EB7-D8B1-490B-B35F-F8FA88B56B15}" presName="Parent1" presStyleLbl="node1" presStyleIdx="0" presStyleCnt="6" custLinFactNeighborY="0">
        <dgm:presLayoutVars>
          <dgm:chMax val="1"/>
          <dgm:chPref val="1"/>
          <dgm:bulletEnabled val="1"/>
        </dgm:presLayoutVars>
      </dgm:prSet>
      <dgm:spPr/>
      <dgm:t>
        <a:bodyPr/>
        <a:lstStyle/>
        <a:p>
          <a:endParaRPr lang="en-US"/>
        </a:p>
      </dgm:t>
    </dgm:pt>
    <dgm:pt modelId="{65A7E087-5565-426B-94A6-9EDC34B5F16B}" type="pres">
      <dgm:prSet presAssocID="{64B19EB7-D8B1-490B-B35F-F8FA88B56B15}" presName="Childtext1" presStyleLbl="revTx" presStyleIdx="0" presStyleCnt="3">
        <dgm:presLayoutVars>
          <dgm:chMax val="0"/>
          <dgm:chPref val="0"/>
          <dgm:bulletEnabled val="1"/>
        </dgm:presLayoutVars>
      </dgm:prSet>
      <dgm:spPr/>
      <dgm:t>
        <a:bodyPr/>
        <a:lstStyle/>
        <a:p>
          <a:endParaRPr lang="en-US"/>
        </a:p>
      </dgm:t>
    </dgm:pt>
    <dgm:pt modelId="{563F1F0F-2C1F-4DC1-9DD7-C2B6BB3B56B0}" type="pres">
      <dgm:prSet presAssocID="{64B19EB7-D8B1-490B-B35F-F8FA88B56B15}" presName="BalanceSpacing" presStyleCnt="0"/>
      <dgm:spPr/>
      <dgm:t>
        <a:bodyPr/>
        <a:lstStyle/>
        <a:p>
          <a:endParaRPr lang="en-US"/>
        </a:p>
      </dgm:t>
    </dgm:pt>
    <dgm:pt modelId="{FA636937-FB1A-4019-A71F-16A63AEDCC4A}" type="pres">
      <dgm:prSet presAssocID="{64B19EB7-D8B1-490B-B35F-F8FA88B56B15}" presName="BalanceSpacing1" presStyleCnt="0"/>
      <dgm:spPr/>
      <dgm:t>
        <a:bodyPr/>
        <a:lstStyle/>
        <a:p>
          <a:endParaRPr lang="en-US"/>
        </a:p>
      </dgm:t>
    </dgm:pt>
    <dgm:pt modelId="{DB6A0E53-102E-48CD-98B8-2A6B7CE622CD}" type="pres">
      <dgm:prSet presAssocID="{44CDE7EA-7838-4C14-8CCD-D88D19B72158}" presName="Accent1Text" presStyleLbl="node1" presStyleIdx="1" presStyleCnt="6"/>
      <dgm:spPr/>
      <dgm:t>
        <a:bodyPr/>
        <a:lstStyle/>
        <a:p>
          <a:endParaRPr lang="en-US"/>
        </a:p>
      </dgm:t>
    </dgm:pt>
    <dgm:pt modelId="{538B2FB9-B6E3-4538-895B-EAE2E489323B}" type="pres">
      <dgm:prSet presAssocID="{44CDE7EA-7838-4C14-8CCD-D88D19B72158}" presName="spaceBetweenRectangles" presStyleCnt="0"/>
      <dgm:spPr/>
      <dgm:t>
        <a:bodyPr/>
        <a:lstStyle/>
        <a:p>
          <a:endParaRPr lang="en-US"/>
        </a:p>
      </dgm:t>
    </dgm:pt>
    <dgm:pt modelId="{07B8B48E-187E-4E90-B441-62BBFB88CB68}" type="pres">
      <dgm:prSet presAssocID="{A6999A2B-DBAA-443A-A1C8-5BF88CF8B038}" presName="composite" presStyleCnt="0"/>
      <dgm:spPr/>
      <dgm:t>
        <a:bodyPr/>
        <a:lstStyle/>
        <a:p>
          <a:endParaRPr lang="en-US"/>
        </a:p>
      </dgm:t>
    </dgm:pt>
    <dgm:pt modelId="{4D5B9011-7430-46B9-AF2A-D902CB25AFBF}" type="pres">
      <dgm:prSet presAssocID="{A6999A2B-DBAA-443A-A1C8-5BF88CF8B038}" presName="Parent1" presStyleLbl="node1" presStyleIdx="2" presStyleCnt="6" custLinFactX="-8720" custLinFactNeighborX="-100000" custLinFactNeighborY="-1016">
        <dgm:presLayoutVars>
          <dgm:chMax val="1"/>
          <dgm:chPref val="1"/>
          <dgm:bulletEnabled val="1"/>
        </dgm:presLayoutVars>
      </dgm:prSet>
      <dgm:spPr/>
      <dgm:t>
        <a:bodyPr/>
        <a:lstStyle/>
        <a:p>
          <a:endParaRPr lang="en-US"/>
        </a:p>
      </dgm:t>
    </dgm:pt>
    <dgm:pt modelId="{564368DA-0996-4864-B8BB-83498FA22DC4}" type="pres">
      <dgm:prSet presAssocID="{A6999A2B-DBAA-443A-A1C8-5BF88CF8B038}" presName="Childtext1" presStyleLbl="revTx" presStyleIdx="1" presStyleCnt="3" custLinFactNeighborX="86484" custLinFactNeighborY="57901">
        <dgm:presLayoutVars>
          <dgm:chMax val="0"/>
          <dgm:chPref val="0"/>
          <dgm:bulletEnabled val="1"/>
        </dgm:presLayoutVars>
      </dgm:prSet>
      <dgm:spPr/>
      <dgm:t>
        <a:bodyPr/>
        <a:lstStyle/>
        <a:p>
          <a:endParaRPr lang="en-US"/>
        </a:p>
      </dgm:t>
    </dgm:pt>
    <dgm:pt modelId="{8BA7F49E-E662-43A6-852E-3D434E060915}" type="pres">
      <dgm:prSet presAssocID="{A6999A2B-DBAA-443A-A1C8-5BF88CF8B038}" presName="BalanceSpacing" presStyleCnt="0"/>
      <dgm:spPr/>
      <dgm:t>
        <a:bodyPr/>
        <a:lstStyle/>
        <a:p>
          <a:endParaRPr lang="en-US"/>
        </a:p>
      </dgm:t>
    </dgm:pt>
    <dgm:pt modelId="{3FE3FB4C-00C2-408F-9710-97E016E0711C}" type="pres">
      <dgm:prSet presAssocID="{A6999A2B-DBAA-443A-A1C8-5BF88CF8B038}" presName="BalanceSpacing1" presStyleCnt="0"/>
      <dgm:spPr/>
      <dgm:t>
        <a:bodyPr/>
        <a:lstStyle/>
        <a:p>
          <a:endParaRPr lang="en-US"/>
        </a:p>
      </dgm:t>
    </dgm:pt>
    <dgm:pt modelId="{5C010AD2-921B-494B-AAC0-607C6BC560EB}" type="pres">
      <dgm:prSet presAssocID="{A232B25D-A6B6-4423-A4E7-4E2FEDFA4519}" presName="Accent1Text" presStyleLbl="node1" presStyleIdx="3" presStyleCnt="6"/>
      <dgm:spPr/>
      <dgm:t>
        <a:bodyPr/>
        <a:lstStyle/>
        <a:p>
          <a:endParaRPr lang="en-US"/>
        </a:p>
      </dgm:t>
    </dgm:pt>
    <dgm:pt modelId="{FED51421-699F-4A24-A089-323218823F5E}" type="pres">
      <dgm:prSet presAssocID="{A232B25D-A6B6-4423-A4E7-4E2FEDFA4519}" presName="spaceBetweenRectangles" presStyleCnt="0"/>
      <dgm:spPr/>
      <dgm:t>
        <a:bodyPr/>
        <a:lstStyle/>
        <a:p>
          <a:endParaRPr lang="en-US"/>
        </a:p>
      </dgm:t>
    </dgm:pt>
    <dgm:pt modelId="{C77F4D46-4682-4591-B5ED-EE25C4AE5CC9}" type="pres">
      <dgm:prSet presAssocID="{E7726E88-5DDF-4021-AE34-FF7AEE305A11}" presName="composite" presStyleCnt="0"/>
      <dgm:spPr/>
      <dgm:t>
        <a:bodyPr/>
        <a:lstStyle/>
        <a:p>
          <a:endParaRPr lang="en-US"/>
        </a:p>
      </dgm:t>
    </dgm:pt>
    <dgm:pt modelId="{503EE036-CCE6-4F3A-8CAF-53B7BA101653}" type="pres">
      <dgm:prSet presAssocID="{E7726E88-5DDF-4021-AE34-FF7AEE305A11}" presName="Parent1" presStyleLbl="node1" presStyleIdx="4" presStyleCnt="6">
        <dgm:presLayoutVars>
          <dgm:chMax val="1"/>
          <dgm:chPref val="1"/>
          <dgm:bulletEnabled val="1"/>
        </dgm:presLayoutVars>
      </dgm:prSet>
      <dgm:spPr/>
      <dgm:t>
        <a:bodyPr/>
        <a:lstStyle/>
        <a:p>
          <a:endParaRPr lang="en-US"/>
        </a:p>
      </dgm:t>
    </dgm:pt>
    <dgm:pt modelId="{6E58EC0A-DC90-46B9-8E5D-1A435DD4E5C1}" type="pres">
      <dgm:prSet presAssocID="{E7726E88-5DDF-4021-AE34-FF7AEE305A11}" presName="Childtext1" presStyleLbl="revTx" presStyleIdx="2" presStyleCnt="3">
        <dgm:presLayoutVars>
          <dgm:chMax val="0"/>
          <dgm:chPref val="0"/>
          <dgm:bulletEnabled val="1"/>
        </dgm:presLayoutVars>
      </dgm:prSet>
      <dgm:spPr/>
      <dgm:t>
        <a:bodyPr/>
        <a:lstStyle/>
        <a:p>
          <a:endParaRPr lang="en-US"/>
        </a:p>
      </dgm:t>
    </dgm:pt>
    <dgm:pt modelId="{08E9463C-D999-49AB-8C03-A20EFCD11A29}" type="pres">
      <dgm:prSet presAssocID="{E7726E88-5DDF-4021-AE34-FF7AEE305A11}" presName="BalanceSpacing" presStyleCnt="0"/>
      <dgm:spPr/>
      <dgm:t>
        <a:bodyPr/>
        <a:lstStyle/>
        <a:p>
          <a:endParaRPr lang="en-US"/>
        </a:p>
      </dgm:t>
    </dgm:pt>
    <dgm:pt modelId="{F707D481-ADE5-4199-90AF-AF10190F4FB5}" type="pres">
      <dgm:prSet presAssocID="{E7726E88-5DDF-4021-AE34-FF7AEE305A11}" presName="BalanceSpacing1" presStyleCnt="0"/>
      <dgm:spPr/>
      <dgm:t>
        <a:bodyPr/>
        <a:lstStyle/>
        <a:p>
          <a:endParaRPr lang="en-US"/>
        </a:p>
      </dgm:t>
    </dgm:pt>
    <dgm:pt modelId="{85613888-6E09-45F5-BE35-27F638A07773}" type="pres">
      <dgm:prSet presAssocID="{1057E8FB-1E72-4131-B82D-958ADB60EA1C}" presName="Accent1Text" presStyleLbl="node1" presStyleIdx="5" presStyleCnt="6"/>
      <dgm:spPr/>
      <dgm:t>
        <a:bodyPr/>
        <a:lstStyle/>
        <a:p>
          <a:endParaRPr lang="en-US"/>
        </a:p>
      </dgm:t>
    </dgm:pt>
  </dgm:ptLst>
  <dgm:cxnLst>
    <dgm:cxn modelId="{2DAECCF5-670A-4B68-A991-A203507F8E9C}" srcId="{389C7517-D57F-4E84-A959-10E34098497C}" destId="{E7726E88-5DDF-4021-AE34-FF7AEE305A11}" srcOrd="2" destOrd="0" parTransId="{51E3A7F0-4885-4DCA-962F-9FF146EC94E5}" sibTransId="{1057E8FB-1E72-4131-B82D-958ADB60EA1C}"/>
    <dgm:cxn modelId="{278074FA-6C15-41C8-9B8B-58FF898EBF79}" srcId="{389C7517-D57F-4E84-A959-10E34098497C}" destId="{64B19EB7-D8B1-490B-B35F-F8FA88B56B15}" srcOrd="0" destOrd="0" parTransId="{B0EFA2C7-4EEA-4518-9C63-C99BDC3D0B2A}" sibTransId="{44CDE7EA-7838-4C14-8CCD-D88D19B72158}"/>
    <dgm:cxn modelId="{1AB7F15F-C77C-441A-B557-E97F27DE21DD}" type="presOf" srcId="{1057E8FB-1E72-4131-B82D-958ADB60EA1C}" destId="{85613888-6E09-45F5-BE35-27F638A07773}" srcOrd="0" destOrd="0" presId="urn:microsoft.com/office/officeart/2008/layout/AlternatingHexagons"/>
    <dgm:cxn modelId="{64BC59ED-877C-487D-B4C7-42B690D69600}" type="presOf" srcId="{389C7517-D57F-4E84-A959-10E34098497C}" destId="{F33456C7-38A9-479D-A98D-055A4CEEC007}" srcOrd="0" destOrd="0" presId="urn:microsoft.com/office/officeart/2008/layout/AlternatingHexagons"/>
    <dgm:cxn modelId="{02A0F68C-DF76-4F77-8DE2-BBC370B95E8F}" type="presOf" srcId="{A6999A2B-DBAA-443A-A1C8-5BF88CF8B038}" destId="{4D5B9011-7430-46B9-AF2A-D902CB25AFBF}" srcOrd="0" destOrd="0" presId="urn:microsoft.com/office/officeart/2008/layout/AlternatingHexagons"/>
    <dgm:cxn modelId="{9B6D0D23-A842-40F3-8E40-A97A0B5B506A}" type="presOf" srcId="{E7726E88-5DDF-4021-AE34-FF7AEE305A11}" destId="{503EE036-CCE6-4F3A-8CAF-53B7BA101653}" srcOrd="0" destOrd="0" presId="urn:microsoft.com/office/officeart/2008/layout/AlternatingHexagons"/>
    <dgm:cxn modelId="{F8A86349-8A97-4599-AE7E-5D55702A5BE2}" type="presOf" srcId="{44CDE7EA-7838-4C14-8CCD-D88D19B72158}" destId="{DB6A0E53-102E-48CD-98B8-2A6B7CE622CD}" srcOrd="0" destOrd="0" presId="urn:microsoft.com/office/officeart/2008/layout/AlternatingHexagons"/>
    <dgm:cxn modelId="{91906D0A-5B7D-4FF5-96FC-40568DDE3CCD}" type="presOf" srcId="{A232B25D-A6B6-4423-A4E7-4E2FEDFA4519}" destId="{5C010AD2-921B-494B-AAC0-607C6BC560EB}" srcOrd="0" destOrd="0" presId="urn:microsoft.com/office/officeart/2008/layout/AlternatingHexagons"/>
    <dgm:cxn modelId="{AC4C5D80-FE54-4185-A4AF-CE683D34AFB7}" srcId="{389C7517-D57F-4E84-A959-10E34098497C}" destId="{A6999A2B-DBAA-443A-A1C8-5BF88CF8B038}" srcOrd="1" destOrd="0" parTransId="{D8F4118E-733E-4548-8008-F18F4B135203}" sibTransId="{A232B25D-A6B6-4423-A4E7-4E2FEDFA4519}"/>
    <dgm:cxn modelId="{9201C153-B000-404A-8CF6-DF5235407755}" type="presOf" srcId="{64B19EB7-D8B1-490B-B35F-F8FA88B56B15}" destId="{60700C96-B4F0-46AB-AB69-2ED5EF5C6C86}" srcOrd="0" destOrd="0" presId="urn:microsoft.com/office/officeart/2008/layout/AlternatingHexagons"/>
    <dgm:cxn modelId="{6C808CD4-09D1-42BF-8F56-49C34C59113F}" type="presParOf" srcId="{F33456C7-38A9-479D-A98D-055A4CEEC007}" destId="{7FAB3121-2C74-494D-AED2-25F6B06EB977}" srcOrd="0" destOrd="0" presId="urn:microsoft.com/office/officeart/2008/layout/AlternatingHexagons"/>
    <dgm:cxn modelId="{8876D3E0-742E-4A57-ABDB-16004694C3C3}" type="presParOf" srcId="{7FAB3121-2C74-494D-AED2-25F6B06EB977}" destId="{60700C96-B4F0-46AB-AB69-2ED5EF5C6C86}" srcOrd="0" destOrd="0" presId="urn:microsoft.com/office/officeart/2008/layout/AlternatingHexagons"/>
    <dgm:cxn modelId="{4104FC5E-2A8A-4D2D-873E-A4BCBF923262}" type="presParOf" srcId="{7FAB3121-2C74-494D-AED2-25F6B06EB977}" destId="{65A7E087-5565-426B-94A6-9EDC34B5F16B}" srcOrd="1" destOrd="0" presId="urn:microsoft.com/office/officeart/2008/layout/AlternatingHexagons"/>
    <dgm:cxn modelId="{085FB342-CE54-4ED4-9358-4839C2A127E5}" type="presParOf" srcId="{7FAB3121-2C74-494D-AED2-25F6B06EB977}" destId="{563F1F0F-2C1F-4DC1-9DD7-C2B6BB3B56B0}" srcOrd="2" destOrd="0" presId="urn:microsoft.com/office/officeart/2008/layout/AlternatingHexagons"/>
    <dgm:cxn modelId="{7EED593A-C8A3-443D-8D9E-EBFA623C2602}" type="presParOf" srcId="{7FAB3121-2C74-494D-AED2-25F6B06EB977}" destId="{FA636937-FB1A-4019-A71F-16A63AEDCC4A}" srcOrd="3" destOrd="0" presId="urn:microsoft.com/office/officeart/2008/layout/AlternatingHexagons"/>
    <dgm:cxn modelId="{B0C0B768-DB72-4826-9E70-34C2D0A1FD62}" type="presParOf" srcId="{7FAB3121-2C74-494D-AED2-25F6B06EB977}" destId="{DB6A0E53-102E-48CD-98B8-2A6B7CE622CD}" srcOrd="4" destOrd="0" presId="urn:microsoft.com/office/officeart/2008/layout/AlternatingHexagons"/>
    <dgm:cxn modelId="{9EACBBFC-ED7B-4B6C-87B2-BEF06466BAD2}" type="presParOf" srcId="{F33456C7-38A9-479D-A98D-055A4CEEC007}" destId="{538B2FB9-B6E3-4538-895B-EAE2E489323B}" srcOrd="1" destOrd="0" presId="urn:microsoft.com/office/officeart/2008/layout/AlternatingHexagons"/>
    <dgm:cxn modelId="{D5B351B4-FE66-42B8-9C6C-EF71A119FF29}" type="presParOf" srcId="{F33456C7-38A9-479D-A98D-055A4CEEC007}" destId="{07B8B48E-187E-4E90-B441-62BBFB88CB68}" srcOrd="2" destOrd="0" presId="urn:microsoft.com/office/officeart/2008/layout/AlternatingHexagons"/>
    <dgm:cxn modelId="{8DB21043-00C7-4084-93EB-1A0608D44EC5}" type="presParOf" srcId="{07B8B48E-187E-4E90-B441-62BBFB88CB68}" destId="{4D5B9011-7430-46B9-AF2A-D902CB25AFBF}" srcOrd="0" destOrd="0" presId="urn:microsoft.com/office/officeart/2008/layout/AlternatingHexagons"/>
    <dgm:cxn modelId="{A9A69507-AC76-42D7-A52F-4803BC1AC111}" type="presParOf" srcId="{07B8B48E-187E-4E90-B441-62BBFB88CB68}" destId="{564368DA-0996-4864-B8BB-83498FA22DC4}" srcOrd="1" destOrd="0" presId="urn:microsoft.com/office/officeart/2008/layout/AlternatingHexagons"/>
    <dgm:cxn modelId="{FEF75FE6-83DC-43BC-94CB-960F0BF3B55F}" type="presParOf" srcId="{07B8B48E-187E-4E90-B441-62BBFB88CB68}" destId="{8BA7F49E-E662-43A6-852E-3D434E060915}" srcOrd="2" destOrd="0" presId="urn:microsoft.com/office/officeart/2008/layout/AlternatingHexagons"/>
    <dgm:cxn modelId="{94917864-26DF-4957-9289-0B43DF0604A7}" type="presParOf" srcId="{07B8B48E-187E-4E90-B441-62BBFB88CB68}" destId="{3FE3FB4C-00C2-408F-9710-97E016E0711C}" srcOrd="3" destOrd="0" presId="urn:microsoft.com/office/officeart/2008/layout/AlternatingHexagons"/>
    <dgm:cxn modelId="{F8983DA4-9CEB-460A-B790-7E0EEDA7AB13}" type="presParOf" srcId="{07B8B48E-187E-4E90-B441-62BBFB88CB68}" destId="{5C010AD2-921B-494B-AAC0-607C6BC560EB}" srcOrd="4" destOrd="0" presId="urn:microsoft.com/office/officeart/2008/layout/AlternatingHexagons"/>
    <dgm:cxn modelId="{07009249-78FA-4074-A8A7-3B9C7510C623}" type="presParOf" srcId="{F33456C7-38A9-479D-A98D-055A4CEEC007}" destId="{FED51421-699F-4A24-A089-323218823F5E}" srcOrd="3" destOrd="0" presId="urn:microsoft.com/office/officeart/2008/layout/AlternatingHexagons"/>
    <dgm:cxn modelId="{02DFA3C4-8C99-402F-BD00-15AC3F6D2A87}" type="presParOf" srcId="{F33456C7-38A9-479D-A98D-055A4CEEC007}" destId="{C77F4D46-4682-4591-B5ED-EE25C4AE5CC9}" srcOrd="4" destOrd="0" presId="urn:microsoft.com/office/officeart/2008/layout/AlternatingHexagons"/>
    <dgm:cxn modelId="{70C944B1-25F9-4DE3-BF52-957E9F6D2CA5}" type="presParOf" srcId="{C77F4D46-4682-4591-B5ED-EE25C4AE5CC9}" destId="{503EE036-CCE6-4F3A-8CAF-53B7BA101653}" srcOrd="0" destOrd="0" presId="urn:microsoft.com/office/officeart/2008/layout/AlternatingHexagons"/>
    <dgm:cxn modelId="{F9F6635F-9162-4D01-9B66-8B84E73D4750}" type="presParOf" srcId="{C77F4D46-4682-4591-B5ED-EE25C4AE5CC9}" destId="{6E58EC0A-DC90-46B9-8E5D-1A435DD4E5C1}" srcOrd="1" destOrd="0" presId="urn:microsoft.com/office/officeart/2008/layout/AlternatingHexagons"/>
    <dgm:cxn modelId="{287946A7-0485-4A8B-8D16-A39B43BF14B6}" type="presParOf" srcId="{C77F4D46-4682-4591-B5ED-EE25C4AE5CC9}" destId="{08E9463C-D999-49AB-8C03-A20EFCD11A29}" srcOrd="2" destOrd="0" presId="urn:microsoft.com/office/officeart/2008/layout/AlternatingHexagons"/>
    <dgm:cxn modelId="{A02608E4-D30E-4775-8B32-C9D1F3F3C888}" type="presParOf" srcId="{C77F4D46-4682-4591-B5ED-EE25C4AE5CC9}" destId="{F707D481-ADE5-4199-90AF-AF10190F4FB5}" srcOrd="3" destOrd="0" presId="urn:microsoft.com/office/officeart/2008/layout/AlternatingHexagons"/>
    <dgm:cxn modelId="{658B0CEA-7BF8-467C-8311-9E62C06BD4F2}" type="presParOf" srcId="{C77F4D46-4682-4591-B5ED-EE25C4AE5CC9}" destId="{85613888-6E09-45F5-BE35-27F638A07773}" srcOrd="4" destOrd="0" presId="urn:microsoft.com/office/officeart/2008/layout/AlternatingHexagons"/>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00C96-B4F0-46AB-AB69-2ED5EF5C6C86}">
      <dsp:nvSpPr>
        <dsp:cNvPr id="0" name=""/>
        <dsp:cNvSpPr/>
      </dsp:nvSpPr>
      <dsp:spPr>
        <a:xfrm rot="5400000">
          <a:off x="6987806" y="231578"/>
          <a:ext cx="3546380" cy="3085351"/>
        </a:xfrm>
        <a:prstGeom prst="hexagon">
          <a:avLst>
            <a:gd name="adj" fmla="val 25000"/>
            <a:gd name="vf" fmla="val 115470"/>
          </a:avLst>
        </a:prstGeom>
        <a:solidFill>
          <a:schemeClr val="accent1"/>
        </a:solidFill>
        <a:ln w="38100" cap="flat" cmpd="sng" algn="ctr">
          <a:solidFill>
            <a:schemeClr val="lt1"/>
          </a:solidFill>
          <a:prstDash val="solid"/>
        </a:ln>
        <a:effectLst>
          <a:outerShdw blurRad="38100" dist="25400" dir="5400000" rotWithShape="0">
            <a:srgbClr val="000000">
              <a:alpha val="50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bg1"/>
              </a:solidFill>
              <a:effectLst>
                <a:outerShdw blurRad="38100" dist="38100" dir="2700000" algn="tl">
                  <a:srgbClr val="000000">
                    <a:alpha val="43137"/>
                  </a:srgbClr>
                </a:outerShdw>
              </a:effectLst>
            </a:rPr>
            <a:t>School</a:t>
          </a:r>
          <a:r>
            <a:rPr lang="en-US" sz="6000" kern="1200" dirty="0" smtClean="0">
              <a:solidFill>
                <a:schemeClr val="bg1"/>
              </a:solidFill>
              <a:effectLst>
                <a:outerShdw blurRad="38100" dist="38100" dir="2700000" algn="tl">
                  <a:srgbClr val="000000">
                    <a:alpha val="43137"/>
                  </a:srgbClr>
                </a:outerShdw>
              </a:effectLst>
            </a:rPr>
            <a:t>  </a:t>
          </a:r>
          <a:endParaRPr lang="en-US" sz="6000" kern="1200" dirty="0">
            <a:solidFill>
              <a:schemeClr val="bg1"/>
            </a:solidFill>
            <a:effectLst>
              <a:outerShdw blurRad="38100" dist="38100" dir="2700000" algn="tl">
                <a:srgbClr val="000000">
                  <a:alpha val="43137"/>
                </a:srgbClr>
              </a:outerShdw>
            </a:effectLst>
          </a:endParaRPr>
        </a:p>
      </dsp:txBody>
      <dsp:txXfrm rot="-5400000">
        <a:off x="7699121" y="553708"/>
        <a:ext cx="2123749" cy="2441092"/>
      </dsp:txXfrm>
    </dsp:sp>
    <dsp:sp modelId="{65A7E087-5565-426B-94A6-9EDC34B5F16B}">
      <dsp:nvSpPr>
        <dsp:cNvPr id="0" name=""/>
        <dsp:cNvSpPr/>
      </dsp:nvSpPr>
      <dsp:spPr>
        <a:xfrm>
          <a:off x="10397297" y="710339"/>
          <a:ext cx="3957761" cy="2127828"/>
        </a:xfrm>
        <a:prstGeom prst="rect">
          <a:avLst/>
        </a:prstGeom>
        <a:noFill/>
        <a:ln>
          <a:noFill/>
        </a:ln>
        <a:effectLst/>
      </dsp:spPr>
      <dsp:style>
        <a:lnRef idx="0">
          <a:scrgbClr r="0" g="0" b="0"/>
        </a:lnRef>
        <a:fillRef idx="0">
          <a:scrgbClr r="0" g="0" b="0"/>
        </a:fillRef>
        <a:effectRef idx="0">
          <a:scrgbClr r="0" g="0" b="0"/>
        </a:effectRef>
        <a:fontRef idx="minor"/>
      </dsp:style>
    </dsp:sp>
    <dsp:sp modelId="{DB6A0E53-102E-48CD-98B8-2A6B7CE622CD}">
      <dsp:nvSpPr>
        <dsp:cNvPr id="0" name=""/>
        <dsp:cNvSpPr/>
      </dsp:nvSpPr>
      <dsp:spPr>
        <a:xfrm rot="5400000">
          <a:off x="3655626" y="231578"/>
          <a:ext cx="3546380" cy="3085351"/>
        </a:xfrm>
        <a:prstGeom prst="hexagon">
          <a:avLst>
            <a:gd name="adj" fmla="val 25000"/>
            <a:gd name="vf" fmla="val 115470"/>
          </a:avLst>
        </a:prstGeom>
        <a:solidFill>
          <a:schemeClr val="accent1"/>
        </a:solidFill>
        <a:ln w="38100" cap="flat" cmpd="sng" algn="ctr">
          <a:solidFill>
            <a:schemeClr val="lt1"/>
          </a:solidFill>
          <a:prstDash val="solid"/>
        </a:ln>
        <a:effectLst>
          <a:outerShdw blurRad="38100" dist="25400" dir="5400000" rotWithShape="0">
            <a:srgbClr val="000000">
              <a:alpha val="50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smtClean="0"/>
            <a:t>Hair Stylist,</a:t>
          </a:r>
          <a:r>
            <a:rPr lang="en-US" sz="2800" kern="1200" baseline="0" dirty="0" smtClean="0"/>
            <a:t> Mechanic, fitness center</a:t>
          </a:r>
          <a:endParaRPr lang="en-US" sz="2800" kern="1200" dirty="0"/>
        </a:p>
      </dsp:txBody>
      <dsp:txXfrm rot="-5400000">
        <a:off x="4366941" y="553708"/>
        <a:ext cx="2123749" cy="2441092"/>
      </dsp:txXfrm>
    </dsp:sp>
    <dsp:sp modelId="{4D5B9011-7430-46B9-AF2A-D902CB25AFBF}">
      <dsp:nvSpPr>
        <dsp:cNvPr id="0" name=""/>
        <dsp:cNvSpPr/>
      </dsp:nvSpPr>
      <dsp:spPr>
        <a:xfrm rot="5400000">
          <a:off x="1960939" y="3205715"/>
          <a:ext cx="3546380" cy="3085351"/>
        </a:xfrm>
        <a:prstGeom prst="hexagon">
          <a:avLst>
            <a:gd name="adj" fmla="val 25000"/>
            <a:gd name="vf" fmla="val 115470"/>
          </a:avLst>
        </a:prstGeom>
        <a:solidFill>
          <a:schemeClr val="accent1"/>
        </a:solidFill>
        <a:ln w="38100" cap="flat" cmpd="sng" algn="ctr">
          <a:solidFill>
            <a:schemeClr val="lt1"/>
          </a:solidFill>
          <a:prstDash val="solid"/>
        </a:ln>
        <a:effectLst>
          <a:outerShdw blurRad="38100" dist="25400" dir="5400000" rotWithShape="0">
            <a:srgbClr val="000000">
              <a:alpha val="50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rPr>
            <a:t>Restaurant </a:t>
          </a:r>
          <a:endParaRPr lang="en-US" sz="2800" b="1" kern="1200" dirty="0">
            <a:effectLst>
              <a:outerShdw blurRad="38100" dist="38100" dir="2700000" algn="tl">
                <a:srgbClr val="000000">
                  <a:alpha val="43137"/>
                </a:srgbClr>
              </a:outerShdw>
            </a:effectLst>
          </a:endParaRPr>
        </a:p>
      </dsp:txBody>
      <dsp:txXfrm rot="-5400000">
        <a:off x="2672254" y="3527845"/>
        <a:ext cx="2123749" cy="2441092"/>
      </dsp:txXfrm>
    </dsp:sp>
    <dsp:sp modelId="{564368DA-0996-4864-B8BB-83498FA22DC4}">
      <dsp:nvSpPr>
        <dsp:cNvPr id="0" name=""/>
        <dsp:cNvSpPr/>
      </dsp:nvSpPr>
      <dsp:spPr>
        <a:xfrm>
          <a:off x="4900503" y="4952541"/>
          <a:ext cx="3830091" cy="2127828"/>
        </a:xfrm>
        <a:prstGeom prst="rect">
          <a:avLst/>
        </a:prstGeom>
        <a:noFill/>
        <a:ln>
          <a:noFill/>
        </a:ln>
        <a:effectLst/>
      </dsp:spPr>
      <dsp:style>
        <a:lnRef idx="0">
          <a:scrgbClr r="0" g="0" b="0"/>
        </a:lnRef>
        <a:fillRef idx="0">
          <a:scrgbClr r="0" g="0" b="0"/>
        </a:fillRef>
        <a:effectRef idx="0">
          <a:scrgbClr r="0" g="0" b="0"/>
        </a:effectRef>
        <a:fontRef idx="minor"/>
      </dsp:style>
    </dsp:sp>
    <dsp:sp modelId="{5C010AD2-921B-494B-AAC0-607C6BC560EB}">
      <dsp:nvSpPr>
        <dsp:cNvPr id="0" name=""/>
        <dsp:cNvSpPr/>
      </dsp:nvSpPr>
      <dsp:spPr>
        <a:xfrm rot="5400000">
          <a:off x="8647512" y="3241746"/>
          <a:ext cx="3546380" cy="3085351"/>
        </a:xfrm>
        <a:prstGeom prst="hexagon">
          <a:avLst>
            <a:gd name="adj" fmla="val 25000"/>
            <a:gd name="vf" fmla="val 115470"/>
          </a:avLst>
        </a:prstGeom>
        <a:solidFill>
          <a:schemeClr val="accent1"/>
        </a:solidFill>
        <a:ln w="38100" cap="flat" cmpd="sng" algn="ctr">
          <a:solidFill>
            <a:schemeClr val="lt1"/>
          </a:solidFill>
          <a:prstDash val="solid"/>
        </a:ln>
        <a:effectLst>
          <a:outerShdw blurRad="38100" dist="25400" dir="5400000" rotWithShape="0">
            <a:srgbClr val="000000">
              <a:alpha val="50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b="1" kern="1200" dirty="0" smtClean="0">
              <a:effectLst>
                <a:outerShdw blurRad="38100" dist="38100" dir="2700000" algn="tl">
                  <a:srgbClr val="000000">
                    <a:alpha val="43137"/>
                  </a:srgbClr>
                </a:outerShdw>
              </a:effectLst>
            </a:rPr>
            <a:t>Work</a:t>
          </a:r>
          <a:endParaRPr lang="en-US" sz="3200" b="1" kern="1200" dirty="0">
            <a:effectLst>
              <a:outerShdw blurRad="38100" dist="38100" dir="2700000" algn="tl">
                <a:srgbClr val="000000">
                  <a:alpha val="43137"/>
                </a:srgbClr>
              </a:outerShdw>
            </a:effectLst>
          </a:endParaRPr>
        </a:p>
      </dsp:txBody>
      <dsp:txXfrm rot="-5400000">
        <a:off x="9358827" y="3563876"/>
        <a:ext cx="2123749" cy="2441092"/>
      </dsp:txXfrm>
    </dsp:sp>
    <dsp:sp modelId="{503EE036-CCE6-4F3A-8CAF-53B7BA101653}">
      <dsp:nvSpPr>
        <dsp:cNvPr id="0" name=""/>
        <dsp:cNvSpPr/>
      </dsp:nvSpPr>
      <dsp:spPr>
        <a:xfrm rot="5400000">
          <a:off x="6987806" y="6251914"/>
          <a:ext cx="3546380" cy="3085351"/>
        </a:xfrm>
        <a:prstGeom prst="hexagon">
          <a:avLst>
            <a:gd name="adj" fmla="val 25000"/>
            <a:gd name="vf" fmla="val 115470"/>
          </a:avLst>
        </a:prstGeom>
        <a:solidFill>
          <a:schemeClr val="accent1"/>
        </a:solidFill>
        <a:ln w="38100" cap="flat" cmpd="sng" algn="ctr">
          <a:solidFill>
            <a:schemeClr val="lt1"/>
          </a:solidFill>
          <a:prstDash val="solid"/>
        </a:ln>
        <a:effectLst>
          <a:outerShdw blurRad="38100" dist="25400" dir="5400000" rotWithShape="0">
            <a:srgbClr val="000000">
              <a:alpha val="50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effectLst>
                <a:outerShdw blurRad="38100" dist="38100" dir="2700000" algn="tl">
                  <a:srgbClr val="000000">
                    <a:alpha val="43137"/>
                  </a:srgbClr>
                </a:outerShdw>
              </a:effectLst>
            </a:rPr>
            <a:t>Neighborhood </a:t>
          </a:r>
          <a:endParaRPr lang="en-US" sz="3200" b="1" kern="1200" dirty="0">
            <a:effectLst>
              <a:outerShdw blurRad="38100" dist="38100" dir="2700000" algn="tl">
                <a:srgbClr val="000000">
                  <a:alpha val="43137"/>
                </a:srgbClr>
              </a:outerShdw>
            </a:effectLst>
          </a:endParaRPr>
        </a:p>
      </dsp:txBody>
      <dsp:txXfrm rot="-5400000">
        <a:off x="7699121" y="6574044"/>
        <a:ext cx="2123749" cy="2441092"/>
      </dsp:txXfrm>
    </dsp:sp>
    <dsp:sp modelId="{6E58EC0A-DC90-46B9-8E5D-1A435DD4E5C1}">
      <dsp:nvSpPr>
        <dsp:cNvPr id="0" name=""/>
        <dsp:cNvSpPr/>
      </dsp:nvSpPr>
      <dsp:spPr>
        <a:xfrm>
          <a:off x="10397297" y="6730675"/>
          <a:ext cx="3957761" cy="2127828"/>
        </a:xfrm>
        <a:prstGeom prst="rect">
          <a:avLst/>
        </a:prstGeom>
        <a:noFill/>
        <a:ln>
          <a:noFill/>
        </a:ln>
        <a:effectLst/>
      </dsp:spPr>
      <dsp:style>
        <a:lnRef idx="0">
          <a:scrgbClr r="0" g="0" b="0"/>
        </a:lnRef>
        <a:fillRef idx="0">
          <a:scrgbClr r="0" g="0" b="0"/>
        </a:fillRef>
        <a:effectRef idx="0">
          <a:scrgbClr r="0" g="0" b="0"/>
        </a:effectRef>
        <a:fontRef idx="minor"/>
      </dsp:style>
    </dsp:sp>
    <dsp:sp modelId="{85613888-6E09-45F5-BE35-27F638A07773}">
      <dsp:nvSpPr>
        <dsp:cNvPr id="0" name=""/>
        <dsp:cNvSpPr/>
      </dsp:nvSpPr>
      <dsp:spPr>
        <a:xfrm rot="5400000">
          <a:off x="3655626" y="6251914"/>
          <a:ext cx="3546380" cy="3085351"/>
        </a:xfrm>
        <a:prstGeom prst="hexagon">
          <a:avLst>
            <a:gd name="adj" fmla="val 25000"/>
            <a:gd name="vf" fmla="val 115470"/>
          </a:avLst>
        </a:prstGeom>
        <a:solidFill>
          <a:schemeClr val="accent1"/>
        </a:solidFill>
        <a:ln w="38100" cap="flat" cmpd="sng" algn="ctr">
          <a:solidFill>
            <a:schemeClr val="lt1"/>
          </a:solidFill>
          <a:prstDash val="solid"/>
        </a:ln>
        <a:effectLst>
          <a:outerShdw blurRad="38100" dist="25400" dir="5400000" rotWithShape="0">
            <a:srgbClr val="000000">
              <a:alpha val="50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b="1" kern="1200" dirty="0" smtClean="0">
              <a:effectLst>
                <a:outerShdw blurRad="38100" dist="38100" dir="2700000" algn="tl">
                  <a:srgbClr val="000000">
                    <a:alpha val="43137"/>
                  </a:srgbClr>
                </a:outerShdw>
              </a:effectLst>
            </a:rPr>
            <a:t>Shopping</a:t>
          </a:r>
          <a:endParaRPr lang="en-US" sz="3200" b="1" kern="1200" dirty="0">
            <a:effectLst>
              <a:outerShdw blurRad="38100" dist="38100" dir="2700000" algn="tl">
                <a:srgbClr val="000000">
                  <a:alpha val="43137"/>
                </a:srgbClr>
              </a:outerShdw>
            </a:effectLst>
          </a:endParaRPr>
        </a:p>
      </dsp:txBody>
      <dsp:txXfrm rot="-5400000">
        <a:off x="4366941" y="6574044"/>
        <a:ext cx="2123749" cy="244109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930235E9-37F8-44CE-AAFE-4F59AB1C77B2}" type="datetimeFigureOut">
              <a:rPr lang="en-US" smtClean="0"/>
              <a:t>7/11/2021</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83581A53-8741-4C16-BE6A-08ADB798F140}" type="slidenum">
              <a:rPr lang="en-US" smtClean="0"/>
              <a:t>‹#›</a:t>
            </a:fld>
            <a:endParaRPr lang="en-US"/>
          </a:p>
        </p:txBody>
      </p:sp>
    </p:spTree>
    <p:extLst>
      <p:ext uri="{BB962C8B-B14F-4D97-AF65-F5344CB8AC3E}">
        <p14:creationId xmlns:p14="http://schemas.microsoft.com/office/powerpoint/2010/main" val="3789482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423863" y="704850"/>
            <a:ext cx="6254750" cy="3519488"/>
          </a:xfrm>
          <a:prstGeom prst="rect">
            <a:avLst/>
          </a:prstGeom>
        </p:spPr>
        <p:txBody>
          <a:bodyPr lIns="94229" tIns="47114" rIns="94229" bIns="47114"/>
          <a:lstStyle/>
          <a:p>
            <a:endParaRPr/>
          </a:p>
        </p:txBody>
      </p:sp>
      <p:sp>
        <p:nvSpPr>
          <p:cNvPr id="188" name="Shape 188"/>
          <p:cNvSpPr>
            <a:spLocks noGrp="1"/>
          </p:cNvSpPr>
          <p:nvPr>
            <p:ph type="body" sz="quarter" idx="1"/>
          </p:nvPr>
        </p:nvSpPr>
        <p:spPr>
          <a:xfrm>
            <a:off x="946997" y="4459526"/>
            <a:ext cx="5208482" cy="4224814"/>
          </a:xfrm>
          <a:prstGeom prst="rect">
            <a:avLst/>
          </a:prstGeom>
        </p:spPr>
        <p:txBody>
          <a:bodyPr lIns="94229" tIns="47114" rIns="94229" bIns="47114"/>
          <a:lstStyle/>
          <a:p>
            <a:endParaRPr/>
          </a:p>
        </p:txBody>
      </p:sp>
    </p:spTree>
    <p:extLst>
      <p:ext uri="{BB962C8B-B14F-4D97-AF65-F5344CB8AC3E}">
        <p14:creationId xmlns:p14="http://schemas.microsoft.com/office/powerpoint/2010/main" val="89995206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381000" y="685800"/>
            <a:ext cx="6096000" cy="3429000"/>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t>	MODELO- </a:t>
            </a:r>
            <a:r>
              <a:rPr b="1"/>
              <a:t>Monitor 01B</a:t>
            </a:r>
          </a:p>
        </p:txBody>
      </p:sp>
    </p:spTree>
    <p:extLst>
      <p:ext uri="{BB962C8B-B14F-4D97-AF65-F5344CB8AC3E}">
        <p14:creationId xmlns:p14="http://schemas.microsoft.com/office/powerpoint/2010/main" val="1537986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Shape 1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196" name="Shape 1196"/>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t>	MODELO- </a:t>
            </a:r>
            <a:r>
              <a:rPr b="1"/>
              <a:t>Monitor 01B</a:t>
            </a:r>
          </a:p>
        </p:txBody>
      </p:sp>
    </p:spTree>
    <p:extLst>
      <p:ext uri="{BB962C8B-B14F-4D97-AF65-F5344CB8AC3E}">
        <p14:creationId xmlns:p14="http://schemas.microsoft.com/office/powerpoint/2010/main" val="2352778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 name="Shape 886"/>
          <p:cNvSpPr>
            <a:spLocks noGrp="1" noRot="1" noChangeAspect="1"/>
          </p:cNvSpPr>
          <p:nvPr>
            <p:ph type="sldImg"/>
          </p:nvPr>
        </p:nvSpPr>
        <p:spPr>
          <a:xfrm>
            <a:off x="422275" y="704850"/>
            <a:ext cx="6257925" cy="3519488"/>
          </a:xfrm>
          <a:prstGeom prst="rect">
            <a:avLst/>
          </a:prstGeom>
        </p:spPr>
        <p:txBody>
          <a:bodyPr/>
          <a:lstStyle/>
          <a:p>
            <a:endParaRPr/>
          </a:p>
        </p:txBody>
      </p:sp>
      <p:sp>
        <p:nvSpPr>
          <p:cNvPr id="887" name="Shape 887"/>
          <p:cNvSpPr>
            <a:spLocks noGrp="1"/>
          </p:cNvSpPr>
          <p:nvPr>
            <p:ph type="body" sz="quarter" idx="1"/>
          </p:nvPr>
        </p:nvSpPr>
        <p:spPr>
          <a:prstGeom prst="rect">
            <a:avLst/>
          </a:prstGeom>
        </p:spPr>
        <p:txBody>
          <a:bodyPr/>
          <a:lstStyle/>
          <a:p>
            <a:r>
              <a:rPr lang="en-US" sz="1600" b="1" i="0" u="none" strike="noStrike" baseline="0" dirty="0" smtClean="0">
                <a:solidFill>
                  <a:srgbClr val="000000"/>
                </a:solidFill>
                <a:latin typeface="Nexa Rust Sans Black"/>
              </a:rPr>
              <a:t>Example of the Highland Adventist Church </a:t>
            </a:r>
            <a:endParaRPr lang="en-US" sz="1600" b="0" i="0" u="none" strike="noStrike" baseline="0" dirty="0" smtClean="0">
              <a:solidFill>
                <a:srgbClr val="000000"/>
              </a:solidFill>
              <a:latin typeface="Nexa Rust Sans Black"/>
            </a:endParaRPr>
          </a:p>
          <a:p>
            <a:pPr algn="just"/>
            <a:r>
              <a:rPr lang="en-US" sz="1600" b="0" i="0" u="none" strike="noStrike" baseline="0" dirty="0" smtClean="0">
                <a:solidFill>
                  <a:srgbClr val="000000"/>
                </a:solidFill>
                <a:latin typeface="Minion Pro"/>
              </a:rPr>
              <a:t>Here are some ideas that we tried at the Highland Seventh-day Adventist Church during the 12 years I pastored there. Every year the city of Portland, Tennessee, sponsored a Red Ribbon Parade for drug awareness. For years our Highland church and school participated with a float in the parade, and our members lined the streets, cheering for all of the floats. Both our city and our local ministerial association planned various events throughout the year, such as an annual Thanksgiving program, a Christmas tree lighting, a church choir night, and a National Day of Prayer breakfast. We encouraged our members to support all of these community events. </a:t>
            </a:r>
          </a:p>
          <a:p>
            <a:pPr algn="just"/>
            <a:r>
              <a:rPr lang="en-US" sz="2000" b="0" i="0" u="none" strike="noStrike" baseline="0" dirty="0" smtClean="0">
                <a:solidFill>
                  <a:srgbClr val="000000"/>
                </a:solidFill>
                <a:latin typeface="Minion Pro"/>
              </a:rPr>
              <a:t>We also encouraged members to join local civic clubs and charity organizations, such as Kiwanis International, Lions Club, Portland C.A.R.E.S., Meals on Wheels, and Cancer Relay for Life. For years some of the young adults in our church formed a softball team that played other church and corporate teams (you may have to bow out of Friday night games, but this gives you opportunities to witness). Our Highland Adventist Church also participated with the </a:t>
            </a:r>
            <a:r>
              <a:rPr lang="en-US" sz="2000" b="0" i="0" u="none" strike="noStrike" baseline="0" dirty="0" err="1" smtClean="0">
                <a:solidFill>
                  <a:srgbClr val="000000"/>
                </a:solidFill>
                <a:latin typeface="Minion Pro"/>
              </a:rPr>
              <a:t>McKendree</a:t>
            </a:r>
            <a:r>
              <a:rPr lang="en-US" sz="2000" b="0" i="0" u="none" strike="noStrike" baseline="0" dirty="0" smtClean="0">
                <a:solidFill>
                  <a:srgbClr val="000000"/>
                </a:solidFill>
                <a:latin typeface="Minion Pro"/>
              </a:rPr>
              <a:t> Methodist Church in a joint choir that performed an annual Christmas concert, first at Highland on Saturday morning and then at </a:t>
            </a:r>
            <a:r>
              <a:rPr lang="en-US" sz="2000" b="0" i="0" u="none" strike="noStrike" baseline="0" dirty="0" err="1" smtClean="0">
                <a:solidFill>
                  <a:srgbClr val="000000"/>
                </a:solidFill>
                <a:latin typeface="Minion Pro"/>
              </a:rPr>
              <a:t>McKendree</a:t>
            </a:r>
            <a:r>
              <a:rPr lang="en-US" sz="2000" b="0" i="0" u="none" strike="noStrike" baseline="0" dirty="0" smtClean="0">
                <a:solidFill>
                  <a:srgbClr val="000000"/>
                </a:solidFill>
                <a:latin typeface="Minion Pro"/>
              </a:rPr>
              <a:t> on Sunday morning. This has fostered a lot of goodwill between the two churches. I have also been an active member of the ministerial association and have helped plan citywide religious and charity events, as well as serving on the Chamber of Commerce Board and becoming acquainted with the city mayor, council members, and civic leaders. These social interactions break down barriers and create good relationships so that local churches, pastors, and civic leaders know that Adventists are real Christians who love, care for, and serve their communities. </a:t>
            </a:r>
            <a:endParaRPr lang="en-US" sz="2000" b="1" i="0" u="none" strike="noStrike" baseline="0" dirty="0" smtClean="0">
              <a:solidFill>
                <a:srgbClr val="000000"/>
              </a:solidFill>
              <a:latin typeface="Nexa Rust Sans Black"/>
            </a:endParaRPr>
          </a:p>
          <a:p>
            <a:endParaRPr lang="en-US" sz="2000" b="1" i="0" u="none" strike="noStrike" baseline="0" dirty="0" smtClean="0">
              <a:solidFill>
                <a:srgbClr val="000000"/>
              </a:solidFill>
              <a:latin typeface="Nexa Rust Sans Black"/>
            </a:endParaRPr>
          </a:p>
        </p:txBody>
      </p:sp>
    </p:spTree>
    <p:extLst>
      <p:ext uri="{BB962C8B-B14F-4D97-AF65-F5344CB8AC3E}">
        <p14:creationId xmlns:p14="http://schemas.microsoft.com/office/powerpoint/2010/main" val="3557356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 name="Shape 886"/>
          <p:cNvSpPr>
            <a:spLocks noGrp="1" noRot="1" noChangeAspect="1"/>
          </p:cNvSpPr>
          <p:nvPr>
            <p:ph type="sldImg"/>
          </p:nvPr>
        </p:nvSpPr>
        <p:spPr>
          <a:xfrm>
            <a:off x="422275" y="704850"/>
            <a:ext cx="6257925" cy="3519488"/>
          </a:xfrm>
          <a:prstGeom prst="rect">
            <a:avLst/>
          </a:prstGeom>
        </p:spPr>
        <p:txBody>
          <a:bodyPr/>
          <a:lstStyle/>
          <a:p>
            <a:endParaRPr/>
          </a:p>
        </p:txBody>
      </p:sp>
      <p:sp>
        <p:nvSpPr>
          <p:cNvPr id="887" name="Shape 887"/>
          <p:cNvSpPr>
            <a:spLocks noGrp="1"/>
          </p:cNvSpPr>
          <p:nvPr>
            <p:ph type="body" sz="quarter" idx="1"/>
          </p:nvPr>
        </p:nvSpPr>
        <p:spPr>
          <a:prstGeom prst="rect">
            <a:avLst/>
          </a:prstGeom>
        </p:spPr>
        <p:txBody>
          <a:bodyPr/>
          <a:lstStyle/>
          <a:p>
            <a:r>
              <a:rPr lang="en-US" sz="1600" b="1" i="0" u="none" strike="noStrike" baseline="0" dirty="0" smtClean="0">
                <a:solidFill>
                  <a:srgbClr val="000000"/>
                </a:solidFill>
                <a:latin typeface="Nexa Rust Sans Black"/>
              </a:rPr>
              <a:t>Example of the Highland Adventist Church </a:t>
            </a:r>
            <a:endParaRPr lang="en-US" sz="1600" b="0" i="0" u="none" strike="noStrike" baseline="0" dirty="0" smtClean="0">
              <a:solidFill>
                <a:srgbClr val="000000"/>
              </a:solidFill>
              <a:latin typeface="Nexa Rust Sans Black"/>
            </a:endParaRPr>
          </a:p>
          <a:p>
            <a:pPr algn="just"/>
            <a:r>
              <a:rPr lang="en-US" sz="1600" b="0" i="0" u="none" strike="noStrike" baseline="0" dirty="0" smtClean="0">
                <a:solidFill>
                  <a:srgbClr val="000000"/>
                </a:solidFill>
                <a:latin typeface="Minion Pro"/>
              </a:rPr>
              <a:t>Here are some ideas that we tried at the Highland Seventh-day Adventist Church during the 12 years I pastored there. Every year the city of Portland, Tennessee, sponsored a Red Ribbon Parade for drug awareness. For years our Highland church and school participated with a float in the parade, and our members lined the streets, cheering for all of the floats. Both our city and our local ministerial association planned various events throughout the year, such as an annual Thanksgiving program, a Christmas tree lighting, a church choir night, and a National Day of Prayer breakfast. We encouraged our members to support all of these community events. </a:t>
            </a:r>
          </a:p>
          <a:p>
            <a:pPr algn="just"/>
            <a:r>
              <a:rPr lang="en-US" sz="2000" b="0" i="0" u="none" strike="noStrike" baseline="0" dirty="0" smtClean="0">
                <a:solidFill>
                  <a:srgbClr val="000000"/>
                </a:solidFill>
                <a:latin typeface="Minion Pro"/>
              </a:rPr>
              <a:t>We also encouraged members to join local civic clubs and charity organizations, such as Kiwanis International, Lions Club, Portland C.A.R.E.S., Meals on Wheels, and Cancer Relay for Life. For years some of the young adults in our church formed a softball team that played other church and corporate teams (you may have to bow out of Friday night games, but this gives you opportunities to witness). Our Highland Adventist Church also participated with the </a:t>
            </a:r>
            <a:r>
              <a:rPr lang="en-US" sz="2000" b="0" i="0" u="none" strike="noStrike" baseline="0" dirty="0" err="1" smtClean="0">
                <a:solidFill>
                  <a:srgbClr val="000000"/>
                </a:solidFill>
                <a:latin typeface="Minion Pro"/>
              </a:rPr>
              <a:t>McKendree</a:t>
            </a:r>
            <a:r>
              <a:rPr lang="en-US" sz="2000" b="0" i="0" u="none" strike="noStrike" baseline="0" dirty="0" smtClean="0">
                <a:solidFill>
                  <a:srgbClr val="000000"/>
                </a:solidFill>
                <a:latin typeface="Minion Pro"/>
              </a:rPr>
              <a:t> Methodist Church in a joint choir that performed an annual Christmas concert, first at Highland on Saturday morning and then at </a:t>
            </a:r>
            <a:r>
              <a:rPr lang="en-US" sz="2000" b="0" i="0" u="none" strike="noStrike" baseline="0" dirty="0" err="1" smtClean="0">
                <a:solidFill>
                  <a:srgbClr val="000000"/>
                </a:solidFill>
                <a:latin typeface="Minion Pro"/>
              </a:rPr>
              <a:t>McKendree</a:t>
            </a:r>
            <a:r>
              <a:rPr lang="en-US" sz="2000" b="0" i="0" u="none" strike="noStrike" baseline="0" dirty="0" smtClean="0">
                <a:solidFill>
                  <a:srgbClr val="000000"/>
                </a:solidFill>
                <a:latin typeface="Minion Pro"/>
              </a:rPr>
              <a:t> on Sunday morning. This has fostered a lot of goodwill between the two churches. I have also been an active member of the ministerial association and have helped plan citywide religious and charity events, as well as serving on the Chamber of Commerce Board and becoming acquainted with the city mayor, council members, and civic leaders. These social interactions break down barriers and create good relationships so that local churches, pastors, and civic leaders know that Adventists are real Christians who love, care for, and serve their communities. </a:t>
            </a:r>
            <a:endParaRPr lang="en-US" sz="2000" b="1" i="0" u="none" strike="noStrike" baseline="0" dirty="0" smtClean="0">
              <a:solidFill>
                <a:srgbClr val="000000"/>
              </a:solidFill>
              <a:latin typeface="Nexa Rust Sans Black"/>
            </a:endParaRPr>
          </a:p>
          <a:p>
            <a:endParaRPr lang="en-US" sz="2000" b="1" i="0" u="none" strike="noStrike" baseline="0" dirty="0" smtClean="0">
              <a:solidFill>
                <a:srgbClr val="000000"/>
              </a:solidFill>
              <a:latin typeface="Nexa Rust Sans Black"/>
            </a:endParaRPr>
          </a:p>
        </p:txBody>
      </p:sp>
    </p:spTree>
    <p:extLst>
      <p:ext uri="{BB962C8B-B14F-4D97-AF65-F5344CB8AC3E}">
        <p14:creationId xmlns:p14="http://schemas.microsoft.com/office/powerpoint/2010/main" val="2828315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Shape 1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196" name="Shape 1196"/>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t>	MODELO- </a:t>
            </a:r>
            <a:r>
              <a:rPr b="1"/>
              <a:t>Monitor 01B</a:t>
            </a:r>
          </a:p>
        </p:txBody>
      </p:sp>
    </p:spTree>
    <p:extLst>
      <p:ext uri="{BB962C8B-B14F-4D97-AF65-F5344CB8AC3E}">
        <p14:creationId xmlns:p14="http://schemas.microsoft.com/office/powerpoint/2010/main" val="449040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hape 714"/>
          <p:cNvSpPr>
            <a:spLocks noGrp="1" noRot="1" noChangeAspect="1"/>
          </p:cNvSpPr>
          <p:nvPr>
            <p:ph type="sldImg"/>
          </p:nvPr>
        </p:nvSpPr>
        <p:spPr>
          <a:xfrm>
            <a:off x="407988" y="698500"/>
            <a:ext cx="6194425" cy="3484563"/>
          </a:xfrm>
          <a:prstGeom prst="rect">
            <a:avLst/>
          </a:prstGeom>
        </p:spPr>
        <p:txBody>
          <a:bodyPr/>
          <a:lstStyle/>
          <a:p>
            <a:endParaRPr/>
          </a:p>
        </p:txBody>
      </p:sp>
      <p:sp>
        <p:nvSpPr>
          <p:cNvPr id="715" name="Shape 715"/>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sz="2100">
                <a:latin typeface="Titillium Web"/>
                <a:ea typeface="Titillium Web"/>
                <a:cs typeface="Titillium Web"/>
                <a:sym typeface="Titillium Web"/>
              </a:defRPr>
            </a:pPr>
            <a:r>
              <a:rPr lang="en-US" sz="2400" dirty="0" smtClean="0">
                <a:solidFill>
                  <a:schemeClr val="tx1"/>
                </a:solidFill>
                <a:effectLst/>
              </a:rPr>
              <a:t>Great website for all sorts of resources: ministerial.adventist.org/covid19 </a:t>
            </a:r>
          </a:p>
          <a:p>
            <a:pPr>
              <a:defRPr sz="2100">
                <a:latin typeface="Titillium Web"/>
                <a:ea typeface="Titillium Web"/>
                <a:cs typeface="Titillium Web"/>
                <a:sym typeface="Titillium Web"/>
              </a:defRPr>
            </a:pPr>
            <a:endParaRPr b="1" dirty="0"/>
          </a:p>
        </p:txBody>
      </p:sp>
    </p:spTree>
    <p:extLst>
      <p:ext uri="{BB962C8B-B14F-4D97-AF65-F5344CB8AC3E}">
        <p14:creationId xmlns:p14="http://schemas.microsoft.com/office/powerpoint/2010/main" val="3046939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hape 714"/>
          <p:cNvSpPr>
            <a:spLocks noGrp="1" noRot="1" noChangeAspect="1"/>
          </p:cNvSpPr>
          <p:nvPr>
            <p:ph type="sldImg"/>
          </p:nvPr>
        </p:nvSpPr>
        <p:spPr>
          <a:xfrm>
            <a:off x="407988" y="698500"/>
            <a:ext cx="6194425" cy="3484563"/>
          </a:xfrm>
          <a:prstGeom prst="rect">
            <a:avLst/>
          </a:prstGeom>
        </p:spPr>
        <p:txBody>
          <a:bodyPr/>
          <a:lstStyle/>
          <a:p>
            <a:endParaRPr/>
          </a:p>
        </p:txBody>
      </p:sp>
      <p:sp>
        <p:nvSpPr>
          <p:cNvPr id="715" name="Shape 715"/>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rPr lang="en-US" b="1" dirty="0" smtClean="0"/>
              <a:t>https://www.sabbathschoolpersonalministries.org/community-services-handbook.pdf</a:t>
            </a:r>
            <a:endParaRPr b="1" dirty="0"/>
          </a:p>
        </p:txBody>
      </p:sp>
    </p:spTree>
    <p:extLst>
      <p:ext uri="{BB962C8B-B14F-4D97-AF65-F5344CB8AC3E}">
        <p14:creationId xmlns:p14="http://schemas.microsoft.com/office/powerpoint/2010/main" val="2623836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Shape 1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196" name="Shape 1196"/>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t>	MODELO- </a:t>
            </a:r>
            <a:r>
              <a:rPr b="1"/>
              <a:t>Monitor 01B</a:t>
            </a:r>
          </a:p>
        </p:txBody>
      </p:sp>
    </p:spTree>
    <p:extLst>
      <p:ext uri="{BB962C8B-B14F-4D97-AF65-F5344CB8AC3E}">
        <p14:creationId xmlns:p14="http://schemas.microsoft.com/office/powerpoint/2010/main" val="4037289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MissionInsite.com is a demographic resource that enables you to “hear” the heartbeat of your community.  2 ½ mile radius around</a:t>
            </a:r>
            <a:r>
              <a:rPr lang="en-US" baseline="0" dirty="0" smtClean="0"/>
              <a:t> Ooltewah Church. Can also do a </a:t>
            </a:r>
            <a:r>
              <a:rPr lang="en-US" baseline="0" dirty="0" err="1" smtClean="0"/>
              <a:t>polygram</a:t>
            </a:r>
            <a:r>
              <a:rPr lang="en-US" baseline="0" dirty="0" smtClean="0"/>
              <a:t> shape.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EDBD6E17-4A7B-4696-80C3-6EABF06AD0B0}" type="slidenum">
              <a:rPr lang="en-US" smtClean="0"/>
              <a:pPr>
                <a:defRPr/>
              </a:pPr>
              <a:t>17</a:t>
            </a:fld>
            <a:endParaRPr lang="en-US"/>
          </a:p>
        </p:txBody>
      </p:sp>
    </p:spTree>
    <p:extLst>
      <p:ext uri="{BB962C8B-B14F-4D97-AF65-F5344CB8AC3E}">
        <p14:creationId xmlns:p14="http://schemas.microsoft.com/office/powerpoint/2010/main" val="1508517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MissionInsite.com is a demographic resource that enables you to “hear” the heartbeat of your community.  Define</a:t>
            </a:r>
            <a:r>
              <a:rPr lang="en-US" baseline="0" dirty="0" smtClean="0"/>
              <a:t> your area by a Polygram shape then gives a breakdown of the 71 different House Hold Types within your territory—each with their unique interests, hurts and needs.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EDBD6E17-4A7B-4696-80C3-6EABF06AD0B0}" type="slidenum">
              <a:rPr lang="en-US" smtClean="0"/>
              <a:pPr>
                <a:defRPr/>
              </a:pPr>
              <a:t>18</a:t>
            </a:fld>
            <a:endParaRPr lang="en-US"/>
          </a:p>
        </p:txBody>
      </p:sp>
    </p:spTree>
    <p:extLst>
      <p:ext uri="{BB962C8B-B14F-4D97-AF65-F5344CB8AC3E}">
        <p14:creationId xmlns:p14="http://schemas.microsoft.com/office/powerpoint/2010/main" val="2281817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EDBD6E17-4A7B-4696-80C3-6EABF06AD0B0}" type="slidenum">
              <a:rPr lang="en-US" smtClean="0"/>
              <a:pPr>
                <a:defRPr/>
              </a:pPr>
              <a:t>19</a:t>
            </a:fld>
            <a:endParaRPr lang="en-US"/>
          </a:p>
        </p:txBody>
      </p:sp>
    </p:spTree>
    <p:extLst>
      <p:ext uri="{BB962C8B-B14F-4D97-AF65-F5344CB8AC3E}">
        <p14:creationId xmlns:p14="http://schemas.microsoft.com/office/powerpoint/2010/main" val="148351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Shape 1043"/>
          <p:cNvSpPr>
            <a:spLocks noGrp="1" noRot="1" noChangeAspect="1"/>
          </p:cNvSpPr>
          <p:nvPr>
            <p:ph type="sldImg"/>
          </p:nvPr>
        </p:nvSpPr>
        <p:spPr>
          <a:xfrm>
            <a:off x="381000" y="685800"/>
            <a:ext cx="6096000" cy="3429000"/>
          </a:xfrm>
          <a:prstGeom prst="rect">
            <a:avLst/>
          </a:prstGeom>
        </p:spPr>
        <p:txBody>
          <a:bodyPr/>
          <a:lstStyle/>
          <a:p>
            <a:endParaRPr/>
          </a:p>
        </p:txBody>
      </p:sp>
      <p:sp>
        <p:nvSpPr>
          <p:cNvPr id="1044" name="Shape 1044"/>
          <p:cNvSpPr>
            <a:spLocks noGrp="1"/>
          </p:cNvSpPr>
          <p:nvPr>
            <p:ph type="body" sz="quarter" idx="1"/>
          </p:nvPr>
        </p:nvSpPr>
        <p:spPr>
          <a:prstGeom prst="rect">
            <a:avLst/>
          </a:prstGeom>
        </p:spPr>
        <p:txBody>
          <a:bodyPr/>
          <a:lstStyle/>
          <a:p>
            <a:r>
              <a:rPr lang="en-US" sz="2200" b="0" i="0" u="none" strike="noStrike" baseline="0" dirty="0" smtClean="0">
                <a:latin typeface="Helvetica Neue"/>
                <a:ea typeface="Helvetica Neue"/>
                <a:cs typeface="Helvetica Neue"/>
                <a:sym typeface="Helvetica Neue"/>
              </a:rPr>
              <a:t>When Daniel and Kristina </a:t>
            </a:r>
            <a:r>
              <a:rPr lang="en-US" sz="2200" b="0" i="0" u="none" strike="noStrike" baseline="0" dirty="0" err="1" smtClean="0">
                <a:latin typeface="Helvetica Neue"/>
                <a:ea typeface="Helvetica Neue"/>
                <a:cs typeface="Helvetica Neue"/>
                <a:sym typeface="Helvetica Neue"/>
              </a:rPr>
              <a:t>McFeeters</a:t>
            </a:r>
            <a:r>
              <a:rPr lang="en-US" sz="2200" b="0" i="0" u="none" strike="noStrike" baseline="0" dirty="0" smtClean="0">
                <a:latin typeface="Helvetica Neue"/>
                <a:ea typeface="Helvetica Neue"/>
                <a:cs typeface="Helvetica Neue"/>
                <a:sym typeface="Helvetica Neue"/>
              </a:rPr>
              <a:t> got married in March 2009, they prayed that God would send them to a mission field in the United States. God providentially led them to McCreary County, a rural Appalachian community in eastern Kentucky and the poorest county in the United States. Their first priority was to do </a:t>
            </a:r>
            <a:r>
              <a:rPr lang="en-US" sz="2200" b="1" i="0" u="none" strike="noStrike" baseline="0" dirty="0" smtClean="0">
                <a:latin typeface="Helvetica Neue"/>
                <a:ea typeface="Helvetica Neue"/>
                <a:cs typeface="Helvetica Neue"/>
                <a:sym typeface="Helvetica Neue"/>
              </a:rPr>
              <a:t>cultural research</a:t>
            </a:r>
            <a:r>
              <a:rPr lang="en-US" sz="2200" b="0" i="0" u="none" strike="noStrike" baseline="0" dirty="0" smtClean="0">
                <a:latin typeface="Helvetica Neue"/>
                <a:ea typeface="Helvetica Neue"/>
                <a:cs typeface="Helvetica Neue"/>
                <a:sym typeface="Helvetica Neue"/>
              </a:rPr>
              <a:t>—to get to know the people and understand their unique backgrounds, way of life, perspectives, interests, concerns, and needs, thus enabling the </a:t>
            </a:r>
            <a:r>
              <a:rPr lang="en-US" sz="2200" b="0" i="0" u="none" strike="noStrike" baseline="0" dirty="0" err="1" smtClean="0">
                <a:latin typeface="Helvetica Neue"/>
                <a:ea typeface="Helvetica Neue"/>
                <a:cs typeface="Helvetica Neue"/>
                <a:sym typeface="Helvetica Neue"/>
              </a:rPr>
              <a:t>McFeeters</a:t>
            </a:r>
            <a:r>
              <a:rPr lang="en-US" sz="2200" b="0" i="0" u="none" strike="noStrike" baseline="0" dirty="0" smtClean="0">
                <a:latin typeface="Helvetica Neue"/>
                <a:ea typeface="Helvetica Neue"/>
                <a:cs typeface="Helvetica Neue"/>
                <a:sym typeface="Helvetica Neue"/>
              </a:rPr>
              <a:t> to </a:t>
            </a:r>
            <a:r>
              <a:rPr lang="en-US" sz="2200" b="1" i="0" u="none" strike="noStrike" baseline="0" dirty="0" smtClean="0">
                <a:latin typeface="Helvetica Neue"/>
                <a:ea typeface="Helvetica Neue"/>
                <a:cs typeface="Helvetica Neue"/>
                <a:sym typeface="Helvetica Neue"/>
              </a:rPr>
              <a:t>serve their community and share Jesus in a practical way</a:t>
            </a:r>
            <a:r>
              <a:rPr lang="en-US" sz="2200" b="0" i="0" u="none" strike="noStrike" baseline="0" dirty="0" smtClean="0">
                <a:latin typeface="Helvetica Neue"/>
                <a:ea typeface="Helvetica Neue"/>
                <a:cs typeface="Helvetica Neue"/>
                <a:sym typeface="Helvetica Neue"/>
              </a:rPr>
              <a:t>. One of the first needs they discovered was </a:t>
            </a:r>
            <a:r>
              <a:rPr lang="en-US" sz="2200" b="1" i="0" u="none" strike="noStrike" baseline="0" dirty="0" smtClean="0">
                <a:latin typeface="Helvetica Neue"/>
                <a:ea typeface="Helvetica Neue"/>
                <a:cs typeface="Helvetica Neue"/>
                <a:sym typeface="Helvetica Neue"/>
              </a:rPr>
              <a:t>poor health </a:t>
            </a:r>
            <a:r>
              <a:rPr lang="en-US" sz="2200" b="0" i="0" u="none" strike="noStrike" baseline="0" dirty="0" smtClean="0">
                <a:latin typeface="Helvetica Neue"/>
                <a:ea typeface="Helvetica Neue"/>
                <a:cs typeface="Helvetica Neue"/>
                <a:sym typeface="Helvetica Neue"/>
              </a:rPr>
              <a:t>caused by a </a:t>
            </a:r>
            <a:r>
              <a:rPr lang="en-US" sz="2200" b="1" i="0" u="none" strike="noStrike" baseline="0" dirty="0" smtClean="0">
                <a:latin typeface="Helvetica Neue"/>
                <a:ea typeface="Helvetica Neue"/>
                <a:cs typeface="Helvetica Neue"/>
                <a:sym typeface="Helvetica Neue"/>
              </a:rPr>
              <a:t>deficient diet</a:t>
            </a:r>
            <a:r>
              <a:rPr lang="en-US" sz="2200" b="0" i="0" u="none" strike="noStrike" baseline="0" dirty="0" smtClean="0">
                <a:latin typeface="Helvetica Neue"/>
                <a:ea typeface="Helvetica Neue"/>
                <a:cs typeface="Helvetica Neue"/>
                <a:sym typeface="Helvetica Neue"/>
              </a:rPr>
              <a:t>. Daniel and Kristina are not health professionals. They own a computer business called </a:t>
            </a:r>
            <a:r>
              <a:rPr lang="en-US" sz="2200" b="0" i="0" u="none" strike="noStrike" baseline="0" dirty="0" err="1" smtClean="0">
                <a:latin typeface="Helvetica Neue"/>
                <a:ea typeface="Helvetica Neue"/>
                <a:cs typeface="Helvetica Neue"/>
                <a:sym typeface="Helvetica Neue"/>
              </a:rPr>
              <a:t>FiForms</a:t>
            </a:r>
            <a:r>
              <a:rPr lang="en-US" sz="2200" b="0" i="0" u="none" strike="noStrike" baseline="0" dirty="0" smtClean="0">
                <a:latin typeface="Helvetica Neue"/>
                <a:ea typeface="Helvetica Neue"/>
                <a:cs typeface="Helvetica Neue"/>
                <a:sym typeface="Helvetica Neue"/>
              </a:rPr>
              <a:t> Solutions, where they do custom software development and network engineering on a contract basis. Daniel is also the IT director for the Health Department for ten counties in eastern Kentucky.1 However, they both have an interest in healthy lifestyles, and Kristina enjoys cooking. </a:t>
            </a: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So, after much prayer, the </a:t>
            </a:r>
            <a:r>
              <a:rPr lang="en-US" sz="2200" b="0" i="0" u="none" strike="noStrike" baseline="0" dirty="0" err="1" smtClean="0">
                <a:latin typeface="Helvetica Neue"/>
                <a:ea typeface="Helvetica Neue"/>
                <a:cs typeface="Helvetica Neue"/>
                <a:sym typeface="Helvetica Neue"/>
              </a:rPr>
              <a:t>McFeeters</a:t>
            </a:r>
            <a:r>
              <a:rPr lang="en-US" sz="2200" b="0" i="0" u="none" strike="noStrike" baseline="0" dirty="0" smtClean="0">
                <a:latin typeface="Helvetica Neue"/>
                <a:ea typeface="Helvetica Neue"/>
                <a:cs typeface="Helvetica Neue"/>
                <a:sym typeface="Helvetica Neue"/>
              </a:rPr>
              <a:t> felt impressed to make a difference in the health of their community by starting a </a:t>
            </a:r>
            <a:r>
              <a:rPr lang="en-US" sz="2200" b="1" i="0" u="none" strike="noStrike" baseline="0" dirty="0" smtClean="0">
                <a:latin typeface="Helvetica Neue"/>
                <a:ea typeface="Helvetica Neue"/>
                <a:cs typeface="Helvetica Neue"/>
                <a:sym typeface="Helvetica Neue"/>
              </a:rPr>
              <a:t>simple monthly class on how to prepare fruits and vegetables</a:t>
            </a:r>
            <a:r>
              <a:rPr lang="en-US" sz="2200" b="0" i="0" u="none" strike="noStrike" baseline="0" dirty="0" smtClean="0">
                <a:latin typeface="Helvetica Neue"/>
                <a:ea typeface="Helvetica Neue"/>
                <a:cs typeface="Helvetica Neue"/>
                <a:sym typeface="Helvetica Neue"/>
              </a:rPr>
              <a:t>. Each class features one fruit or vegetable with a meal, recipes, and a health talk focused on that fruit or vegetable. This class called Healthy Living Seminars began in </a:t>
            </a:r>
            <a:r>
              <a:rPr lang="en-US" sz="2200" b="1" i="0" u="none" strike="noStrike" baseline="0" dirty="0" smtClean="0">
                <a:latin typeface="Helvetica Neue"/>
                <a:ea typeface="Helvetica Neue"/>
                <a:cs typeface="Helvetica Neue"/>
                <a:sym typeface="Helvetica Neue"/>
              </a:rPr>
              <a:t>October 2009 </a:t>
            </a:r>
            <a:r>
              <a:rPr lang="en-US" sz="2200" b="0" i="0" u="none" strike="noStrike" baseline="0" dirty="0" smtClean="0">
                <a:latin typeface="Helvetica Neue"/>
                <a:ea typeface="Helvetica Neue"/>
                <a:cs typeface="Helvetica Neue"/>
                <a:sym typeface="Helvetica Neue"/>
              </a:rPr>
              <a:t>in </a:t>
            </a:r>
            <a:r>
              <a:rPr lang="en-US" sz="2200" b="1" i="0" u="none" strike="noStrike" baseline="0" dirty="0" smtClean="0">
                <a:latin typeface="Helvetica Neue"/>
                <a:ea typeface="Helvetica Neue"/>
                <a:cs typeface="Helvetica Neue"/>
                <a:sym typeface="Helvetica Neue"/>
              </a:rPr>
              <a:t>Whitley City with 12 participants</a:t>
            </a:r>
            <a:r>
              <a:rPr lang="en-US" sz="2200" b="0" i="0" u="none" strike="noStrike" baseline="0" dirty="0" smtClean="0">
                <a:latin typeface="Helvetica Neue"/>
                <a:ea typeface="Helvetica Neue"/>
                <a:cs typeface="Helvetica Neue"/>
                <a:sym typeface="Helvetica Neue"/>
              </a:rPr>
              <a:t>, but soon grew to 25, all personal contacts the </a:t>
            </a:r>
            <a:r>
              <a:rPr lang="en-US" sz="2200" b="0" i="0" u="none" strike="noStrike" baseline="0" dirty="0" err="1" smtClean="0">
                <a:latin typeface="Helvetica Neue"/>
                <a:ea typeface="Helvetica Neue"/>
                <a:cs typeface="Helvetica Neue"/>
                <a:sym typeface="Helvetica Neue"/>
              </a:rPr>
              <a:t>McFeeters</a:t>
            </a:r>
            <a:r>
              <a:rPr lang="en-US" sz="2200" b="0" i="0" u="none" strike="noStrike" baseline="0" dirty="0" smtClean="0">
                <a:latin typeface="Helvetica Neue"/>
                <a:ea typeface="Helvetica Neue"/>
                <a:cs typeface="Helvetica Neue"/>
                <a:sym typeface="Helvetica Neue"/>
              </a:rPr>
              <a:t> had made in the community. During the next few months, word of the cooking classes spread through McCreary County and into adjacent counties. Kristina began getting offers from public health officials, community centers, and health food stores to conduct additional health classes, such as a once-a-month class in Somerset, an eight-week weight-loss class, a diabetes reversal class, a booth at the county health fair, a booth at the diabetes fair, and a week-long “kids’ cooking college.” </a:t>
            </a: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On </a:t>
            </a:r>
            <a:r>
              <a:rPr lang="en-US" sz="2200" b="1" i="0" u="none" strike="noStrike" baseline="0" dirty="0" smtClean="0">
                <a:latin typeface="Helvetica Neue"/>
                <a:ea typeface="Helvetica Neue"/>
                <a:cs typeface="Helvetica Neue"/>
                <a:sym typeface="Helvetica Neue"/>
              </a:rPr>
              <a:t>June 11, 2014</a:t>
            </a:r>
            <a:r>
              <a:rPr lang="en-US" sz="2200" b="0" i="0" u="none" strike="noStrike" baseline="0" dirty="0" smtClean="0">
                <a:latin typeface="Helvetica Neue"/>
                <a:ea typeface="Helvetica Neue"/>
                <a:cs typeface="Helvetica Neue"/>
                <a:sym typeface="Helvetica Neue"/>
              </a:rPr>
              <a:t>, God opened one more miraculous door and fulfilled a lifelong dream when Kristina’s Kitchen, a </a:t>
            </a:r>
            <a:r>
              <a:rPr lang="en-US" sz="2200" b="1" i="0" u="none" strike="noStrike" baseline="0" dirty="0" smtClean="0">
                <a:latin typeface="Helvetica Neue"/>
                <a:ea typeface="Helvetica Neue"/>
                <a:cs typeface="Helvetica Neue"/>
                <a:sym typeface="Helvetica Neue"/>
              </a:rPr>
              <a:t>vegetarian café and bakery</a:t>
            </a:r>
            <a:r>
              <a:rPr lang="en-US" sz="2200" b="0" i="0" u="none" strike="noStrike" baseline="0" dirty="0" smtClean="0">
                <a:latin typeface="Helvetica Neue"/>
                <a:ea typeface="Helvetica Neue"/>
                <a:cs typeface="Helvetica Neue"/>
                <a:sym typeface="Helvetica Neue"/>
              </a:rPr>
              <a:t>, was opened to the public, serving a tasty fare of vegetable soup, sandwiches, salads, and baked delights. One customer (</a:t>
            </a:r>
            <a:r>
              <a:rPr lang="en-US" sz="2200" b="1" i="0" u="none" strike="noStrike" baseline="0" dirty="0" smtClean="0">
                <a:latin typeface="Helvetica Neue"/>
                <a:ea typeface="Helvetica Neue"/>
                <a:cs typeface="Helvetica Neue"/>
                <a:sym typeface="Helvetica Neue"/>
              </a:rPr>
              <a:t>Victoria</a:t>
            </a:r>
            <a:r>
              <a:rPr lang="en-US" sz="2200" b="0" i="0" u="none" strike="noStrike" baseline="0" dirty="0" smtClean="0">
                <a:latin typeface="Helvetica Neue"/>
                <a:ea typeface="Helvetica Neue"/>
                <a:cs typeface="Helvetica Neue"/>
                <a:sym typeface="Helvetica Neue"/>
              </a:rPr>
              <a:t>) who attends Kristina’s cooking classes and frequents the café used to experience shortness of breath, lack of energy, and excessive weight. However, due to following this new prescribed diet, she has dropped over 20 pounds, and her family’s health has remarkably improved. She testifies, “</a:t>
            </a:r>
            <a:r>
              <a:rPr lang="en-US" sz="2200" b="1" i="0" u="none" strike="noStrike" baseline="0" dirty="0" smtClean="0">
                <a:latin typeface="Helvetica Neue"/>
                <a:ea typeface="Helvetica Neue"/>
                <a:cs typeface="Helvetica Neue"/>
                <a:sym typeface="Helvetica Neue"/>
              </a:rPr>
              <a:t>Kristina’s cooking class was the turning point for us—it changed our meals and our lives</a:t>
            </a:r>
            <a:r>
              <a:rPr lang="en-US" sz="2200" b="0" i="0" u="none" strike="noStrike" baseline="0" dirty="0" smtClean="0">
                <a:latin typeface="Helvetica Neue"/>
                <a:ea typeface="Helvetica Neue"/>
                <a:cs typeface="Helvetica Neue"/>
                <a:sym typeface="Helvetica Neue"/>
              </a:rPr>
              <a:t>.” </a:t>
            </a: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What started as a young couple’s willingness to go to the “mission field” and to devote one day a month to outreach ministry has escalated into multiple ministry opportunities and hundreds of touched lives. </a:t>
            </a:r>
            <a:r>
              <a:rPr lang="en-US" sz="2200" b="1" i="0" u="none" strike="noStrike" baseline="0" dirty="0" smtClean="0">
                <a:latin typeface="Helvetica Neue"/>
                <a:ea typeface="Helvetica Neue"/>
                <a:cs typeface="Helvetica Neue"/>
                <a:sym typeface="Helvetica Neue"/>
              </a:rPr>
              <a:t>Serving health needs</a:t>
            </a:r>
            <a:r>
              <a:rPr lang="en-US" sz="2200" b="0" i="0" u="none" strike="noStrike" baseline="0" dirty="0" smtClean="0">
                <a:latin typeface="Helvetica Neue"/>
                <a:ea typeface="Helvetica Neue"/>
                <a:cs typeface="Helvetica Neue"/>
                <a:sym typeface="Helvetica Neue"/>
              </a:rPr>
              <a:t> in the community has </a:t>
            </a:r>
            <a:r>
              <a:rPr lang="en-US" sz="2200" b="1" i="0" u="none" strike="noStrike" baseline="0" dirty="0" smtClean="0">
                <a:latin typeface="Helvetica Neue"/>
                <a:ea typeface="Helvetica Neue"/>
                <a:cs typeface="Helvetica Neue"/>
                <a:sym typeface="Helvetica Neue"/>
              </a:rPr>
              <a:t>opened doors to serving spiritual needs as well</a:t>
            </a:r>
            <a:r>
              <a:rPr lang="en-US" sz="2200" b="0" i="0" u="none" strike="noStrike" baseline="0" dirty="0" smtClean="0">
                <a:latin typeface="Helvetica Neue"/>
                <a:ea typeface="Helvetica Neue"/>
                <a:cs typeface="Helvetica Neue"/>
                <a:sym typeface="Helvetica Neue"/>
              </a:rPr>
              <a:t>. When we serve people in Christ’s name, it opens up hearts to the gospel. </a:t>
            </a:r>
            <a:endParaRPr b="1" dirty="0"/>
          </a:p>
        </p:txBody>
      </p:sp>
    </p:spTree>
    <p:extLst>
      <p:ext uri="{BB962C8B-B14F-4D97-AF65-F5344CB8AC3E}">
        <p14:creationId xmlns:p14="http://schemas.microsoft.com/office/powerpoint/2010/main" val="239920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EDBD6E17-4A7B-4696-80C3-6EABF06AD0B0}" type="slidenum">
              <a:rPr lang="en-US" smtClean="0"/>
              <a:pPr>
                <a:defRPr/>
              </a:pPr>
              <a:t>20</a:t>
            </a:fld>
            <a:endParaRPr lang="en-US"/>
          </a:p>
        </p:txBody>
      </p:sp>
    </p:spTree>
    <p:extLst>
      <p:ext uri="{BB962C8B-B14F-4D97-AF65-F5344CB8AC3E}">
        <p14:creationId xmlns:p14="http://schemas.microsoft.com/office/powerpoint/2010/main" val="31578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Shape 1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196" name="Shape 1196"/>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t>	MODELO- </a:t>
            </a:r>
            <a:r>
              <a:rPr b="1"/>
              <a:t>Monitor 01B</a:t>
            </a:r>
          </a:p>
        </p:txBody>
      </p:sp>
    </p:spTree>
    <p:extLst>
      <p:ext uri="{BB962C8B-B14F-4D97-AF65-F5344CB8AC3E}">
        <p14:creationId xmlns:p14="http://schemas.microsoft.com/office/powerpoint/2010/main" val="713792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Shape 1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196" name="Shape 1196"/>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t>	MODELO- </a:t>
            </a:r>
            <a:r>
              <a:rPr b="1"/>
              <a:t>Monitor 01B</a:t>
            </a:r>
          </a:p>
        </p:txBody>
      </p:sp>
    </p:spTree>
    <p:extLst>
      <p:ext uri="{BB962C8B-B14F-4D97-AF65-F5344CB8AC3E}">
        <p14:creationId xmlns:p14="http://schemas.microsoft.com/office/powerpoint/2010/main" val="2718778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a:spLocks noGrp="1" noRot="1" noChangeAspect="1"/>
          </p:cNvSpPr>
          <p:nvPr>
            <p:ph type="sldImg"/>
          </p:nvPr>
        </p:nvSpPr>
        <p:spPr>
          <a:xfrm>
            <a:off x="422275" y="704850"/>
            <a:ext cx="6257925" cy="3519488"/>
          </a:xfrm>
          <a:prstGeom prst="rect">
            <a:avLst/>
          </a:prstGeom>
        </p:spPr>
        <p:txBody>
          <a:bodyPr/>
          <a:lstStyle/>
          <a:p>
            <a:endParaRPr/>
          </a:p>
        </p:txBody>
      </p:sp>
      <p:sp>
        <p:nvSpPr>
          <p:cNvPr id="937" name="Shape 937"/>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rPr lang="en-US" b="1" dirty="0" smtClean="0"/>
              <a:t>How can we serve our community? </a:t>
            </a:r>
            <a:endParaRPr b="1" dirty="0"/>
          </a:p>
        </p:txBody>
      </p:sp>
    </p:spTree>
    <p:extLst>
      <p:ext uri="{BB962C8B-B14F-4D97-AF65-F5344CB8AC3E}">
        <p14:creationId xmlns:p14="http://schemas.microsoft.com/office/powerpoint/2010/main" val="48642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xfrm>
            <a:off x="366713" y="679450"/>
            <a:ext cx="6035675" cy="3395663"/>
          </a:xfrm>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pPr algn="just"/>
            <a:r>
              <a:rPr lang="en-US" sz="4400" b="1" dirty="0">
                <a:solidFill>
                  <a:srgbClr val="000000"/>
                </a:solidFill>
                <a:latin typeface="Minion Pro"/>
              </a:rPr>
              <a:t>Examples of Service Opportunities</a:t>
            </a:r>
            <a:r>
              <a:rPr lang="en-US" sz="4400" dirty="0">
                <a:solidFill>
                  <a:srgbClr val="000000"/>
                </a:solidFill>
                <a:latin typeface="Minion Pro"/>
              </a:rPr>
              <a:t>:</a:t>
            </a:r>
          </a:p>
          <a:p>
            <a:pPr algn="just"/>
            <a:r>
              <a:rPr lang="en-US" sz="4400" dirty="0">
                <a:solidFill>
                  <a:srgbClr val="000000"/>
                </a:solidFill>
                <a:latin typeface="Minion Pro"/>
              </a:rPr>
              <a:t>Here are some of the service opportunities that God has put in my path the past several years. Maybe this will help spark some ways you might bless others as well. </a:t>
            </a:r>
          </a:p>
          <a:p>
            <a:pPr algn="just"/>
            <a:r>
              <a:rPr lang="en-US" sz="4400" dirty="0">
                <a:solidFill>
                  <a:srgbClr val="000000"/>
                </a:solidFill>
                <a:latin typeface="Minion Pro"/>
              </a:rPr>
              <a:t>Several years ago I was checking out at Sam’s Club with my cart of goods when I ran into Luci. She is the person who visually scans the items in your cart and on your receipt, and then marks your receipt with a yellow highlighter. I had previously engaged in conversation with Luci on multiple occasions while shopping there. She stands out because she is always so cheerful and personable. On this particular day, she exclaimed with her usual smile, “Guess what, this is my last day of work, I’m about to retire!” I replied, “Luci, that’s great, I will miss you!” After I placed my items in my car, the Lord impressed me with an idea. So I drove over to the drugstore and purchased a retirement card and scrawled this note: </a:t>
            </a:r>
            <a:r>
              <a:rPr lang="en-US" sz="2400" dirty="0">
                <a:solidFill>
                  <a:srgbClr val="000000"/>
                </a:solidFill>
                <a:latin typeface="Minion Pro"/>
              </a:rPr>
              <a:t>“Luci, congratulations on your retirement! Thanks for serving me with excellence through the years and always with a big smile. May God richly bless you in your retirement! Your Sam’s friend, David.” Then I returned to Sam’s, circled back through the checkout, and presented the card to Luci. As she read it, tears welled up in her eyes. Then she asked, “Can I give you a hug?” I replied, “Sure!” Right there we embraced in the busy thoroughfare at Sam’s Club. That simple act of kindness only cost $3.00 and took ten minutes, but Luci will never forget it, and neither will I. </a:t>
            </a:r>
          </a:p>
          <a:p>
            <a:pPr algn="just"/>
            <a:endParaRPr lang="en-US" sz="2400" dirty="0">
              <a:solidFill>
                <a:srgbClr val="000000"/>
              </a:solidFill>
              <a:latin typeface="Minion Pro"/>
            </a:endParaRPr>
          </a:p>
          <a:p>
            <a:pPr algn="just"/>
            <a:r>
              <a:rPr lang="en-US" sz="2400" dirty="0">
                <a:solidFill>
                  <a:srgbClr val="000000"/>
                </a:solidFill>
                <a:latin typeface="Minion Pro"/>
              </a:rPr>
              <a:t>One of the ways I love to serve is to leave a note for the waiter or waitress when I eat out at a restaurant. When I finish my meal and pay the bill, I scrawl a personalized note on the receipt: “Thanks for the great food and service. God has special plans for your life. Jeremiah 29:11 </a:t>
            </a:r>
            <a:r>
              <a:rPr lang="en-US" sz="2400" dirty="0">
                <a:solidFill>
                  <a:srgbClr val="000000"/>
                </a:solidFill>
                <a:latin typeface="Wingdings" panose="05000000000000000000" pitchFamily="2" charset="2"/>
              </a:rPr>
              <a:t></a:t>
            </a:r>
            <a:r>
              <a:rPr lang="en-US" sz="2400" dirty="0">
                <a:solidFill>
                  <a:srgbClr val="000000"/>
                </a:solidFill>
                <a:latin typeface="Minion Pro"/>
              </a:rPr>
              <a:t>.” I always leave a good tip as well. One day a young woman with green and purple hair, studs in her nose and lips, and tattoos everywhere served me in a restaurant. After I finished the meal and left the usual note and tip, the young woman caught me as I was leaving the restaurant. She blurted, “Thank you for your note. I’ve been going through a tough time in my life, and you’ll never know how much that note meant to me.” Her eyes glistened, and so did mine. That is one of the rare occasions I have gotten a response from a waitperson, because I am usually out the door before they have a chance to read my note. However, you never know the impact of these little gestures of kindness. I try to follow the same practice when I stay at a hotel and leave a tip and note for the housekeeper who cleans my room. </a:t>
            </a:r>
          </a:p>
          <a:p>
            <a:pPr algn="just"/>
            <a:endParaRPr lang="en-US" sz="2400" dirty="0">
              <a:solidFill>
                <a:srgbClr val="000000"/>
              </a:solidFill>
              <a:latin typeface="Minion Pro"/>
            </a:endParaRPr>
          </a:p>
          <a:p>
            <a:pPr algn="just"/>
            <a:r>
              <a:rPr lang="en-US" sz="2400" dirty="0">
                <a:solidFill>
                  <a:srgbClr val="000000"/>
                </a:solidFill>
                <a:latin typeface="Minion Pro"/>
              </a:rPr>
              <a:t>Some time ago, I got acquainted with the principal of the local public elementary school. She felt the need to offer a spiritual boost for her teachers and staff by starting a 15-minute “M&amp;M” (morning meditation) at 7:00 a.m. once a month before the start of school (this is allowable before the kids arrive on the school premises). She invited me to come and share this devotional because of our connection. So all school year, I served as the school chaplain and had the privilege of sharing God’s Word and special encouragement with a group of teachers who often have a thankless job. At the end of the devotional, I took prayer requests and asked God to bless the teachers’ lives, families, classrooms, and students. This was a touching and bonding time together, and the principal and teachers were deeply appreciative. </a:t>
            </a:r>
          </a:p>
          <a:p>
            <a:pPr algn="just"/>
            <a:endParaRPr lang="en-US" sz="2400" dirty="0">
              <a:solidFill>
                <a:srgbClr val="000000"/>
              </a:solidFill>
              <a:latin typeface="Minion Pro"/>
            </a:endParaRPr>
          </a:p>
          <a:p>
            <a:pPr algn="just"/>
            <a:r>
              <a:rPr lang="en-US" sz="3200" dirty="0">
                <a:solidFill>
                  <a:srgbClr val="000000"/>
                </a:solidFill>
                <a:latin typeface="Minion Pro"/>
              </a:rPr>
              <a:t>Toni is my trusted beautician, the one who has made me “look good” (a tall order) for many years. In fact, when the Gallatin Fantastic </a:t>
            </a:r>
            <a:r>
              <a:rPr lang="en-US" sz="3200" dirty="0" err="1">
                <a:solidFill>
                  <a:srgbClr val="000000"/>
                </a:solidFill>
                <a:latin typeface="Minion Pro"/>
              </a:rPr>
              <a:t>Sams</a:t>
            </a:r>
            <a:r>
              <a:rPr lang="en-US" sz="3200" dirty="0">
                <a:solidFill>
                  <a:srgbClr val="000000"/>
                </a:solidFill>
                <a:latin typeface="Minion Pro"/>
              </a:rPr>
              <a:t> </a:t>
            </a:r>
            <a:r>
              <a:rPr lang="en-US" sz="2000" dirty="0">
                <a:solidFill>
                  <a:srgbClr val="000000"/>
                </a:solidFill>
                <a:latin typeface="Minion Pro"/>
              </a:rPr>
              <a:t>closed and reopened in Hendersonville, I followed Toni there. Later, when she left that salon to start her own practice back in Gallatin, I followed her again. You could say I am her loyal customer. One Friday I went to get my hair cut and exclaimed, “Toni, where have you been? I haven’t seen you the past couple times I’ve been here.” Toni teared up and choked out her story: “My two-month-old granddaughter was born with a congenital heart defect. They did open heart surgery, but she’s not expected to live. The past two months I’ve spent most of my time in the hospital with little Sophia.” At that point, I offered, “I’m so sorry! Would you mind if I had prayer with you for Sophia?” Right there in that busy beauty salon with customers looking on, Toni and I held hands while I poured out my heart to God in Sophia’s behalf. After that prayer, Toni and I had to wipe our faces with towels. Sadly, Sophia did not make it. She passed away a few weeks later. At the time of the funeral, I was out of town or I would have attended the funeral. However, I bought a card and stopped by the beauty salon to give it to Toni. To this day I always ask Toni about Sophia’s family, and she shows me pictures. Over the years I have left music CDs, cards, and tracts. Toni and I are friends for life because of a tragic circumstance and a simple prayer. </a:t>
            </a:r>
          </a:p>
          <a:p>
            <a:pPr algn="just"/>
            <a:endParaRPr lang="en-US" sz="2000" dirty="0">
              <a:solidFill>
                <a:srgbClr val="000000"/>
              </a:solidFill>
              <a:latin typeface="Minion Pro"/>
            </a:endParaRPr>
          </a:p>
          <a:p>
            <a:pPr algn="just"/>
            <a:r>
              <a:rPr lang="en-US" sz="2400" dirty="0">
                <a:solidFill>
                  <a:srgbClr val="000000"/>
                </a:solidFill>
                <a:latin typeface="Minion Pro"/>
              </a:rPr>
              <a:t>Trustworthy auto mechanics are hard to find, but I have found a good one in Walt, who runs and operates Walt’s Garage in Portland, Tennessee. For years I have visited with Walt and his sidekick, Roy, who mans the front service desk. About two years ago, I stopped in to get my car fixed, but Roy wasn’t sitting in his usual spot. I inquired, “How’s Roy?” Walt explained that Roy had had a stroke several days earlier and was still recovering in the hospital. A short time later, I drove to Skyline Medical Center and went up to the third floor to visit with Roy. Just before I prayed with him, he squeezed my hand and said with a garbled voice, “David, I’ve never been much of a churchgoer, and I don’t really have a pastor, but I consider you to be my pastor. Thank you for coming by and praying with me.” Roy never returned to work, but I kept in touch with him until his death a few months later. We were able to converse about life and eternal matters. My experience with Roy has caused me to reflect. Many people are unchurched and do not have a pastor. We might be the only spiritual link they have, so we need to make that connection count. </a:t>
            </a:r>
          </a:p>
          <a:p>
            <a:pPr algn="just"/>
            <a:endParaRPr lang="en-US" sz="3200" dirty="0">
              <a:solidFill>
                <a:srgbClr val="000000"/>
              </a:solidFill>
              <a:latin typeface="Minion Pro"/>
            </a:endParaRPr>
          </a:p>
          <a:p>
            <a:pPr algn="just"/>
            <a:r>
              <a:rPr lang="en-US" sz="3200" dirty="0">
                <a:solidFill>
                  <a:srgbClr val="000000"/>
                </a:solidFill>
                <a:latin typeface="Minion Pro"/>
              </a:rPr>
              <a:t>Elizabeth became Roy’s replacement at Walt’s Garage. During the past two years, we have had some meaningful conversations about family, life, and spiritual matters as I have waited for my car. She was a single mom </a:t>
            </a:r>
            <a:r>
              <a:rPr lang="en-US" sz="2400" dirty="0">
                <a:solidFill>
                  <a:srgbClr val="000000"/>
                </a:solidFill>
                <a:latin typeface="Minion Pro"/>
              </a:rPr>
              <a:t>with two boys but recently got remarried and gave birth to a baby girl. When I learned of this, Judi and I sent her a baby gift. Elizabeth was so appreciative. Because Walt’s Garage is located off Old Hwy 109, right across from the Highland Seventh-day Adventist Church and Academy, they have had many Adventist customers over the years, plus several Adventist employees. Fortunately, all of this has had a positive impact on Walt and Elizabeth and the other workers. In fact, Elizabeth even enrolled one of her sons at Highland Academy and has occasionally attended a special program at the Highland Church because of the positive impact of Adventist customers and employees. At the time of the birth of her baby girl, the church threw a baby shower for Elizabeth. I am so proud of my church for reaching out in this way. The rest of the story has not yet been written, but we know that God is at work. </a:t>
            </a:r>
            <a:endParaRPr lang="en-US" b="1" dirty="0" smtClean="0"/>
          </a:p>
          <a:p>
            <a:pPr>
              <a:defRPr sz="2100">
                <a:latin typeface="Titillium Web"/>
                <a:ea typeface="Titillium Web"/>
                <a:cs typeface="Titillium Web"/>
                <a:sym typeface="Titillium Web"/>
              </a:defRPr>
            </a:pPr>
            <a:endParaRPr b="1" dirty="0"/>
          </a:p>
        </p:txBody>
      </p:sp>
    </p:spTree>
    <p:extLst>
      <p:ext uri="{BB962C8B-B14F-4D97-AF65-F5344CB8AC3E}">
        <p14:creationId xmlns:p14="http://schemas.microsoft.com/office/powerpoint/2010/main" val="3513320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Shape 967"/>
          <p:cNvSpPr>
            <a:spLocks noGrp="1" noRot="1" noChangeAspect="1"/>
          </p:cNvSpPr>
          <p:nvPr>
            <p:ph type="sldImg"/>
          </p:nvPr>
        </p:nvSpPr>
        <p:spPr>
          <a:prstGeom prst="rect">
            <a:avLst/>
          </a:prstGeom>
        </p:spPr>
        <p:txBody>
          <a:bodyPr/>
          <a:lstStyle/>
          <a:p>
            <a:endParaRPr/>
          </a:p>
        </p:txBody>
      </p:sp>
      <p:sp>
        <p:nvSpPr>
          <p:cNvPr id="968" name="Shape 968"/>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rPr lang="en-US" b="1" dirty="0" smtClean="0"/>
              <a:t>I’m a member of a very active church - Ooltewah</a:t>
            </a:r>
            <a:r>
              <a:rPr lang="en-US" b="1" baseline="0" dirty="0" smtClean="0"/>
              <a:t> Church. Disaster Response, cleaning debris after a tornado. Making </a:t>
            </a:r>
            <a:r>
              <a:rPr lang="en-US" b="1" baseline="0" dirty="0" err="1" smtClean="0"/>
              <a:t>sacklunches</a:t>
            </a:r>
            <a:r>
              <a:rPr lang="en-US" b="1" baseline="0" dirty="0" smtClean="0"/>
              <a:t> for the homeless in Chattanooga. Helping with the Samaritan Center, 1 Saturday night a month, bring in all the donations of clothing/household from the outside.</a:t>
            </a:r>
            <a:endParaRPr b="1" dirty="0"/>
          </a:p>
        </p:txBody>
      </p:sp>
    </p:spTree>
    <p:extLst>
      <p:ext uri="{BB962C8B-B14F-4D97-AF65-F5344CB8AC3E}">
        <p14:creationId xmlns:p14="http://schemas.microsoft.com/office/powerpoint/2010/main" val="1604731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Shape 967"/>
          <p:cNvSpPr>
            <a:spLocks noGrp="1" noRot="1" noChangeAspect="1"/>
          </p:cNvSpPr>
          <p:nvPr>
            <p:ph type="sldImg"/>
          </p:nvPr>
        </p:nvSpPr>
        <p:spPr>
          <a:prstGeom prst="rect">
            <a:avLst/>
          </a:prstGeom>
        </p:spPr>
        <p:txBody>
          <a:bodyPr/>
          <a:lstStyle/>
          <a:p>
            <a:endParaRPr/>
          </a:p>
        </p:txBody>
      </p:sp>
      <p:sp>
        <p:nvSpPr>
          <p:cNvPr id="968" name="Shape 968"/>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rPr lang="en-US" b="0" dirty="0" smtClean="0"/>
              <a:t>Sadie began coming to</a:t>
            </a:r>
            <a:r>
              <a:rPr lang="en-US" b="0" baseline="0" dirty="0" smtClean="0"/>
              <a:t> the center to receive help, then she began to volunteer at the center herself. Now she regularly attends church. </a:t>
            </a:r>
            <a:endParaRPr b="0" dirty="0"/>
          </a:p>
        </p:txBody>
      </p:sp>
    </p:spTree>
    <p:extLst>
      <p:ext uri="{BB962C8B-B14F-4D97-AF65-F5344CB8AC3E}">
        <p14:creationId xmlns:p14="http://schemas.microsoft.com/office/powerpoint/2010/main" val="72833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Shape 982"/>
          <p:cNvSpPr>
            <a:spLocks noGrp="1" noRot="1" noChangeAspect="1"/>
          </p:cNvSpPr>
          <p:nvPr>
            <p:ph type="sldImg"/>
          </p:nvPr>
        </p:nvSpPr>
        <p:spPr>
          <a:prstGeom prst="rect">
            <a:avLst/>
          </a:prstGeom>
        </p:spPr>
        <p:txBody>
          <a:bodyPr/>
          <a:lstStyle/>
          <a:p>
            <a:endParaRPr/>
          </a:p>
        </p:txBody>
      </p:sp>
      <p:sp>
        <p:nvSpPr>
          <p:cNvPr id="983" name="Shape 983"/>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t>	MODELO- </a:t>
            </a:r>
            <a:r>
              <a:rPr b="1"/>
              <a:t>Monitor 01B</a:t>
            </a:r>
          </a:p>
        </p:txBody>
      </p:sp>
    </p:spTree>
    <p:extLst>
      <p:ext uri="{BB962C8B-B14F-4D97-AF65-F5344CB8AC3E}">
        <p14:creationId xmlns:p14="http://schemas.microsoft.com/office/powerpoint/2010/main" val="639993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Shape 982"/>
          <p:cNvSpPr>
            <a:spLocks noGrp="1" noRot="1" noChangeAspect="1"/>
          </p:cNvSpPr>
          <p:nvPr>
            <p:ph type="sldImg"/>
          </p:nvPr>
        </p:nvSpPr>
        <p:spPr>
          <a:xfrm>
            <a:off x="422275" y="704850"/>
            <a:ext cx="6257925" cy="3519488"/>
          </a:xfrm>
          <a:prstGeom prst="rect">
            <a:avLst/>
          </a:prstGeom>
        </p:spPr>
        <p:txBody>
          <a:bodyPr/>
          <a:lstStyle/>
          <a:p>
            <a:endParaRPr/>
          </a:p>
        </p:txBody>
      </p:sp>
      <p:sp>
        <p:nvSpPr>
          <p:cNvPr id="983" name="Shape 983"/>
          <p:cNvSpPr>
            <a:spLocks noGrp="1"/>
          </p:cNvSpPr>
          <p:nvPr>
            <p:ph type="body" sz="quarter" idx="1"/>
          </p:nvPr>
        </p:nvSpPr>
        <p:spPr>
          <a:prstGeom prst="rect">
            <a:avLst/>
          </a:prstGeom>
        </p:spPr>
        <p:txBody>
          <a:bodyPr/>
          <a:lstStyle/>
          <a:p>
            <a:pPr defTabSz="471145">
              <a:defRPr sz="2100">
                <a:latin typeface="Titillium Web"/>
                <a:ea typeface="Titillium Web"/>
                <a:cs typeface="Titillium Web"/>
                <a:sym typeface="Titillium Web"/>
              </a:defRPr>
            </a:pPr>
            <a:r>
              <a:rPr dirty="0"/>
              <a:t>	MODELO- </a:t>
            </a:r>
            <a:r>
              <a:rPr b="1" dirty="0"/>
              <a:t>Monitor </a:t>
            </a:r>
            <a:r>
              <a:rPr b="1" dirty="0" smtClean="0"/>
              <a:t>01B</a:t>
            </a:r>
            <a:endParaRPr lang="en-US" b="1" dirty="0" smtClean="0"/>
          </a:p>
          <a:p>
            <a:pPr defTabSz="471145">
              <a:defRPr sz="2100">
                <a:latin typeface="Titillium Web"/>
                <a:ea typeface="Titillium Web"/>
                <a:cs typeface="Titillium Web"/>
                <a:sym typeface="Titillium Web"/>
              </a:defRPr>
            </a:pPr>
            <a:r>
              <a:rPr lang="en-US" dirty="0" smtClean="0"/>
              <a:t>Here’s some of the practical outreach seminars churches</a:t>
            </a:r>
            <a:r>
              <a:rPr lang="en-US" baseline="0" dirty="0" smtClean="0"/>
              <a:t> are holding in the community: Ridgetop Church provided a Car-</a:t>
            </a:r>
            <a:r>
              <a:rPr lang="en-US" baseline="0" dirty="0" err="1" smtClean="0"/>
              <a:t>Nival</a:t>
            </a:r>
            <a:r>
              <a:rPr lang="en-US" baseline="0" dirty="0" smtClean="0"/>
              <a:t>—free oil change and basic car maintenance for single mom’s. While the oil is being changed, there is finger-painting and other activities for the kids. </a:t>
            </a:r>
            <a:endParaRPr lang="en-US" dirty="0" smtClean="0"/>
          </a:p>
          <a:p>
            <a:pPr>
              <a:defRPr sz="2100">
                <a:latin typeface="Titillium Web"/>
                <a:ea typeface="Titillium Web"/>
                <a:cs typeface="Titillium Web"/>
                <a:sym typeface="Titillium Web"/>
              </a:defRPr>
            </a:pPr>
            <a:endParaRPr b="1" dirty="0"/>
          </a:p>
        </p:txBody>
      </p:sp>
    </p:spTree>
    <p:extLst>
      <p:ext uri="{BB962C8B-B14F-4D97-AF65-F5344CB8AC3E}">
        <p14:creationId xmlns:p14="http://schemas.microsoft.com/office/powerpoint/2010/main" val="2890738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Shape 982"/>
          <p:cNvSpPr>
            <a:spLocks noGrp="1" noRot="1" noChangeAspect="1"/>
          </p:cNvSpPr>
          <p:nvPr>
            <p:ph type="sldImg"/>
          </p:nvPr>
        </p:nvSpPr>
        <p:spPr>
          <a:xfrm>
            <a:off x="422275" y="704850"/>
            <a:ext cx="6257925" cy="3519488"/>
          </a:xfrm>
          <a:prstGeom prst="rect">
            <a:avLst/>
          </a:prstGeom>
        </p:spPr>
        <p:txBody>
          <a:bodyPr/>
          <a:lstStyle/>
          <a:p>
            <a:endParaRPr/>
          </a:p>
        </p:txBody>
      </p:sp>
      <p:sp>
        <p:nvSpPr>
          <p:cNvPr id="983" name="Shape 983"/>
          <p:cNvSpPr>
            <a:spLocks noGrp="1"/>
          </p:cNvSpPr>
          <p:nvPr>
            <p:ph type="body" sz="quarter" idx="1"/>
          </p:nvPr>
        </p:nvSpPr>
        <p:spPr>
          <a:prstGeom prst="rect">
            <a:avLst/>
          </a:prstGeom>
        </p:spPr>
        <p:txBody>
          <a:bodyPr/>
          <a:lstStyle/>
          <a:p>
            <a:pPr defTabSz="471145">
              <a:defRPr sz="2100">
                <a:latin typeface="Titillium Web"/>
                <a:ea typeface="Titillium Web"/>
                <a:cs typeface="Titillium Web"/>
                <a:sym typeface="Titillium Web"/>
              </a:defRPr>
            </a:pPr>
            <a:r>
              <a:rPr dirty="0"/>
              <a:t>	MODELO- </a:t>
            </a:r>
            <a:r>
              <a:rPr b="1" dirty="0"/>
              <a:t>Monitor </a:t>
            </a:r>
            <a:r>
              <a:rPr b="1" dirty="0" smtClean="0"/>
              <a:t>01B</a:t>
            </a:r>
            <a:endParaRPr lang="en-US" b="1" dirty="0" smtClean="0"/>
          </a:p>
          <a:p>
            <a:pPr defTabSz="471145">
              <a:defRPr sz="2100">
                <a:latin typeface="Titillium Web"/>
                <a:ea typeface="Titillium Web"/>
                <a:cs typeface="Titillium Web"/>
                <a:sym typeface="Titillium Web"/>
              </a:defRPr>
            </a:pPr>
            <a:r>
              <a:rPr lang="en-US" dirty="0" smtClean="0"/>
              <a:t>Madison</a:t>
            </a:r>
            <a:r>
              <a:rPr lang="en-US" baseline="0" dirty="0" smtClean="0"/>
              <a:t> Campus Church holds an annual </a:t>
            </a:r>
            <a:r>
              <a:rPr lang="en-US" dirty="0" smtClean="0"/>
              <a:t>Block Party,</a:t>
            </a:r>
            <a:r>
              <a:rPr lang="en-US" baseline="0" dirty="0" smtClean="0"/>
              <a:t> where various church ministries and departments give away free food, games, and prizes. A child who visits all the booths and gets their booklet stamped, gets a free backpack filled with school supplies. </a:t>
            </a:r>
            <a:endParaRPr lang="en-US" dirty="0" smtClean="0"/>
          </a:p>
          <a:p>
            <a:pPr defTabSz="471145">
              <a:defRPr sz="2100">
                <a:latin typeface="Titillium Web"/>
                <a:ea typeface="Titillium Web"/>
                <a:cs typeface="Titillium Web"/>
                <a:sym typeface="Titillium Web"/>
              </a:defRPr>
            </a:pPr>
            <a:endParaRPr b="1" dirty="0"/>
          </a:p>
        </p:txBody>
      </p:sp>
    </p:spTree>
    <p:extLst>
      <p:ext uri="{BB962C8B-B14F-4D97-AF65-F5344CB8AC3E}">
        <p14:creationId xmlns:p14="http://schemas.microsoft.com/office/powerpoint/2010/main" val="1115989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xfrm>
            <a:off x="407988" y="698500"/>
            <a:ext cx="6194425" cy="3484563"/>
          </a:xfrm>
          <a:prstGeom prst="rect">
            <a:avLst/>
          </a:prstGeom>
        </p:spPr>
        <p:txBody>
          <a:bodyPr/>
          <a:lstStyle/>
          <a:p>
            <a:endParaRPr/>
          </a:p>
        </p:txBody>
      </p:sp>
      <p:sp>
        <p:nvSpPr>
          <p:cNvPr id="912" name="Shape 912"/>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rPr lang="en-US" b="0" dirty="0" smtClean="0"/>
              <a:t>“And let our people also learn to maintain good works, to meet urgent needs, that they may not be unfruitful.” Titus</a:t>
            </a:r>
            <a:r>
              <a:rPr lang="en-US" b="0" baseline="0" dirty="0" smtClean="0"/>
              <a:t> 3:14</a:t>
            </a:r>
          </a:p>
          <a:p>
            <a:pPr>
              <a:defRPr sz="2100">
                <a:latin typeface="Titillium Web"/>
                <a:ea typeface="Titillium Web"/>
                <a:cs typeface="Titillium Web"/>
                <a:sym typeface="Titillium Web"/>
              </a:defRPr>
            </a:pPr>
            <a:endParaRPr lang="en-US" b="0" baseline="0" dirty="0" smtClean="0"/>
          </a:p>
          <a:p>
            <a:pPr>
              <a:defRPr sz="2100">
                <a:latin typeface="Titillium Web"/>
                <a:ea typeface="Titillium Web"/>
                <a:cs typeface="Titillium Web"/>
                <a:sym typeface="Titillium Web"/>
              </a:defRPr>
            </a:pPr>
            <a:r>
              <a:rPr lang="en-US" b="0" baseline="0" dirty="0" smtClean="0"/>
              <a:t>What will cause our churches to be fruitful and win people to Christ? Meeting urgent needs! </a:t>
            </a:r>
          </a:p>
          <a:p>
            <a:pPr>
              <a:defRPr sz="2100">
                <a:latin typeface="Titillium Web"/>
                <a:ea typeface="Titillium Web"/>
                <a:cs typeface="Titillium Web"/>
                <a:sym typeface="Titillium Web"/>
              </a:defRPr>
            </a:pPr>
            <a:endParaRPr lang="en-US" b="0" baseline="0" dirty="0" smtClean="0"/>
          </a:p>
          <a:p>
            <a:pPr>
              <a:defRPr sz="2100">
                <a:latin typeface="Titillium Web"/>
                <a:ea typeface="Titillium Web"/>
                <a:cs typeface="Titillium Web"/>
                <a:sym typeface="Titillium Web"/>
              </a:defRPr>
            </a:pPr>
            <a:r>
              <a:rPr lang="en-US" b="0" baseline="0" dirty="0" smtClean="0"/>
              <a:t>When I served in KTC as Ministerial Director, about a third of our churches had not had baptisms in 3-5 years? Why? Could it be because we’re not meeting urgent needs! </a:t>
            </a:r>
            <a:endParaRPr b="0" dirty="0"/>
          </a:p>
        </p:txBody>
      </p:sp>
    </p:spTree>
    <p:extLst>
      <p:ext uri="{BB962C8B-B14F-4D97-AF65-F5344CB8AC3E}">
        <p14:creationId xmlns:p14="http://schemas.microsoft.com/office/powerpoint/2010/main" val="3731255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Shape 1058"/>
          <p:cNvSpPr>
            <a:spLocks noGrp="1" noRot="1" noChangeAspect="1"/>
          </p:cNvSpPr>
          <p:nvPr>
            <p:ph type="sldImg"/>
          </p:nvPr>
        </p:nvSpPr>
        <p:spPr>
          <a:prstGeom prst="rect">
            <a:avLst/>
          </a:prstGeom>
        </p:spPr>
        <p:txBody>
          <a:bodyPr/>
          <a:lstStyle/>
          <a:p>
            <a:endParaRPr/>
          </a:p>
        </p:txBody>
      </p:sp>
      <p:sp>
        <p:nvSpPr>
          <p:cNvPr id="1059" name="Shape 1059"/>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t>	MODELO- </a:t>
            </a:r>
            <a:r>
              <a:rPr b="1"/>
              <a:t>Monitor 01B</a:t>
            </a:r>
          </a:p>
        </p:txBody>
      </p:sp>
    </p:spTree>
    <p:extLst>
      <p:ext uri="{BB962C8B-B14F-4D97-AF65-F5344CB8AC3E}">
        <p14:creationId xmlns:p14="http://schemas.microsoft.com/office/powerpoint/2010/main" val="1294085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 name="Shape 886"/>
          <p:cNvSpPr>
            <a:spLocks noGrp="1" noRot="1" noChangeAspect="1"/>
          </p:cNvSpPr>
          <p:nvPr>
            <p:ph type="sldImg"/>
          </p:nvPr>
        </p:nvSpPr>
        <p:spPr>
          <a:xfrm>
            <a:off x="422275" y="704850"/>
            <a:ext cx="6257925" cy="3519488"/>
          </a:xfrm>
          <a:prstGeom prst="rect">
            <a:avLst/>
          </a:prstGeom>
        </p:spPr>
        <p:txBody>
          <a:bodyPr/>
          <a:lstStyle/>
          <a:p>
            <a:endParaRPr/>
          </a:p>
        </p:txBody>
      </p:sp>
      <p:sp>
        <p:nvSpPr>
          <p:cNvPr id="887" name="Shape 887"/>
          <p:cNvSpPr>
            <a:spLocks noGrp="1"/>
          </p:cNvSpPr>
          <p:nvPr>
            <p:ph type="body" sz="quarter" idx="1"/>
          </p:nvPr>
        </p:nvSpPr>
        <p:spPr>
          <a:prstGeom prst="rect">
            <a:avLst/>
          </a:prstGeom>
        </p:spPr>
        <p:txBody>
          <a:bodyPr/>
          <a:lstStyle/>
          <a:p>
            <a:r>
              <a:rPr lang="en-US" sz="2000" b="1" i="0" u="none" strike="noStrike" baseline="0" dirty="0" smtClean="0">
                <a:solidFill>
                  <a:srgbClr val="000000"/>
                </a:solidFill>
                <a:latin typeface="Nexa Rust Sans Black"/>
              </a:rPr>
              <a:t>Carl Hartman</a:t>
            </a:r>
          </a:p>
          <a:p>
            <a:r>
              <a:rPr lang="en-US" sz="2000" b="0" i="0" u="none" strike="noStrike" baseline="0" dirty="0" smtClean="0">
                <a:solidFill>
                  <a:srgbClr val="000000"/>
                </a:solidFill>
                <a:latin typeface="Nexa Rust Sans Black"/>
              </a:rPr>
              <a:t>I’d like to give tribute to my</a:t>
            </a:r>
            <a:r>
              <a:rPr lang="en-US" sz="3200" b="0" i="0" u="none" strike="noStrike" baseline="0" dirty="0" smtClean="0">
                <a:solidFill>
                  <a:srgbClr val="000000"/>
                </a:solidFill>
                <a:latin typeface="Minion Pro"/>
              </a:rPr>
              <a:t> father, Carl Hartman, and my mother, Betty. Dad served as the pastor of the Andrews and Murphy, North Carolina, Adventist Churches for eight years from 1978 </a:t>
            </a:r>
            <a:r>
              <a:rPr lang="en-US" sz="1600" b="0" i="0" u="none" strike="noStrike" baseline="0" dirty="0" smtClean="0">
                <a:solidFill>
                  <a:srgbClr val="000000"/>
                </a:solidFill>
                <a:latin typeface="Minion Pro"/>
              </a:rPr>
              <a:t>to 1984. Then he and Mom returned to that beloved community upon their retirement for another 20 years from 1996 to 2016. Dad is the epitome of a pastor who loved and served not only his church flock, but also his community. </a:t>
            </a:r>
          </a:p>
          <a:p>
            <a:endParaRPr lang="en-US" sz="1600" b="0" i="0" u="none" strike="noStrike" baseline="0" dirty="0" smtClean="0">
              <a:solidFill>
                <a:srgbClr val="000000"/>
              </a:solidFill>
              <a:latin typeface="Minion Pro"/>
            </a:endParaRPr>
          </a:p>
          <a:p>
            <a:pPr algn="just"/>
            <a:r>
              <a:rPr lang="en-US" sz="1100" b="0" i="0" u="none" strike="noStrike" baseline="0" dirty="0" smtClean="0">
                <a:solidFill>
                  <a:srgbClr val="000000"/>
                </a:solidFill>
                <a:latin typeface="Minion Pro"/>
              </a:rPr>
              <a:t>During his 30 years in Andrews and Murphy, Dad conducted scores of stop-smoking plans, cooking schools, and Eight Weeks to Wellness classes to enhance the health in the community. He also coordinated a walking program simulating the Appalachian Trail, which led residents to trek a total of 18,462 miles. In 2009 Dad served as the grand marshal of the Andrews Christmas parade. Instead of riding in the lead vehicle, he jump-roped the more-than-a-mile route in order to encourage an active lifestyle. For several years, Dad also swam in the local pool about three miles a week and made many wonderful friends there. Dad helped with the citrus fruit program of the Murphy Adventist School and helped to deliver hundreds of boxes of fresh grapefruit and oranges to citizens in Cherokee County. He and Mom also coordinated the monthly MANNA food program in Andrews for ten years, which meant at least 100 distributions of produce to seniors who might not have otherwise gotten fresh food. For Y2K, Dad rang in the historic New Year with a Bible-reading marathon, where participants read aloud from Genesis to Revelation nonstop throughout New Year’s Eve and New Year’s Day. </a:t>
            </a:r>
          </a:p>
          <a:p>
            <a:pPr algn="just"/>
            <a:r>
              <a:rPr lang="en-US" sz="1200" b="0" i="0" u="none" strike="noStrike" baseline="0" dirty="0" smtClean="0">
                <a:solidFill>
                  <a:srgbClr val="000000"/>
                </a:solidFill>
                <a:latin typeface="Minion Pro"/>
              </a:rPr>
              <a:t>For Dad’s myriad community contributions, the Chamber of Commerce honored him with the Citizen of the Year award for Cherokee County at an awards ceremony. In a tribute in the </a:t>
            </a:r>
            <a:r>
              <a:rPr lang="en-US" sz="1200" b="0" i="1" u="none" strike="noStrike" baseline="0" dirty="0" smtClean="0">
                <a:solidFill>
                  <a:srgbClr val="000000"/>
                </a:solidFill>
                <a:latin typeface="Minion Pro"/>
              </a:rPr>
              <a:t>Andrews Journal</a:t>
            </a:r>
            <a:r>
              <a:rPr lang="en-US" sz="1200" b="0" i="0" u="none" strike="noStrike" baseline="0" dirty="0" smtClean="0">
                <a:solidFill>
                  <a:srgbClr val="000000"/>
                </a:solidFill>
                <a:latin typeface="Minion Pro"/>
              </a:rPr>
              <a:t>, Stacy Green wrote, “Hartman is known around the county for his large heart and charitable heart. . . . [he] along with his wife, Betty, have been community leaders and set the example for the citizen of the year.”</a:t>
            </a:r>
            <a:r>
              <a:rPr lang="en-US" sz="700" b="0" i="0" u="none" strike="noStrike" baseline="0" dirty="0" smtClean="0">
                <a:solidFill>
                  <a:srgbClr val="000000"/>
                </a:solidFill>
                <a:latin typeface="Minion Pro"/>
              </a:rPr>
              <a:t> </a:t>
            </a:r>
          </a:p>
          <a:p>
            <a:pPr algn="just"/>
            <a:endParaRPr lang="en-US" sz="1200" b="0" i="0" u="none" strike="noStrike" baseline="0" dirty="0" smtClean="0">
              <a:solidFill>
                <a:srgbClr val="000000"/>
              </a:solidFill>
              <a:latin typeface="Minion Pro"/>
            </a:endParaRPr>
          </a:p>
          <a:p>
            <a:pPr algn="just"/>
            <a:r>
              <a:rPr lang="en-US" sz="1200" b="0" i="0" u="none" strike="noStrike" baseline="0" dirty="0" smtClean="0">
                <a:solidFill>
                  <a:srgbClr val="000000"/>
                </a:solidFill>
                <a:latin typeface="Minion Pro"/>
              </a:rPr>
              <a:t>Unfortunately, Dad fell and broke his hip and suffered a stroke in June of 2015. That put an end to his community service activities, but he was still determined to get out and share Christ’s love with all of his community friends, even though he can only hobble with a walker and is barely able to speak. Three months later, Mom also fell and broke her hip. These health challenges necessitated a move from their beloved home and community to an assisted living center near Nashville in October 2016. </a:t>
            </a:r>
          </a:p>
          <a:p>
            <a:pPr algn="just"/>
            <a:r>
              <a:rPr lang="en-US" sz="1600" b="0" i="0" u="none" strike="noStrike" baseline="0" dirty="0" smtClean="0">
                <a:solidFill>
                  <a:srgbClr val="000000"/>
                </a:solidFill>
                <a:latin typeface="Minion Pro"/>
              </a:rPr>
              <a:t>During the week of the move, I perused the businesses on Main Street looking for cardboard boxes to pack up all of Mom and Dad’s belongings. As I explained what the boxes were for, every one of the proprietors remarked, “Oh, we know Carl and Betty Hartman! They have done so much good for our town and county. We will greatly miss them, and you be sure to pass along our love.” What a testimony to a couple who truly loved their community! The examples of John Baker and Carl Hartman cause me to reflect. Have we made inroads into the hearts of the people where we live and work? What are some things we can better do to love and serve our communities? After all, God calls us not only to love our church families, but our communities as well. </a:t>
            </a:r>
          </a:p>
          <a:p>
            <a:pPr algn="just"/>
            <a:endParaRPr lang="en-US" sz="1600" b="0" i="0" u="none" strike="noStrike" baseline="0" dirty="0" smtClean="0">
              <a:solidFill>
                <a:srgbClr val="000000"/>
              </a:solidFill>
              <a:latin typeface="Minion Pro"/>
            </a:endParaRPr>
          </a:p>
        </p:txBody>
      </p:sp>
    </p:spTree>
    <p:extLst>
      <p:ext uri="{BB962C8B-B14F-4D97-AF65-F5344CB8AC3E}">
        <p14:creationId xmlns:p14="http://schemas.microsoft.com/office/powerpoint/2010/main" val="2407931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 name="Shape 1073"/>
          <p:cNvSpPr>
            <a:spLocks noGrp="1" noRot="1" noChangeAspect="1"/>
          </p:cNvSpPr>
          <p:nvPr>
            <p:ph type="sldImg"/>
          </p:nvPr>
        </p:nvSpPr>
        <p:spPr>
          <a:xfrm>
            <a:off x="381000" y="685800"/>
            <a:ext cx="6096000" cy="3429000"/>
          </a:xfrm>
          <a:prstGeom prst="rect">
            <a:avLst/>
          </a:prstGeom>
        </p:spPr>
        <p:txBody>
          <a:bodyPr/>
          <a:lstStyle/>
          <a:p>
            <a:endParaRPr/>
          </a:p>
        </p:txBody>
      </p:sp>
      <p:sp>
        <p:nvSpPr>
          <p:cNvPr id="1074" name="Shape 1074"/>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t>	MODELO- </a:t>
            </a:r>
            <a:r>
              <a:rPr b="1"/>
              <a:t>Monitor 01B</a:t>
            </a:r>
          </a:p>
        </p:txBody>
      </p:sp>
    </p:spTree>
    <p:extLst>
      <p:ext uri="{BB962C8B-B14F-4D97-AF65-F5344CB8AC3E}">
        <p14:creationId xmlns:p14="http://schemas.microsoft.com/office/powerpoint/2010/main" val="3647856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 name="Shape 1073"/>
          <p:cNvSpPr>
            <a:spLocks noGrp="1" noRot="1" noChangeAspect="1"/>
          </p:cNvSpPr>
          <p:nvPr>
            <p:ph type="sldImg"/>
          </p:nvPr>
        </p:nvSpPr>
        <p:spPr>
          <a:xfrm>
            <a:off x="422275" y="704850"/>
            <a:ext cx="6257925" cy="3519488"/>
          </a:xfrm>
          <a:prstGeom prst="rect">
            <a:avLst/>
          </a:prstGeom>
        </p:spPr>
        <p:txBody>
          <a:bodyPr/>
          <a:lstStyle/>
          <a:p>
            <a:endParaRPr/>
          </a:p>
        </p:txBody>
      </p:sp>
      <p:sp>
        <p:nvSpPr>
          <p:cNvPr id="1074" name="Shape 1074"/>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t>	MODELO- </a:t>
            </a:r>
            <a:r>
              <a:rPr b="1"/>
              <a:t>Monitor 01B</a:t>
            </a:r>
          </a:p>
        </p:txBody>
      </p:sp>
    </p:spTree>
    <p:extLst>
      <p:ext uri="{BB962C8B-B14F-4D97-AF65-F5344CB8AC3E}">
        <p14:creationId xmlns:p14="http://schemas.microsoft.com/office/powerpoint/2010/main" val="3770147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a:spLocks noGrp="1" noRot="1" noChangeAspect="1"/>
          </p:cNvSpPr>
          <p:nvPr>
            <p:ph type="sldImg"/>
          </p:nvPr>
        </p:nvSpPr>
        <p:spPr>
          <a:xfrm>
            <a:off x="422275" y="704850"/>
            <a:ext cx="6257925" cy="3519488"/>
          </a:xfrm>
          <a:prstGeom prst="rect">
            <a:avLst/>
          </a:prstGeom>
        </p:spPr>
        <p:txBody>
          <a:bodyPr/>
          <a:lstStyle/>
          <a:p>
            <a:endParaRPr/>
          </a:p>
        </p:txBody>
      </p:sp>
      <p:sp>
        <p:nvSpPr>
          <p:cNvPr id="937" name="Shape 937"/>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t>	MODELO- </a:t>
            </a:r>
            <a:r>
              <a:rPr b="1"/>
              <a:t>Monitor 01B</a:t>
            </a:r>
          </a:p>
        </p:txBody>
      </p:sp>
    </p:spTree>
    <p:extLst>
      <p:ext uri="{BB962C8B-B14F-4D97-AF65-F5344CB8AC3E}">
        <p14:creationId xmlns:p14="http://schemas.microsoft.com/office/powerpoint/2010/main" val="856345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noRot="1" noChangeAspect="1"/>
          </p:cNvSpPr>
          <p:nvPr>
            <p:ph type="sldImg"/>
          </p:nvPr>
        </p:nvSpPr>
        <p:spPr>
          <a:xfrm>
            <a:off x="381000" y="685800"/>
            <a:ext cx="6096000" cy="3429000"/>
          </a:xfrm>
          <a:prstGeom prst="rect">
            <a:avLst/>
          </a:prstGeom>
        </p:spPr>
        <p:txBody>
          <a:bodyPr/>
          <a:lstStyle/>
          <a:p>
            <a:endParaRPr/>
          </a:p>
        </p:txBody>
      </p:sp>
      <p:sp>
        <p:nvSpPr>
          <p:cNvPr id="1489" name="Shape 1489"/>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rPr lang="en-US" b="0" dirty="0" smtClean="0"/>
              <a:t>There</a:t>
            </a:r>
            <a:r>
              <a:rPr lang="en-US" b="0" baseline="0" dirty="0" smtClean="0"/>
              <a:t> is a continuum of faith journey. People on the lower end of the scale will never read a GLOW tract, take a BS, or come to an evangelistic meeting.</a:t>
            </a:r>
          </a:p>
          <a:p>
            <a:pPr>
              <a:defRPr sz="2100">
                <a:latin typeface="Titillium Web"/>
                <a:ea typeface="Titillium Web"/>
                <a:cs typeface="Titillium Web"/>
                <a:sym typeface="Titillium Web"/>
              </a:defRPr>
            </a:pPr>
            <a:endParaRPr lang="en-US" b="0" baseline="0" dirty="0" smtClean="0"/>
          </a:p>
          <a:p>
            <a:pPr>
              <a:defRPr sz="2100">
                <a:latin typeface="Titillium Web"/>
                <a:ea typeface="Titillium Web"/>
                <a:cs typeface="Titillium Web"/>
                <a:sym typeface="Titillium Web"/>
              </a:defRPr>
            </a:pPr>
            <a:r>
              <a:rPr lang="en-US" b="0" baseline="0" dirty="0" smtClean="0"/>
              <a:t>With them, we must start with meeting urgent needs, this will gradually open their hearts where they become receptive to spiritual things. </a:t>
            </a:r>
            <a:endParaRPr b="0" dirty="0"/>
          </a:p>
        </p:txBody>
      </p:sp>
    </p:spTree>
    <p:extLst>
      <p:ext uri="{BB962C8B-B14F-4D97-AF65-F5344CB8AC3E}">
        <p14:creationId xmlns:p14="http://schemas.microsoft.com/office/powerpoint/2010/main" val="75155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a:spLocks noGrp="1" noRot="1" noChangeAspect="1"/>
          </p:cNvSpPr>
          <p:nvPr>
            <p:ph type="sldImg"/>
          </p:nvPr>
        </p:nvSpPr>
        <p:spPr>
          <a:xfrm>
            <a:off x="422275" y="704850"/>
            <a:ext cx="6257925" cy="3519488"/>
          </a:xfrm>
          <a:prstGeom prst="rect">
            <a:avLst/>
          </a:prstGeom>
        </p:spPr>
        <p:txBody>
          <a:bodyPr/>
          <a:lstStyle/>
          <a:p>
            <a:endParaRPr/>
          </a:p>
        </p:txBody>
      </p:sp>
      <p:sp>
        <p:nvSpPr>
          <p:cNvPr id="937" name="Shape 937"/>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t>	MODELO- </a:t>
            </a:r>
            <a:r>
              <a:rPr b="1"/>
              <a:t>Monitor 01B</a:t>
            </a:r>
          </a:p>
        </p:txBody>
      </p:sp>
    </p:spTree>
    <p:extLst>
      <p:ext uri="{BB962C8B-B14F-4D97-AF65-F5344CB8AC3E}">
        <p14:creationId xmlns:p14="http://schemas.microsoft.com/office/powerpoint/2010/main" val="2621409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xfrm>
            <a:off x="422275" y="704850"/>
            <a:ext cx="6257925" cy="3519488"/>
          </a:xfrm>
          <a:prstGeom prst="rect">
            <a:avLst/>
          </a:prstGeom>
        </p:spPr>
        <p:txBody>
          <a:bodyPr/>
          <a:lstStyle/>
          <a:p>
            <a:endParaRPr/>
          </a:p>
        </p:txBody>
      </p:sp>
      <p:sp>
        <p:nvSpPr>
          <p:cNvPr id="912" name="Shape 912"/>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t>	MODELO- </a:t>
            </a:r>
            <a:r>
              <a:rPr b="1"/>
              <a:t>Monitor 01B</a:t>
            </a:r>
          </a:p>
        </p:txBody>
      </p:sp>
    </p:spTree>
    <p:extLst>
      <p:ext uri="{BB962C8B-B14F-4D97-AF65-F5344CB8AC3E}">
        <p14:creationId xmlns:p14="http://schemas.microsoft.com/office/powerpoint/2010/main" val="1167627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xfrm>
            <a:off x="422275" y="704850"/>
            <a:ext cx="6257925" cy="3519488"/>
          </a:xfrm>
          <a:prstGeom prst="rect">
            <a:avLst/>
          </a:prstGeom>
        </p:spPr>
        <p:txBody>
          <a:bodyPr/>
          <a:lstStyle/>
          <a:p>
            <a:endParaRPr/>
          </a:p>
        </p:txBody>
      </p:sp>
      <p:sp>
        <p:nvSpPr>
          <p:cNvPr id="912" name="Shape 912"/>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rPr lang="en-US" b="0" dirty="0" smtClean="0"/>
              <a:t>Dorcas</a:t>
            </a:r>
            <a:r>
              <a:rPr lang="en-US" b="0" baseline="0" dirty="0" smtClean="0"/>
              <a:t> was “full of good works and charitable deeds.”</a:t>
            </a:r>
          </a:p>
          <a:p>
            <a:pPr>
              <a:defRPr sz="2100">
                <a:latin typeface="Titillium Web"/>
                <a:ea typeface="Titillium Web"/>
                <a:cs typeface="Titillium Web"/>
                <a:sym typeface="Titillium Web"/>
              </a:defRPr>
            </a:pPr>
            <a:endParaRPr lang="en-US" b="0" baseline="0" dirty="0" smtClean="0"/>
          </a:p>
          <a:p>
            <a:pPr>
              <a:defRPr sz="2100">
                <a:latin typeface="Titillium Web"/>
                <a:ea typeface="Titillium Web"/>
                <a:cs typeface="Titillium Web"/>
                <a:sym typeface="Titillium Web"/>
              </a:defRPr>
            </a:pPr>
            <a:r>
              <a:rPr lang="en-US" b="0" baseline="0" dirty="0" smtClean="0"/>
              <a:t>Jesus “went about doing good and healing all who were oppressed by the devil, for God was with Him.” </a:t>
            </a:r>
            <a:endParaRPr b="0" dirty="0"/>
          </a:p>
        </p:txBody>
      </p:sp>
    </p:spTree>
    <p:extLst>
      <p:ext uri="{BB962C8B-B14F-4D97-AF65-F5344CB8AC3E}">
        <p14:creationId xmlns:p14="http://schemas.microsoft.com/office/powerpoint/2010/main" val="97069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hape 714"/>
          <p:cNvSpPr>
            <a:spLocks noGrp="1" noRot="1" noChangeAspect="1"/>
          </p:cNvSpPr>
          <p:nvPr>
            <p:ph type="sldImg"/>
          </p:nvPr>
        </p:nvSpPr>
        <p:spPr>
          <a:xfrm>
            <a:off x="407988" y="698500"/>
            <a:ext cx="6194425" cy="3484563"/>
          </a:xfrm>
          <a:prstGeom prst="rect">
            <a:avLst/>
          </a:prstGeom>
        </p:spPr>
        <p:txBody>
          <a:bodyPr/>
          <a:lstStyle/>
          <a:p>
            <a:endParaRPr/>
          </a:p>
        </p:txBody>
      </p:sp>
      <p:sp>
        <p:nvSpPr>
          <p:cNvPr id="715" name="Shape 715"/>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rPr lang="en-US" b="1" dirty="0" smtClean="0"/>
              <a:t>Run</a:t>
            </a:r>
            <a:r>
              <a:rPr lang="en-US" b="1" baseline="0" dirty="0" smtClean="0"/>
              <a:t> out and conduct cooking class, Smoking cessation class?</a:t>
            </a:r>
          </a:p>
          <a:p>
            <a:pPr>
              <a:defRPr sz="2100">
                <a:latin typeface="Titillium Web"/>
                <a:ea typeface="Titillium Web"/>
                <a:cs typeface="Titillium Web"/>
                <a:sym typeface="Titillium Web"/>
              </a:defRPr>
            </a:pPr>
            <a:endParaRPr lang="en-US" b="1" baseline="0" dirty="0" smtClean="0"/>
          </a:p>
          <a:p>
            <a:pPr>
              <a:defRPr sz="2100">
                <a:latin typeface="Titillium Web"/>
                <a:ea typeface="Titillium Web"/>
                <a:cs typeface="Titillium Web"/>
                <a:sym typeface="Titillium Web"/>
              </a:defRPr>
            </a:pPr>
            <a:r>
              <a:rPr lang="en-US" b="1" baseline="0" dirty="0" smtClean="0"/>
              <a:t>What would you think of a medical doctor who treated before he diagnosed? </a:t>
            </a:r>
            <a:endParaRPr b="1" dirty="0"/>
          </a:p>
        </p:txBody>
      </p:sp>
    </p:spTree>
    <p:extLst>
      <p:ext uri="{BB962C8B-B14F-4D97-AF65-F5344CB8AC3E}">
        <p14:creationId xmlns:p14="http://schemas.microsoft.com/office/powerpoint/2010/main" val="4205999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Shape 1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196" name="Shape 1196"/>
          <p:cNvSpPr>
            <a:spLocks noGrp="1"/>
          </p:cNvSpPr>
          <p:nvPr>
            <p:ph type="body" sz="quarter" idx="1"/>
          </p:nvPr>
        </p:nvSpPr>
        <p:spPr>
          <a:prstGeom prst="rect">
            <a:avLst/>
          </a:prstGeom>
        </p:spPr>
        <p:txBody>
          <a:bodyPr/>
          <a:lstStyle/>
          <a:p>
            <a:pPr>
              <a:defRPr sz="2100">
                <a:latin typeface="Titillium Web"/>
                <a:ea typeface="Titillium Web"/>
                <a:cs typeface="Titillium Web"/>
                <a:sym typeface="Titillium Web"/>
              </a:defRPr>
            </a:pPr>
            <a:r>
              <a:rPr lang="en-US" dirty="0" smtClean="0"/>
              <a:t>When</a:t>
            </a:r>
            <a:r>
              <a:rPr lang="en-US" baseline="0" dirty="0" smtClean="0"/>
              <a:t> I lived in Portland TN and pastored the Highland Academy Church, I got to know Mayor Kenneth Wilbur. Also served on the Portland Chamber of Commerce board and got to know city officials. One of the needs was Richland Park, needed maintenance and upkeep. Our church adopted it. </a:t>
            </a:r>
          </a:p>
          <a:p>
            <a:pPr>
              <a:defRPr sz="2100">
                <a:latin typeface="Titillium Web"/>
                <a:ea typeface="Titillium Web"/>
                <a:cs typeface="Titillium Web"/>
                <a:sym typeface="Titillium Web"/>
              </a:defRPr>
            </a:pPr>
            <a:endParaRPr lang="en-US" baseline="0" dirty="0" smtClean="0"/>
          </a:p>
          <a:p>
            <a:pPr>
              <a:defRPr sz="2100">
                <a:latin typeface="Titillium Web"/>
                <a:ea typeface="Titillium Web"/>
                <a:cs typeface="Titillium Web"/>
                <a:sym typeface="Titillium Web"/>
              </a:defRPr>
            </a:pPr>
            <a:r>
              <a:rPr lang="en-US" baseline="0" dirty="0" smtClean="0"/>
              <a:t>When I was Ministerial Director, the area Memphis pastors scheduled an appointment to meet with A.C. Wharton, the mayor of Memphis. They asked, Mayor, how can we help you achieve your dreams for the city?  What can we do to serve Memphis? He was flabbergasted, because most churches who came to see him wanted to push their agenda. He shared a dream for 100 homeless families to be adopted by local churches. We adopted several of those families. </a:t>
            </a:r>
          </a:p>
          <a:p>
            <a:pPr>
              <a:defRPr sz="2100">
                <a:latin typeface="Titillium Web"/>
                <a:ea typeface="Titillium Web"/>
                <a:cs typeface="Titillium Web"/>
                <a:sym typeface="Titillium Web"/>
              </a:defRPr>
            </a:pPr>
            <a:endParaRPr lang="en-US" baseline="0" dirty="0" smtClean="0"/>
          </a:p>
          <a:p>
            <a:pPr>
              <a:defRPr sz="2100">
                <a:latin typeface="Titillium Web"/>
                <a:ea typeface="Titillium Web"/>
                <a:cs typeface="Titillium Web"/>
                <a:sym typeface="Titillium Web"/>
              </a:defRPr>
            </a:pPr>
            <a:endParaRPr lang="en-US" b="1" baseline="0" dirty="0" smtClean="0"/>
          </a:p>
          <a:p>
            <a:pPr>
              <a:defRPr sz="2100">
                <a:latin typeface="Titillium Web"/>
                <a:ea typeface="Titillium Web"/>
                <a:cs typeface="Titillium Web"/>
                <a:sym typeface="Titillium Web"/>
              </a:defRPr>
            </a:pPr>
            <a:endParaRPr b="1" dirty="0"/>
          </a:p>
        </p:txBody>
      </p:sp>
    </p:spTree>
    <p:extLst>
      <p:ext uri="{BB962C8B-B14F-4D97-AF65-F5344CB8AC3E}">
        <p14:creationId xmlns:p14="http://schemas.microsoft.com/office/powerpoint/2010/main" val="2434004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4488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2387600" y="2298700"/>
            <a:ext cx="19621500" cy="4648200"/>
          </a:xfrm>
          <a:prstGeom prst="rect">
            <a:avLst/>
          </a:prstGeom>
        </p:spPr>
        <p:txBody>
          <a:bodyPr anchor="b"/>
          <a:lstStyle>
            <a:lvl1pPr>
              <a:defRPr>
                <a:solidFill>
                  <a:srgbClr val="FFFFFF"/>
                </a:solidFill>
              </a:defRPr>
            </a:lvl1pPr>
          </a:lstStyle>
          <a:p>
            <a:r>
              <a:t>Title Text</a:t>
            </a:r>
          </a:p>
        </p:txBody>
      </p:sp>
      <p:sp>
        <p:nvSpPr>
          <p:cNvPr id="118" name="Body Level One…"/>
          <p:cNvSpPr txBox="1">
            <a:spLocks noGrp="1"/>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400">
                <a:solidFill>
                  <a:srgbClr val="FFFFFF"/>
                </a:solidFill>
              </a:defRPr>
            </a:lvl1pPr>
            <a:lvl2pPr marL="0" indent="228600" algn="ctr">
              <a:spcBef>
                <a:spcPts val="0"/>
              </a:spcBef>
              <a:buSzTx/>
              <a:buNone/>
              <a:defRPr sz="4400">
                <a:solidFill>
                  <a:srgbClr val="FFFFFF"/>
                </a:solidFill>
              </a:defRPr>
            </a:lvl2pPr>
            <a:lvl3pPr marL="0" indent="457200" algn="ctr">
              <a:spcBef>
                <a:spcPts val="0"/>
              </a:spcBef>
              <a:buSzTx/>
              <a:buNone/>
              <a:defRPr sz="4400">
                <a:solidFill>
                  <a:srgbClr val="FFFFFF"/>
                </a:solidFill>
              </a:defRPr>
            </a:lvl3pPr>
            <a:lvl4pPr marL="0" indent="685800" algn="ctr">
              <a:spcBef>
                <a:spcPts val="0"/>
              </a:spcBef>
              <a:buSzTx/>
              <a:buNone/>
              <a:defRPr sz="4400">
                <a:solidFill>
                  <a:srgbClr val="FFFFFF"/>
                </a:solidFill>
              </a:defRPr>
            </a:lvl4pPr>
            <a:lvl5pPr marL="0" indent="914400" algn="ctr">
              <a:spcBef>
                <a:spcPts val="0"/>
              </a:spcBef>
              <a:buSzTx/>
              <a:buNone/>
              <a:defRPr sz="4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55253" y="13004800"/>
            <a:ext cx="453238" cy="4699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bg>
      <p:bgPr>
        <a:solidFill>
          <a:srgbClr val="3333CC"/>
        </a:solid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4419600" y="4260850"/>
            <a:ext cx="15544800" cy="2940050"/>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27" name="Body Level One…"/>
          <p:cNvSpPr txBox="1">
            <a:spLocks noGrp="1"/>
          </p:cNvSpPr>
          <p:nvPr>
            <p:ph type="body" sz="quarter" idx="1"/>
          </p:nvPr>
        </p:nvSpPr>
        <p:spPr>
          <a:xfrm>
            <a:off x="5791200" y="7772400"/>
            <a:ext cx="12801600" cy="3505200"/>
          </a:xfrm>
          <a:prstGeom prst="rect">
            <a:avLst/>
          </a:prstGeom>
        </p:spPr>
        <p:txBody>
          <a:bodyPr lIns="91439" tIns="91439" rIns="91439" bIns="91439" anchor="t"/>
          <a:lstStyle>
            <a:lvl1pPr marL="0" indent="0" algn="ctr" defTabSz="1828800">
              <a:spcBef>
                <a:spcPts val="1500"/>
              </a:spcBef>
              <a:buSzTx/>
              <a:buNone/>
              <a:defRPr sz="6400">
                <a:latin typeface="Arial"/>
                <a:ea typeface="Arial"/>
                <a:cs typeface="Arial"/>
                <a:sym typeface="Arial"/>
              </a:defRPr>
            </a:lvl1pPr>
            <a:lvl2pPr marL="0" indent="457200" algn="ctr" defTabSz="1828800">
              <a:spcBef>
                <a:spcPts val="1500"/>
              </a:spcBef>
              <a:buSzTx/>
              <a:buNone/>
              <a:defRPr sz="6400">
                <a:latin typeface="Arial"/>
                <a:ea typeface="Arial"/>
                <a:cs typeface="Arial"/>
                <a:sym typeface="Arial"/>
              </a:defRPr>
            </a:lvl2pPr>
            <a:lvl3pPr marL="0" indent="914400" algn="ctr" defTabSz="1828800">
              <a:spcBef>
                <a:spcPts val="1500"/>
              </a:spcBef>
              <a:buSzTx/>
              <a:buNone/>
              <a:defRPr sz="6400">
                <a:latin typeface="Arial"/>
                <a:ea typeface="Arial"/>
                <a:cs typeface="Arial"/>
                <a:sym typeface="Arial"/>
              </a:defRPr>
            </a:lvl3pPr>
            <a:lvl4pPr marL="0" indent="1371600" algn="ctr" defTabSz="1828800">
              <a:spcBef>
                <a:spcPts val="1500"/>
              </a:spcBef>
              <a:buSzTx/>
              <a:buNone/>
              <a:defRPr sz="6400">
                <a:latin typeface="Arial"/>
                <a:ea typeface="Arial"/>
                <a:cs typeface="Arial"/>
                <a:sym typeface="Arial"/>
              </a:defRPr>
            </a:lvl4pPr>
            <a:lvl5pPr marL="0" indent="1828800" algn="ctr" defTabSz="1828800">
              <a:spcBef>
                <a:spcPts val="1500"/>
              </a:spcBef>
              <a:buSzTx/>
              <a:buNone/>
              <a:defRPr sz="6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solidFill>
          <a:srgbClr val="3333CC"/>
        </a:solidFill>
        <a:effectLst/>
      </p:bgPr>
    </p:bg>
    <p:spTree>
      <p:nvGrpSpPr>
        <p:cNvPr id="1" name=""/>
        <p:cNvGrpSpPr/>
        <p:nvPr/>
      </p:nvGrpSpPr>
      <p:grpSpPr>
        <a:xfrm>
          <a:off x="0" y="0"/>
          <a:ext cx="0" cy="0"/>
          <a:chOff x="0" y="0"/>
          <a:chExt cx="0" cy="0"/>
        </a:xfrm>
      </p:grpSpPr>
      <p:sp>
        <p:nvSpPr>
          <p:cNvPr id="144"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Text, and Content">
    <p:bg>
      <p:bgPr>
        <a:solidFill>
          <a:srgbClr val="3333CC"/>
        </a:solidFill>
        <a:effectLst/>
      </p:bgPr>
    </p:bg>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3962400" y="549276"/>
            <a:ext cx="16459200" cy="2286001"/>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52" name="Body Level One…"/>
          <p:cNvSpPr txBox="1">
            <a:spLocks noGrp="1"/>
          </p:cNvSpPr>
          <p:nvPr>
            <p:ph type="body" sz="half" idx="1"/>
          </p:nvPr>
        </p:nvSpPr>
        <p:spPr>
          <a:xfrm>
            <a:off x="3962400" y="3200400"/>
            <a:ext cx="8077200" cy="9051926"/>
          </a:xfrm>
          <a:prstGeom prst="rect">
            <a:avLst/>
          </a:prstGeom>
        </p:spPr>
        <p:txBody>
          <a:bodyPr lIns="91439" tIns="91439" rIns="91439" bIns="91439" anchor="t"/>
          <a:lstStyle>
            <a:lvl1pPr marL="685800" indent="-685800" defTabSz="1828800">
              <a:spcBef>
                <a:spcPts val="1500"/>
              </a:spcBef>
              <a:buClr>
                <a:srgbClr val="FFFFFF"/>
              </a:buClr>
              <a:buSzPct val="100000"/>
              <a:buChar char="▪"/>
              <a:defRPr sz="6400">
                <a:latin typeface="Arial"/>
                <a:ea typeface="Arial"/>
                <a:cs typeface="Arial"/>
                <a:sym typeface="Arial"/>
              </a:defRPr>
            </a:lvl1pPr>
            <a:lvl2pPr marL="1110342" indent="-653142" defTabSz="1828800">
              <a:spcBef>
                <a:spcPts val="1500"/>
              </a:spcBef>
              <a:buClr>
                <a:srgbClr val="FFFFFF"/>
              </a:buClr>
              <a:buSzPct val="100000"/>
              <a:buChar char="–"/>
              <a:defRPr sz="6400">
                <a:latin typeface="Arial"/>
                <a:ea typeface="Arial"/>
                <a:cs typeface="Arial"/>
                <a:sym typeface="Arial"/>
              </a:defRPr>
            </a:lvl2pPr>
            <a:lvl3pPr marL="1524000" indent="-609600" defTabSz="1828800">
              <a:spcBef>
                <a:spcPts val="1500"/>
              </a:spcBef>
              <a:buClr>
                <a:srgbClr val="FFFFFF"/>
              </a:buClr>
              <a:buSzPct val="100000"/>
              <a:defRPr sz="6400">
                <a:latin typeface="Arial"/>
                <a:ea typeface="Arial"/>
                <a:cs typeface="Arial"/>
                <a:sym typeface="Arial"/>
              </a:defRPr>
            </a:lvl3pPr>
            <a:lvl4pPr marL="2103120" indent="-731520" defTabSz="1828800">
              <a:spcBef>
                <a:spcPts val="1500"/>
              </a:spcBef>
              <a:buClr>
                <a:srgbClr val="FFFFFF"/>
              </a:buClr>
              <a:buSzPct val="100000"/>
              <a:buChar char="–"/>
              <a:defRPr sz="6400">
                <a:latin typeface="Arial"/>
                <a:ea typeface="Arial"/>
                <a:cs typeface="Arial"/>
                <a:sym typeface="Arial"/>
              </a:defRPr>
            </a:lvl4pPr>
            <a:lvl5pPr marL="2560320" indent="-731520" defTabSz="1828800">
              <a:spcBef>
                <a:spcPts val="1500"/>
              </a:spcBef>
              <a:buClr>
                <a:srgbClr val="FFFFFF"/>
              </a:buClr>
              <a:buSzPct val="100000"/>
              <a:buChar char="»"/>
              <a:defRPr sz="6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3333CC"/>
        </a:solidFill>
        <a:effectLst/>
      </p:bgPr>
    </p:bg>
    <p:spTree>
      <p:nvGrpSpPr>
        <p:cNvPr id="1" name=""/>
        <p:cNvGrpSpPr/>
        <p:nvPr/>
      </p:nvGrpSpPr>
      <p:grpSpPr>
        <a:xfrm>
          <a:off x="0" y="0"/>
          <a:ext cx="0" cy="0"/>
          <a:chOff x="0" y="0"/>
          <a:chExt cx="0" cy="0"/>
        </a:xfrm>
      </p:grpSpPr>
      <p:sp>
        <p:nvSpPr>
          <p:cNvPr id="168" name="Title Text"/>
          <p:cNvSpPr txBox="1">
            <a:spLocks noGrp="1"/>
          </p:cNvSpPr>
          <p:nvPr>
            <p:ph type="title"/>
          </p:nvPr>
        </p:nvSpPr>
        <p:spPr>
          <a:xfrm>
            <a:off x="3962400" y="549276"/>
            <a:ext cx="16459200" cy="2286001"/>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69"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iapositive de titre">
    <p:spTree>
      <p:nvGrpSpPr>
        <p:cNvPr id="1" name=""/>
        <p:cNvGrpSpPr/>
        <p:nvPr/>
      </p:nvGrpSpPr>
      <p:grpSpPr>
        <a:xfrm>
          <a:off x="0" y="0"/>
          <a:ext cx="0" cy="0"/>
          <a:chOff x="0" y="0"/>
          <a:chExt cx="0" cy="0"/>
        </a:xfrm>
      </p:grpSpPr>
      <p:sp>
        <p:nvSpPr>
          <p:cNvPr id="176" name="Rectangle"/>
          <p:cNvSpPr/>
          <p:nvPr/>
        </p:nvSpPr>
        <p:spPr>
          <a:xfrm>
            <a:off x="3048000" y="0"/>
            <a:ext cx="18288000" cy="13716000"/>
          </a:xfrm>
          <a:prstGeom prst="rect">
            <a:avLst/>
          </a:prstGeom>
          <a:gradFill>
            <a:gsLst>
              <a:gs pos="0">
                <a:srgbClr val="FFFFFF"/>
              </a:gs>
              <a:gs pos="100000">
                <a:srgbClr val="DBDBDB"/>
              </a:gs>
            </a:gsLst>
            <a:path path="circle">
              <a:fillToRect l="37721" t="-19636" r="62278" b="119636"/>
            </a:path>
          </a:gradFill>
          <a:ln w="12700">
            <a:miter lim="400000"/>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177" name="© Copyright Showeet.com"/>
          <p:cNvSpPr txBox="1"/>
          <p:nvPr/>
        </p:nvSpPr>
        <p:spPr>
          <a:xfrm rot="5400000">
            <a:off x="19969889" y="11640715"/>
            <a:ext cx="3744537" cy="538481"/>
          </a:xfrm>
          <a:prstGeom prst="rect">
            <a:avLst/>
          </a:prstGeom>
          <a:ln w="12700">
            <a:miter lim="400000"/>
          </a:ln>
          <a:extLst>
            <a:ext uri="{C572A759-6A51-4108-AA02-DFA0A04FC94B}">
              <ma14:wrappingTextBoxFlag xmlns:ma14="http://schemas.microsoft.com/office/mac/drawingml/2011/main" xmlns="" val="1"/>
            </a:ext>
          </a:extLst>
        </p:spPr>
        <p:txBody>
          <a:bodyPr wrap="none" tIns="91439" bIns="91439">
            <a:spAutoFit/>
          </a:bodyPr>
          <a:lstStyle>
            <a:lvl1pPr algn="l" defTabSz="1828800">
              <a:defRPr sz="2400">
                <a:latin typeface="Calibri"/>
                <a:ea typeface="Calibri"/>
                <a:cs typeface="Calibri"/>
                <a:sym typeface="Calibri"/>
              </a:defRPr>
            </a:lvl1pPr>
          </a:lstStyle>
          <a:p>
            <a:r>
              <a:t>© Copyright Showeet.com</a:t>
            </a:r>
          </a:p>
        </p:txBody>
      </p:sp>
      <p:sp>
        <p:nvSpPr>
          <p:cNvPr id="178" name="Body Level One…"/>
          <p:cNvSpPr txBox="1">
            <a:spLocks noGrp="1"/>
          </p:cNvSpPr>
          <p:nvPr>
            <p:ph type="body" sz="quarter" idx="1"/>
          </p:nvPr>
        </p:nvSpPr>
        <p:spPr>
          <a:xfrm>
            <a:off x="8879631" y="1241375"/>
            <a:ext cx="11541969" cy="576065"/>
          </a:xfrm>
          <a:prstGeom prst="rect">
            <a:avLst/>
          </a:prstGeom>
        </p:spPr>
        <p:txBody>
          <a:bodyPr lIns="91439" tIns="91439" rIns="91439" bIns="91439"/>
          <a:lstStyle>
            <a:lvl1pPr marL="0" indent="0" algn="r" defTabSz="1828800">
              <a:spcBef>
                <a:spcPts val="700"/>
              </a:spcBef>
              <a:buSzTx/>
              <a:buNone/>
              <a:defRPr sz="3200" cap="small">
                <a:solidFill>
                  <a:srgbClr val="1D2631"/>
                </a:solidFill>
                <a:latin typeface="Calibri"/>
                <a:ea typeface="Calibri"/>
                <a:cs typeface="Calibri"/>
                <a:sym typeface="Calibri"/>
              </a:defRPr>
            </a:lvl1pPr>
            <a:lvl2pPr marL="0" indent="457200" algn="r" defTabSz="1828800">
              <a:spcBef>
                <a:spcPts val="700"/>
              </a:spcBef>
              <a:buSzTx/>
              <a:buNone/>
              <a:defRPr sz="3200" cap="small">
                <a:solidFill>
                  <a:srgbClr val="1D2631"/>
                </a:solidFill>
                <a:latin typeface="Calibri"/>
                <a:ea typeface="Calibri"/>
                <a:cs typeface="Calibri"/>
                <a:sym typeface="Calibri"/>
              </a:defRPr>
            </a:lvl2pPr>
            <a:lvl3pPr marL="0" indent="914400" algn="r" defTabSz="1828800">
              <a:spcBef>
                <a:spcPts val="700"/>
              </a:spcBef>
              <a:buSzTx/>
              <a:buNone/>
              <a:defRPr sz="3200" cap="small">
                <a:solidFill>
                  <a:srgbClr val="1D2631"/>
                </a:solidFill>
                <a:latin typeface="Calibri"/>
                <a:ea typeface="Calibri"/>
                <a:cs typeface="Calibri"/>
                <a:sym typeface="Calibri"/>
              </a:defRPr>
            </a:lvl3pPr>
            <a:lvl4pPr marL="0" indent="1371600" algn="r" defTabSz="1828800">
              <a:spcBef>
                <a:spcPts val="700"/>
              </a:spcBef>
              <a:buSzTx/>
              <a:buNone/>
              <a:defRPr sz="3200" cap="small">
                <a:solidFill>
                  <a:srgbClr val="1D2631"/>
                </a:solidFill>
                <a:latin typeface="Calibri"/>
                <a:ea typeface="Calibri"/>
                <a:cs typeface="Calibri"/>
                <a:sym typeface="Calibri"/>
              </a:defRPr>
            </a:lvl4pPr>
            <a:lvl5pPr marL="0" indent="1828800" algn="r" defTabSz="1828800">
              <a:spcBef>
                <a:spcPts val="700"/>
              </a:spcBef>
              <a:buSzTx/>
              <a:buNone/>
              <a:defRPr sz="3200" cap="small">
                <a:solidFill>
                  <a:srgbClr val="1D2631"/>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9" name="Title Text"/>
          <p:cNvSpPr txBox="1">
            <a:spLocks noGrp="1"/>
          </p:cNvSpPr>
          <p:nvPr>
            <p:ph type="title"/>
          </p:nvPr>
        </p:nvSpPr>
        <p:spPr>
          <a:xfrm>
            <a:off x="8879631" y="6152"/>
            <a:ext cx="11541969" cy="1235225"/>
          </a:xfrm>
          <a:prstGeom prst="rect">
            <a:avLst/>
          </a:prstGeom>
        </p:spPr>
        <p:txBody>
          <a:bodyPr lIns="91439" tIns="91439" rIns="91439" bIns="91439"/>
          <a:lstStyle>
            <a:lvl1pPr algn="r" defTabSz="1828800">
              <a:defRPr sz="4000" b="1" cap="small">
                <a:solidFill>
                  <a:srgbClr val="3F4855"/>
                </a:solidFill>
                <a:latin typeface="Verdana"/>
                <a:ea typeface="Verdana"/>
                <a:cs typeface="Verdana"/>
                <a:sym typeface="Verdana"/>
              </a:defRPr>
            </a:lvl1pPr>
          </a:lstStyle>
          <a:p>
            <a:r>
              <a:t>Title Text</a:t>
            </a:r>
          </a:p>
        </p:txBody>
      </p:sp>
      <p:pic>
        <p:nvPicPr>
          <p:cNvPr id="180" name="image2.png" descr="image2.png"/>
          <p:cNvPicPr>
            <a:picLocks noChangeAspect="1"/>
          </p:cNvPicPr>
          <p:nvPr/>
        </p:nvPicPr>
        <p:blipFill>
          <a:blip r:embed="rId2">
            <a:extLst/>
          </a:blip>
          <a:stretch>
            <a:fillRect/>
          </a:stretch>
        </p:blipFill>
        <p:spPr>
          <a:xfrm>
            <a:off x="3333751" y="142827"/>
            <a:ext cx="2571706" cy="1064518"/>
          </a:xfrm>
          <a:prstGeom prst="rect">
            <a:avLst/>
          </a:prstGeom>
          <a:ln w="12700">
            <a:miter lim="400000"/>
          </a:ln>
        </p:spPr>
      </p:pic>
      <p:sp>
        <p:nvSpPr>
          <p:cNvPr id="181" name="Slide Number"/>
          <p:cNvSpPr txBox="1">
            <a:spLocks noGrp="1"/>
          </p:cNvSpPr>
          <p:nvPr>
            <p:ph type="sldNum" sz="quarter" idx="2"/>
          </p:nvPr>
        </p:nvSpPr>
        <p:spPr>
          <a:xfrm>
            <a:off x="11887200" y="12344400"/>
            <a:ext cx="4267200" cy="736601"/>
          </a:xfrm>
          <a:prstGeom prst="rect">
            <a:avLst/>
          </a:prstGeom>
        </p:spPr>
        <p:txBody>
          <a:bodyPr lIns="91439" tIns="91439" rIns="91439" bIns="91439" anchor="ctr"/>
          <a:lstStyle>
            <a:lvl1pPr algn="r" defTabSz="1828800">
              <a:defRPr>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9" y="673100"/>
            <a:ext cx="18135602"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4488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938131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549106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1" y="1104900"/>
            <a:ext cx="9525002" cy="115062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550275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485892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7615225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9754341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017616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1477603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687368"/>
          </a:xfrm>
          <a:prstGeom prst="rect">
            <a:avLst/>
          </a:prstGeom>
        </p:spPr>
        <p:txBody>
          <a:bodyPr anchor="t">
            <a:spAutoFit/>
          </a:bodyPr>
          <a:lstStyle>
            <a:lvl1pPr marL="0" indent="0" algn="ctr">
              <a:spcBef>
                <a:spcPts val="0"/>
              </a:spcBef>
              <a:buSzTx/>
              <a:buNone/>
              <a:defRPr sz="38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2387600" y="6038294"/>
            <a:ext cx="19621500" cy="902811"/>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457762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3508730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368325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2387600" y="2298700"/>
            <a:ext cx="19621500" cy="4648200"/>
          </a:xfrm>
          <a:prstGeom prst="rect">
            <a:avLst/>
          </a:prstGeom>
        </p:spPr>
        <p:txBody>
          <a:bodyPr anchor="b"/>
          <a:lstStyle>
            <a:lvl1pPr>
              <a:defRPr>
                <a:solidFill>
                  <a:srgbClr val="FFFFFF"/>
                </a:solidFill>
              </a:defRPr>
            </a:lvl1pPr>
          </a:lstStyle>
          <a:p>
            <a:r>
              <a:t>Title Text</a:t>
            </a:r>
          </a:p>
        </p:txBody>
      </p:sp>
      <p:sp>
        <p:nvSpPr>
          <p:cNvPr id="118" name="Body Level One…"/>
          <p:cNvSpPr txBox="1">
            <a:spLocks noGrp="1"/>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400">
                <a:solidFill>
                  <a:srgbClr val="FFFFFF"/>
                </a:solidFill>
              </a:defRPr>
            </a:lvl1pPr>
            <a:lvl2pPr marL="0" indent="228600" algn="ctr">
              <a:spcBef>
                <a:spcPts val="0"/>
              </a:spcBef>
              <a:buSzTx/>
              <a:buNone/>
              <a:defRPr sz="4400">
                <a:solidFill>
                  <a:srgbClr val="FFFFFF"/>
                </a:solidFill>
              </a:defRPr>
            </a:lvl2pPr>
            <a:lvl3pPr marL="0" indent="457200" algn="ctr">
              <a:spcBef>
                <a:spcPts val="0"/>
              </a:spcBef>
              <a:buSzTx/>
              <a:buNone/>
              <a:defRPr sz="4400">
                <a:solidFill>
                  <a:srgbClr val="FFFFFF"/>
                </a:solidFill>
              </a:defRPr>
            </a:lvl3pPr>
            <a:lvl4pPr marL="0" indent="685800" algn="ctr">
              <a:spcBef>
                <a:spcPts val="0"/>
              </a:spcBef>
              <a:buSzTx/>
              <a:buNone/>
              <a:defRPr sz="4400">
                <a:solidFill>
                  <a:srgbClr val="FFFFFF"/>
                </a:solidFill>
              </a:defRPr>
            </a:lvl4pPr>
            <a:lvl5pPr marL="0" indent="914400" algn="ctr">
              <a:spcBef>
                <a:spcPts val="0"/>
              </a:spcBef>
              <a:buSzTx/>
              <a:buNone/>
              <a:defRPr sz="4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2005749" y="13004800"/>
            <a:ext cx="479297" cy="471924"/>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9182724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Slide">
    <p:bg>
      <p:bgPr>
        <a:solidFill>
          <a:srgbClr val="3333CC"/>
        </a:solid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4419600" y="4260851"/>
            <a:ext cx="15544800" cy="2940050"/>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27" name="Body Level One…"/>
          <p:cNvSpPr txBox="1">
            <a:spLocks noGrp="1"/>
          </p:cNvSpPr>
          <p:nvPr>
            <p:ph type="body" sz="quarter" idx="1"/>
          </p:nvPr>
        </p:nvSpPr>
        <p:spPr>
          <a:xfrm>
            <a:off x="5791200" y="7772400"/>
            <a:ext cx="12801600" cy="3505200"/>
          </a:xfrm>
          <a:prstGeom prst="rect">
            <a:avLst/>
          </a:prstGeom>
        </p:spPr>
        <p:txBody>
          <a:bodyPr lIns="91439" tIns="91439" rIns="91439" bIns="91439" anchor="t"/>
          <a:lstStyle>
            <a:lvl1pPr marL="0" indent="0" algn="ctr" defTabSz="1828800">
              <a:spcBef>
                <a:spcPts val="1500"/>
              </a:spcBef>
              <a:buSzTx/>
              <a:buNone/>
              <a:defRPr sz="6400">
                <a:latin typeface="Arial"/>
                <a:ea typeface="Arial"/>
                <a:cs typeface="Arial"/>
                <a:sym typeface="Arial"/>
              </a:defRPr>
            </a:lvl1pPr>
            <a:lvl2pPr marL="0" indent="457200" algn="ctr" defTabSz="1828800">
              <a:spcBef>
                <a:spcPts val="1500"/>
              </a:spcBef>
              <a:buSzTx/>
              <a:buNone/>
              <a:defRPr sz="6400">
                <a:latin typeface="Arial"/>
                <a:ea typeface="Arial"/>
                <a:cs typeface="Arial"/>
                <a:sym typeface="Arial"/>
              </a:defRPr>
            </a:lvl2pPr>
            <a:lvl3pPr marL="0" indent="914400" algn="ctr" defTabSz="1828800">
              <a:spcBef>
                <a:spcPts val="1500"/>
              </a:spcBef>
              <a:buSzTx/>
              <a:buNone/>
              <a:defRPr sz="6400">
                <a:latin typeface="Arial"/>
                <a:ea typeface="Arial"/>
                <a:cs typeface="Arial"/>
                <a:sym typeface="Arial"/>
              </a:defRPr>
            </a:lvl3pPr>
            <a:lvl4pPr marL="0" indent="1371600" algn="ctr" defTabSz="1828800">
              <a:spcBef>
                <a:spcPts val="1500"/>
              </a:spcBef>
              <a:buSzTx/>
              <a:buNone/>
              <a:defRPr sz="6400">
                <a:latin typeface="Arial"/>
                <a:ea typeface="Arial"/>
                <a:cs typeface="Arial"/>
                <a:sym typeface="Arial"/>
              </a:defRPr>
            </a:lvl4pPr>
            <a:lvl5pPr marL="0" indent="1828800" algn="ctr" defTabSz="1828800">
              <a:spcBef>
                <a:spcPts val="1500"/>
              </a:spcBef>
              <a:buSzTx/>
              <a:buNone/>
              <a:defRPr sz="6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9796111" y="12490450"/>
            <a:ext cx="625489" cy="615551"/>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9039216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Blank">
    <p:bg>
      <p:bgPr>
        <a:solidFill>
          <a:srgbClr val="3333CC"/>
        </a:solidFill>
        <a:effectLst/>
      </p:bgPr>
    </p:bg>
    <p:spTree>
      <p:nvGrpSpPr>
        <p:cNvPr id="1" name=""/>
        <p:cNvGrpSpPr/>
        <p:nvPr/>
      </p:nvGrpSpPr>
      <p:grpSpPr>
        <a:xfrm>
          <a:off x="0" y="0"/>
          <a:ext cx="0" cy="0"/>
          <a:chOff x="0" y="0"/>
          <a:chExt cx="0" cy="0"/>
        </a:xfrm>
      </p:grpSpPr>
      <p:sp>
        <p:nvSpPr>
          <p:cNvPr id="144" name="Slide Number"/>
          <p:cNvSpPr txBox="1">
            <a:spLocks noGrp="1"/>
          </p:cNvSpPr>
          <p:nvPr>
            <p:ph type="sldNum" sz="quarter" idx="2"/>
          </p:nvPr>
        </p:nvSpPr>
        <p:spPr>
          <a:xfrm>
            <a:off x="19796111" y="12490450"/>
            <a:ext cx="625489" cy="615551"/>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5567311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Text, and Content">
    <p:bg>
      <p:bgPr>
        <a:solidFill>
          <a:srgbClr val="3333CC"/>
        </a:solidFill>
        <a:effectLst/>
      </p:bgPr>
    </p:bg>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3962400" y="549277"/>
            <a:ext cx="16459200" cy="2286002"/>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52" name="Body Level One…"/>
          <p:cNvSpPr txBox="1">
            <a:spLocks noGrp="1"/>
          </p:cNvSpPr>
          <p:nvPr>
            <p:ph type="body" sz="half" idx="1"/>
          </p:nvPr>
        </p:nvSpPr>
        <p:spPr>
          <a:xfrm>
            <a:off x="3962400" y="3200401"/>
            <a:ext cx="8077200" cy="9051926"/>
          </a:xfrm>
          <a:prstGeom prst="rect">
            <a:avLst/>
          </a:prstGeom>
        </p:spPr>
        <p:txBody>
          <a:bodyPr lIns="91439" tIns="91439" rIns="91439" bIns="91439" anchor="t"/>
          <a:lstStyle>
            <a:lvl1pPr marL="685800" indent="-685800" defTabSz="1828800">
              <a:spcBef>
                <a:spcPts val="1500"/>
              </a:spcBef>
              <a:buClr>
                <a:srgbClr val="FFFFFF"/>
              </a:buClr>
              <a:buSzPct val="100000"/>
              <a:buChar char="▪"/>
              <a:defRPr sz="6400">
                <a:latin typeface="Arial"/>
                <a:ea typeface="Arial"/>
                <a:cs typeface="Arial"/>
                <a:sym typeface="Arial"/>
              </a:defRPr>
            </a:lvl1pPr>
            <a:lvl2pPr marL="1110342" indent="-653142" defTabSz="1828800">
              <a:spcBef>
                <a:spcPts val="1500"/>
              </a:spcBef>
              <a:buClr>
                <a:srgbClr val="FFFFFF"/>
              </a:buClr>
              <a:buSzPct val="100000"/>
              <a:buChar char="–"/>
              <a:defRPr sz="6400">
                <a:latin typeface="Arial"/>
                <a:ea typeface="Arial"/>
                <a:cs typeface="Arial"/>
                <a:sym typeface="Arial"/>
              </a:defRPr>
            </a:lvl2pPr>
            <a:lvl3pPr marL="1524000" indent="-609600" defTabSz="1828800">
              <a:spcBef>
                <a:spcPts val="1500"/>
              </a:spcBef>
              <a:buClr>
                <a:srgbClr val="FFFFFF"/>
              </a:buClr>
              <a:buSzPct val="100000"/>
              <a:defRPr sz="6400">
                <a:latin typeface="Arial"/>
                <a:ea typeface="Arial"/>
                <a:cs typeface="Arial"/>
                <a:sym typeface="Arial"/>
              </a:defRPr>
            </a:lvl3pPr>
            <a:lvl4pPr marL="2103120" indent="-731520" defTabSz="1828800">
              <a:spcBef>
                <a:spcPts val="1500"/>
              </a:spcBef>
              <a:buClr>
                <a:srgbClr val="FFFFFF"/>
              </a:buClr>
              <a:buSzPct val="100000"/>
              <a:buChar char="–"/>
              <a:defRPr sz="6400">
                <a:latin typeface="Arial"/>
                <a:ea typeface="Arial"/>
                <a:cs typeface="Arial"/>
                <a:sym typeface="Arial"/>
              </a:defRPr>
            </a:lvl4pPr>
            <a:lvl5pPr marL="2560320" indent="-731520" defTabSz="1828800">
              <a:spcBef>
                <a:spcPts val="1500"/>
              </a:spcBef>
              <a:buClr>
                <a:srgbClr val="FFFFFF"/>
              </a:buClr>
              <a:buSzPct val="100000"/>
              <a:buChar char="»"/>
              <a:defRPr sz="6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19796111" y="12490450"/>
            <a:ext cx="625489" cy="615551"/>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8925790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3333CC"/>
        </a:solidFill>
        <a:effectLst/>
      </p:bgPr>
    </p:bg>
    <p:spTree>
      <p:nvGrpSpPr>
        <p:cNvPr id="1" name=""/>
        <p:cNvGrpSpPr/>
        <p:nvPr/>
      </p:nvGrpSpPr>
      <p:grpSpPr>
        <a:xfrm>
          <a:off x="0" y="0"/>
          <a:ext cx="0" cy="0"/>
          <a:chOff x="0" y="0"/>
          <a:chExt cx="0" cy="0"/>
        </a:xfrm>
      </p:grpSpPr>
      <p:sp>
        <p:nvSpPr>
          <p:cNvPr id="168" name="Title Text"/>
          <p:cNvSpPr txBox="1">
            <a:spLocks noGrp="1"/>
          </p:cNvSpPr>
          <p:nvPr>
            <p:ph type="title"/>
          </p:nvPr>
        </p:nvSpPr>
        <p:spPr>
          <a:xfrm>
            <a:off x="3962400" y="549277"/>
            <a:ext cx="16459200" cy="2286002"/>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69" name="Slide Number"/>
          <p:cNvSpPr txBox="1">
            <a:spLocks noGrp="1"/>
          </p:cNvSpPr>
          <p:nvPr>
            <p:ph type="sldNum" sz="quarter" idx="2"/>
          </p:nvPr>
        </p:nvSpPr>
        <p:spPr>
          <a:xfrm>
            <a:off x="19796111" y="12490450"/>
            <a:ext cx="625489" cy="615551"/>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800460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Diapositive de titre">
    <p:spTree>
      <p:nvGrpSpPr>
        <p:cNvPr id="1" name=""/>
        <p:cNvGrpSpPr/>
        <p:nvPr/>
      </p:nvGrpSpPr>
      <p:grpSpPr>
        <a:xfrm>
          <a:off x="0" y="0"/>
          <a:ext cx="0" cy="0"/>
          <a:chOff x="0" y="0"/>
          <a:chExt cx="0" cy="0"/>
        </a:xfrm>
      </p:grpSpPr>
      <p:sp>
        <p:nvSpPr>
          <p:cNvPr id="176" name="Rectangle"/>
          <p:cNvSpPr/>
          <p:nvPr/>
        </p:nvSpPr>
        <p:spPr>
          <a:xfrm>
            <a:off x="3048000" y="0"/>
            <a:ext cx="18288000" cy="13716000"/>
          </a:xfrm>
          <a:prstGeom prst="rect">
            <a:avLst/>
          </a:prstGeom>
          <a:gradFill>
            <a:gsLst>
              <a:gs pos="0">
                <a:srgbClr val="FFFFFF"/>
              </a:gs>
              <a:gs pos="100000">
                <a:srgbClr val="DBDBDB"/>
              </a:gs>
            </a:gsLst>
            <a:path path="circle">
              <a:fillToRect l="37721" t="-19636" r="62278" b="119636"/>
            </a:path>
          </a:gradFill>
          <a:ln w="12700">
            <a:miter lim="400000"/>
            <a:tailEnd type="triangle"/>
          </a:ln>
        </p:spPr>
        <p:txBody>
          <a:bodyPr tIns="91440" bIns="91440" anchor="ctr"/>
          <a:lstStyle/>
          <a:p>
            <a:pPr defTabSz="1828800">
              <a:defRPr sz="3600">
                <a:solidFill>
                  <a:srgbClr val="FFFFFF"/>
                </a:solidFill>
                <a:latin typeface="Calibri"/>
                <a:ea typeface="Calibri"/>
                <a:cs typeface="Calibri"/>
                <a:sym typeface="Calibri"/>
              </a:defRPr>
            </a:pPr>
            <a:endParaRPr sz="3600">
              <a:solidFill>
                <a:srgbClr val="FFFFFF"/>
              </a:solidFill>
              <a:latin typeface="Calibri"/>
              <a:ea typeface="Calibri"/>
              <a:cs typeface="Calibri"/>
              <a:sym typeface="Calibri"/>
            </a:endParaRPr>
          </a:p>
        </p:txBody>
      </p:sp>
      <p:sp>
        <p:nvSpPr>
          <p:cNvPr id="177" name="© Copyright Showeet.com"/>
          <p:cNvSpPr txBox="1"/>
          <p:nvPr/>
        </p:nvSpPr>
        <p:spPr>
          <a:xfrm rot="5400000">
            <a:off x="20091520" y="11632957"/>
            <a:ext cx="3501280" cy="553998"/>
          </a:xfrm>
          <a:prstGeom prst="rect">
            <a:avLst/>
          </a:prstGeom>
          <a:ln w="12700">
            <a:miter lim="400000"/>
          </a:ln>
          <a:extLst>
            <a:ext uri="{C572A759-6A51-4108-AA02-DFA0A04FC94B}">
              <ma14:wrappingTextBoxFlag xmlns="" xmlns:ma14="http://schemas.microsoft.com/office/mac/drawingml/2011/main" val="1"/>
            </a:ext>
          </a:extLst>
        </p:spPr>
        <p:txBody>
          <a:bodyPr wrap="none" tIns="91440" bIns="91440">
            <a:spAutoFit/>
          </a:bodyPr>
          <a:lstStyle>
            <a:lvl1pPr algn="l" defTabSz="1828800">
              <a:defRPr sz="2400">
                <a:latin typeface="Calibri"/>
                <a:ea typeface="Calibri"/>
                <a:cs typeface="Calibri"/>
                <a:sym typeface="Calibri"/>
              </a:defRPr>
            </a:lvl1pPr>
          </a:lstStyle>
          <a:p>
            <a:r>
              <a:t>© Copyright Showeet.com</a:t>
            </a:r>
          </a:p>
        </p:txBody>
      </p:sp>
      <p:sp>
        <p:nvSpPr>
          <p:cNvPr id="178" name="Body Level One…"/>
          <p:cNvSpPr txBox="1">
            <a:spLocks noGrp="1"/>
          </p:cNvSpPr>
          <p:nvPr>
            <p:ph type="body" sz="quarter" idx="1"/>
          </p:nvPr>
        </p:nvSpPr>
        <p:spPr>
          <a:xfrm>
            <a:off x="8879633" y="1241377"/>
            <a:ext cx="11541970" cy="576066"/>
          </a:xfrm>
          <a:prstGeom prst="rect">
            <a:avLst/>
          </a:prstGeom>
        </p:spPr>
        <p:txBody>
          <a:bodyPr lIns="91439" tIns="91439" rIns="91439" bIns="91439"/>
          <a:lstStyle>
            <a:lvl1pPr marL="0" indent="0" algn="r" defTabSz="1828800">
              <a:spcBef>
                <a:spcPts val="700"/>
              </a:spcBef>
              <a:buSzTx/>
              <a:buNone/>
              <a:defRPr sz="3200" cap="small">
                <a:solidFill>
                  <a:srgbClr val="1D2631"/>
                </a:solidFill>
                <a:latin typeface="Calibri"/>
                <a:ea typeface="Calibri"/>
                <a:cs typeface="Calibri"/>
                <a:sym typeface="Calibri"/>
              </a:defRPr>
            </a:lvl1pPr>
            <a:lvl2pPr marL="0" indent="457200" algn="r" defTabSz="1828800">
              <a:spcBef>
                <a:spcPts val="700"/>
              </a:spcBef>
              <a:buSzTx/>
              <a:buNone/>
              <a:defRPr sz="3200" cap="small">
                <a:solidFill>
                  <a:srgbClr val="1D2631"/>
                </a:solidFill>
                <a:latin typeface="Calibri"/>
                <a:ea typeface="Calibri"/>
                <a:cs typeface="Calibri"/>
                <a:sym typeface="Calibri"/>
              </a:defRPr>
            </a:lvl2pPr>
            <a:lvl3pPr marL="0" indent="914400" algn="r" defTabSz="1828800">
              <a:spcBef>
                <a:spcPts val="700"/>
              </a:spcBef>
              <a:buSzTx/>
              <a:buNone/>
              <a:defRPr sz="3200" cap="small">
                <a:solidFill>
                  <a:srgbClr val="1D2631"/>
                </a:solidFill>
                <a:latin typeface="Calibri"/>
                <a:ea typeface="Calibri"/>
                <a:cs typeface="Calibri"/>
                <a:sym typeface="Calibri"/>
              </a:defRPr>
            </a:lvl3pPr>
            <a:lvl4pPr marL="0" indent="1371600" algn="r" defTabSz="1828800">
              <a:spcBef>
                <a:spcPts val="700"/>
              </a:spcBef>
              <a:buSzTx/>
              <a:buNone/>
              <a:defRPr sz="3200" cap="small">
                <a:solidFill>
                  <a:srgbClr val="1D2631"/>
                </a:solidFill>
                <a:latin typeface="Calibri"/>
                <a:ea typeface="Calibri"/>
                <a:cs typeface="Calibri"/>
                <a:sym typeface="Calibri"/>
              </a:defRPr>
            </a:lvl4pPr>
            <a:lvl5pPr marL="0" indent="1828800" algn="r" defTabSz="1828800">
              <a:spcBef>
                <a:spcPts val="700"/>
              </a:spcBef>
              <a:buSzTx/>
              <a:buNone/>
              <a:defRPr sz="3200" cap="small">
                <a:solidFill>
                  <a:srgbClr val="1D2631"/>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9" name="Title Text"/>
          <p:cNvSpPr txBox="1">
            <a:spLocks noGrp="1"/>
          </p:cNvSpPr>
          <p:nvPr>
            <p:ph type="title"/>
          </p:nvPr>
        </p:nvSpPr>
        <p:spPr>
          <a:xfrm>
            <a:off x="8879633" y="6153"/>
            <a:ext cx="11541970" cy="1235226"/>
          </a:xfrm>
          <a:prstGeom prst="rect">
            <a:avLst/>
          </a:prstGeom>
        </p:spPr>
        <p:txBody>
          <a:bodyPr lIns="91439" tIns="91439" rIns="91439" bIns="91439"/>
          <a:lstStyle>
            <a:lvl1pPr algn="r" defTabSz="1828800">
              <a:defRPr sz="4000" b="1" cap="small">
                <a:solidFill>
                  <a:srgbClr val="3F4855"/>
                </a:solidFill>
                <a:latin typeface="Verdana"/>
                <a:ea typeface="Verdana"/>
                <a:cs typeface="Verdana"/>
                <a:sym typeface="Verdana"/>
              </a:defRPr>
            </a:lvl1pPr>
          </a:lstStyle>
          <a:p>
            <a:r>
              <a:t>Title Text</a:t>
            </a:r>
          </a:p>
        </p:txBody>
      </p:sp>
      <p:pic>
        <p:nvPicPr>
          <p:cNvPr id="180" name="image2.png" descr="image2.png"/>
          <p:cNvPicPr>
            <a:picLocks noChangeAspect="1"/>
          </p:cNvPicPr>
          <p:nvPr/>
        </p:nvPicPr>
        <p:blipFill>
          <a:blip r:embed="rId2">
            <a:extLst/>
          </a:blip>
          <a:stretch>
            <a:fillRect/>
          </a:stretch>
        </p:blipFill>
        <p:spPr>
          <a:xfrm>
            <a:off x="3333753" y="142829"/>
            <a:ext cx="2571706" cy="1064518"/>
          </a:xfrm>
          <a:prstGeom prst="rect">
            <a:avLst/>
          </a:prstGeom>
          <a:ln w="12700">
            <a:miter lim="400000"/>
          </a:ln>
        </p:spPr>
      </p:pic>
      <p:sp>
        <p:nvSpPr>
          <p:cNvPr id="181" name="Slide Number"/>
          <p:cNvSpPr txBox="1">
            <a:spLocks noGrp="1"/>
          </p:cNvSpPr>
          <p:nvPr>
            <p:ph type="sldNum" sz="quarter" idx="2"/>
          </p:nvPr>
        </p:nvSpPr>
        <p:spPr>
          <a:xfrm>
            <a:off x="15607457" y="12435704"/>
            <a:ext cx="546943" cy="553996"/>
          </a:xfrm>
          <a:prstGeom prst="rect">
            <a:avLst/>
          </a:prstGeom>
        </p:spPr>
        <p:txBody>
          <a:bodyPr lIns="91439" tIns="91439" rIns="91439" bIns="91439" anchor="ctr"/>
          <a:lstStyle>
            <a:lvl1pPr algn="r" defTabSz="1828800">
              <a:defRPr>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7846198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9" y="673100"/>
            <a:ext cx="18135602"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4488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0735747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0101052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1" y="1104900"/>
            <a:ext cx="9525002" cy="115062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9168204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268119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1662822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0029297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731672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0838725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687368"/>
          </a:xfrm>
          <a:prstGeom prst="rect">
            <a:avLst/>
          </a:prstGeom>
        </p:spPr>
        <p:txBody>
          <a:bodyPr anchor="t">
            <a:spAutoFit/>
          </a:bodyPr>
          <a:lstStyle>
            <a:lvl1pPr marL="0" indent="0" algn="ctr">
              <a:spcBef>
                <a:spcPts val="0"/>
              </a:spcBef>
              <a:buSzTx/>
              <a:buNone/>
              <a:defRPr sz="38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2387600" y="6038294"/>
            <a:ext cx="19621500" cy="902811"/>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104013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360474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8524547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2387600" y="2298700"/>
            <a:ext cx="19621500" cy="4648200"/>
          </a:xfrm>
          <a:prstGeom prst="rect">
            <a:avLst/>
          </a:prstGeom>
        </p:spPr>
        <p:txBody>
          <a:bodyPr anchor="b"/>
          <a:lstStyle>
            <a:lvl1pPr>
              <a:defRPr>
                <a:solidFill>
                  <a:srgbClr val="FFFFFF"/>
                </a:solidFill>
              </a:defRPr>
            </a:lvl1pPr>
          </a:lstStyle>
          <a:p>
            <a:r>
              <a:t>Title Text</a:t>
            </a:r>
          </a:p>
        </p:txBody>
      </p:sp>
      <p:sp>
        <p:nvSpPr>
          <p:cNvPr id="118" name="Body Level One…"/>
          <p:cNvSpPr txBox="1">
            <a:spLocks noGrp="1"/>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400">
                <a:solidFill>
                  <a:srgbClr val="FFFFFF"/>
                </a:solidFill>
              </a:defRPr>
            </a:lvl1pPr>
            <a:lvl2pPr marL="0" indent="228600" algn="ctr">
              <a:spcBef>
                <a:spcPts val="0"/>
              </a:spcBef>
              <a:buSzTx/>
              <a:buNone/>
              <a:defRPr sz="4400">
                <a:solidFill>
                  <a:srgbClr val="FFFFFF"/>
                </a:solidFill>
              </a:defRPr>
            </a:lvl2pPr>
            <a:lvl3pPr marL="0" indent="457200" algn="ctr">
              <a:spcBef>
                <a:spcPts val="0"/>
              </a:spcBef>
              <a:buSzTx/>
              <a:buNone/>
              <a:defRPr sz="4400">
                <a:solidFill>
                  <a:srgbClr val="FFFFFF"/>
                </a:solidFill>
              </a:defRPr>
            </a:lvl3pPr>
            <a:lvl4pPr marL="0" indent="685800" algn="ctr">
              <a:spcBef>
                <a:spcPts val="0"/>
              </a:spcBef>
              <a:buSzTx/>
              <a:buNone/>
              <a:defRPr sz="4400">
                <a:solidFill>
                  <a:srgbClr val="FFFFFF"/>
                </a:solidFill>
              </a:defRPr>
            </a:lvl4pPr>
            <a:lvl5pPr marL="0" indent="914400" algn="ctr">
              <a:spcBef>
                <a:spcPts val="0"/>
              </a:spcBef>
              <a:buSzTx/>
              <a:buNone/>
              <a:defRPr sz="4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2005749" y="13004800"/>
            <a:ext cx="479297" cy="471924"/>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7375800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Slide">
    <p:bg>
      <p:bgPr>
        <a:solidFill>
          <a:srgbClr val="3333CC"/>
        </a:solid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4419600" y="4260851"/>
            <a:ext cx="15544800" cy="2940050"/>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27" name="Body Level One…"/>
          <p:cNvSpPr txBox="1">
            <a:spLocks noGrp="1"/>
          </p:cNvSpPr>
          <p:nvPr>
            <p:ph type="body" sz="quarter" idx="1"/>
          </p:nvPr>
        </p:nvSpPr>
        <p:spPr>
          <a:xfrm>
            <a:off x="5791200" y="7772400"/>
            <a:ext cx="12801600" cy="3505200"/>
          </a:xfrm>
          <a:prstGeom prst="rect">
            <a:avLst/>
          </a:prstGeom>
        </p:spPr>
        <p:txBody>
          <a:bodyPr lIns="91439" tIns="91439" rIns="91439" bIns="91439" anchor="t"/>
          <a:lstStyle>
            <a:lvl1pPr marL="0" indent="0" algn="ctr" defTabSz="1828800">
              <a:spcBef>
                <a:spcPts val="1500"/>
              </a:spcBef>
              <a:buSzTx/>
              <a:buNone/>
              <a:defRPr sz="6400">
                <a:latin typeface="Arial"/>
                <a:ea typeface="Arial"/>
                <a:cs typeface="Arial"/>
                <a:sym typeface="Arial"/>
              </a:defRPr>
            </a:lvl1pPr>
            <a:lvl2pPr marL="0" indent="457200" algn="ctr" defTabSz="1828800">
              <a:spcBef>
                <a:spcPts val="1500"/>
              </a:spcBef>
              <a:buSzTx/>
              <a:buNone/>
              <a:defRPr sz="6400">
                <a:latin typeface="Arial"/>
                <a:ea typeface="Arial"/>
                <a:cs typeface="Arial"/>
                <a:sym typeface="Arial"/>
              </a:defRPr>
            </a:lvl2pPr>
            <a:lvl3pPr marL="0" indent="914400" algn="ctr" defTabSz="1828800">
              <a:spcBef>
                <a:spcPts val="1500"/>
              </a:spcBef>
              <a:buSzTx/>
              <a:buNone/>
              <a:defRPr sz="6400">
                <a:latin typeface="Arial"/>
                <a:ea typeface="Arial"/>
                <a:cs typeface="Arial"/>
                <a:sym typeface="Arial"/>
              </a:defRPr>
            </a:lvl3pPr>
            <a:lvl4pPr marL="0" indent="1371600" algn="ctr" defTabSz="1828800">
              <a:spcBef>
                <a:spcPts val="1500"/>
              </a:spcBef>
              <a:buSzTx/>
              <a:buNone/>
              <a:defRPr sz="6400">
                <a:latin typeface="Arial"/>
                <a:ea typeface="Arial"/>
                <a:cs typeface="Arial"/>
                <a:sym typeface="Arial"/>
              </a:defRPr>
            </a:lvl4pPr>
            <a:lvl5pPr marL="0" indent="1828800" algn="ctr" defTabSz="1828800">
              <a:spcBef>
                <a:spcPts val="1500"/>
              </a:spcBef>
              <a:buSzTx/>
              <a:buNone/>
              <a:defRPr sz="6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9796111" y="12490450"/>
            <a:ext cx="625489" cy="615551"/>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7208592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Blank">
    <p:bg>
      <p:bgPr>
        <a:solidFill>
          <a:srgbClr val="3333CC"/>
        </a:solidFill>
        <a:effectLst/>
      </p:bgPr>
    </p:bg>
    <p:spTree>
      <p:nvGrpSpPr>
        <p:cNvPr id="1" name=""/>
        <p:cNvGrpSpPr/>
        <p:nvPr/>
      </p:nvGrpSpPr>
      <p:grpSpPr>
        <a:xfrm>
          <a:off x="0" y="0"/>
          <a:ext cx="0" cy="0"/>
          <a:chOff x="0" y="0"/>
          <a:chExt cx="0" cy="0"/>
        </a:xfrm>
      </p:grpSpPr>
      <p:sp>
        <p:nvSpPr>
          <p:cNvPr id="144" name="Slide Number"/>
          <p:cNvSpPr txBox="1">
            <a:spLocks noGrp="1"/>
          </p:cNvSpPr>
          <p:nvPr>
            <p:ph type="sldNum" sz="quarter" idx="2"/>
          </p:nvPr>
        </p:nvSpPr>
        <p:spPr>
          <a:xfrm>
            <a:off x="19796111" y="12490450"/>
            <a:ext cx="625489" cy="615551"/>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9265857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Text, and Content">
    <p:bg>
      <p:bgPr>
        <a:solidFill>
          <a:srgbClr val="3333CC"/>
        </a:solidFill>
        <a:effectLst/>
      </p:bgPr>
    </p:bg>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3962400" y="549277"/>
            <a:ext cx="16459200" cy="2286002"/>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52" name="Body Level One…"/>
          <p:cNvSpPr txBox="1">
            <a:spLocks noGrp="1"/>
          </p:cNvSpPr>
          <p:nvPr>
            <p:ph type="body" sz="half" idx="1"/>
          </p:nvPr>
        </p:nvSpPr>
        <p:spPr>
          <a:xfrm>
            <a:off x="3962400" y="3200401"/>
            <a:ext cx="8077200" cy="9051926"/>
          </a:xfrm>
          <a:prstGeom prst="rect">
            <a:avLst/>
          </a:prstGeom>
        </p:spPr>
        <p:txBody>
          <a:bodyPr lIns="91439" tIns="91439" rIns="91439" bIns="91439" anchor="t"/>
          <a:lstStyle>
            <a:lvl1pPr marL="685800" indent="-685800" defTabSz="1828800">
              <a:spcBef>
                <a:spcPts val="1500"/>
              </a:spcBef>
              <a:buClr>
                <a:srgbClr val="FFFFFF"/>
              </a:buClr>
              <a:buSzPct val="100000"/>
              <a:buChar char="▪"/>
              <a:defRPr sz="6400">
                <a:latin typeface="Arial"/>
                <a:ea typeface="Arial"/>
                <a:cs typeface="Arial"/>
                <a:sym typeface="Arial"/>
              </a:defRPr>
            </a:lvl1pPr>
            <a:lvl2pPr marL="1110342" indent="-653142" defTabSz="1828800">
              <a:spcBef>
                <a:spcPts val="1500"/>
              </a:spcBef>
              <a:buClr>
                <a:srgbClr val="FFFFFF"/>
              </a:buClr>
              <a:buSzPct val="100000"/>
              <a:buChar char="–"/>
              <a:defRPr sz="6400">
                <a:latin typeface="Arial"/>
                <a:ea typeface="Arial"/>
                <a:cs typeface="Arial"/>
                <a:sym typeface="Arial"/>
              </a:defRPr>
            </a:lvl2pPr>
            <a:lvl3pPr marL="1524000" indent="-609600" defTabSz="1828800">
              <a:spcBef>
                <a:spcPts val="1500"/>
              </a:spcBef>
              <a:buClr>
                <a:srgbClr val="FFFFFF"/>
              </a:buClr>
              <a:buSzPct val="100000"/>
              <a:defRPr sz="6400">
                <a:latin typeface="Arial"/>
                <a:ea typeface="Arial"/>
                <a:cs typeface="Arial"/>
                <a:sym typeface="Arial"/>
              </a:defRPr>
            </a:lvl3pPr>
            <a:lvl4pPr marL="2103120" indent="-731520" defTabSz="1828800">
              <a:spcBef>
                <a:spcPts val="1500"/>
              </a:spcBef>
              <a:buClr>
                <a:srgbClr val="FFFFFF"/>
              </a:buClr>
              <a:buSzPct val="100000"/>
              <a:buChar char="–"/>
              <a:defRPr sz="6400">
                <a:latin typeface="Arial"/>
                <a:ea typeface="Arial"/>
                <a:cs typeface="Arial"/>
                <a:sym typeface="Arial"/>
              </a:defRPr>
            </a:lvl4pPr>
            <a:lvl5pPr marL="2560320" indent="-731520" defTabSz="1828800">
              <a:spcBef>
                <a:spcPts val="1500"/>
              </a:spcBef>
              <a:buClr>
                <a:srgbClr val="FFFFFF"/>
              </a:buClr>
              <a:buSzPct val="100000"/>
              <a:buChar char="»"/>
              <a:defRPr sz="6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19796111" y="12490450"/>
            <a:ext cx="625489" cy="615551"/>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4236453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3333CC"/>
        </a:solidFill>
        <a:effectLst/>
      </p:bgPr>
    </p:bg>
    <p:spTree>
      <p:nvGrpSpPr>
        <p:cNvPr id="1" name=""/>
        <p:cNvGrpSpPr/>
        <p:nvPr/>
      </p:nvGrpSpPr>
      <p:grpSpPr>
        <a:xfrm>
          <a:off x="0" y="0"/>
          <a:ext cx="0" cy="0"/>
          <a:chOff x="0" y="0"/>
          <a:chExt cx="0" cy="0"/>
        </a:xfrm>
      </p:grpSpPr>
      <p:sp>
        <p:nvSpPr>
          <p:cNvPr id="168" name="Title Text"/>
          <p:cNvSpPr txBox="1">
            <a:spLocks noGrp="1"/>
          </p:cNvSpPr>
          <p:nvPr>
            <p:ph type="title"/>
          </p:nvPr>
        </p:nvSpPr>
        <p:spPr>
          <a:xfrm>
            <a:off x="3962400" y="549277"/>
            <a:ext cx="16459200" cy="2286002"/>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69" name="Slide Number"/>
          <p:cNvSpPr txBox="1">
            <a:spLocks noGrp="1"/>
          </p:cNvSpPr>
          <p:nvPr>
            <p:ph type="sldNum" sz="quarter" idx="2"/>
          </p:nvPr>
        </p:nvSpPr>
        <p:spPr>
          <a:xfrm>
            <a:off x="19796111" y="12490450"/>
            <a:ext cx="625489" cy="615551"/>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3330545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Diapositive de titre">
    <p:spTree>
      <p:nvGrpSpPr>
        <p:cNvPr id="1" name=""/>
        <p:cNvGrpSpPr/>
        <p:nvPr/>
      </p:nvGrpSpPr>
      <p:grpSpPr>
        <a:xfrm>
          <a:off x="0" y="0"/>
          <a:ext cx="0" cy="0"/>
          <a:chOff x="0" y="0"/>
          <a:chExt cx="0" cy="0"/>
        </a:xfrm>
      </p:grpSpPr>
      <p:sp>
        <p:nvSpPr>
          <p:cNvPr id="176" name="Rectangle"/>
          <p:cNvSpPr/>
          <p:nvPr/>
        </p:nvSpPr>
        <p:spPr>
          <a:xfrm>
            <a:off x="3048000" y="0"/>
            <a:ext cx="18288000" cy="13716000"/>
          </a:xfrm>
          <a:prstGeom prst="rect">
            <a:avLst/>
          </a:prstGeom>
          <a:gradFill>
            <a:gsLst>
              <a:gs pos="0">
                <a:srgbClr val="FFFFFF"/>
              </a:gs>
              <a:gs pos="100000">
                <a:srgbClr val="DBDBDB"/>
              </a:gs>
            </a:gsLst>
            <a:path path="circle">
              <a:fillToRect l="37721" t="-19636" r="62278" b="119636"/>
            </a:path>
          </a:gradFill>
          <a:ln w="12700">
            <a:miter lim="400000"/>
            <a:tailEnd type="triangle"/>
          </a:ln>
        </p:spPr>
        <p:txBody>
          <a:bodyPr tIns="91440" bIns="91440" anchor="ctr"/>
          <a:lstStyle/>
          <a:p>
            <a:pPr defTabSz="1828800">
              <a:defRPr sz="3600">
                <a:solidFill>
                  <a:srgbClr val="FFFFFF"/>
                </a:solidFill>
                <a:latin typeface="Calibri"/>
                <a:ea typeface="Calibri"/>
                <a:cs typeface="Calibri"/>
                <a:sym typeface="Calibri"/>
              </a:defRPr>
            </a:pPr>
            <a:endParaRPr sz="3600">
              <a:solidFill>
                <a:srgbClr val="FFFFFF"/>
              </a:solidFill>
              <a:latin typeface="Calibri"/>
              <a:ea typeface="Calibri"/>
              <a:cs typeface="Calibri"/>
              <a:sym typeface="Calibri"/>
            </a:endParaRPr>
          </a:p>
        </p:txBody>
      </p:sp>
      <p:sp>
        <p:nvSpPr>
          <p:cNvPr id="177" name="© Copyright Showeet.com"/>
          <p:cNvSpPr txBox="1"/>
          <p:nvPr/>
        </p:nvSpPr>
        <p:spPr>
          <a:xfrm rot="5400000">
            <a:off x="20091518" y="11632957"/>
            <a:ext cx="3501280" cy="553998"/>
          </a:xfrm>
          <a:prstGeom prst="rect">
            <a:avLst/>
          </a:prstGeom>
          <a:ln w="12700">
            <a:miter lim="400000"/>
          </a:ln>
          <a:extLst>
            <a:ext uri="{C572A759-6A51-4108-AA02-DFA0A04FC94B}">
              <ma14:wrappingTextBoxFlag xmlns="" xmlns:ma14="http://schemas.microsoft.com/office/mac/drawingml/2011/main" val="1"/>
            </a:ext>
          </a:extLst>
        </p:spPr>
        <p:txBody>
          <a:bodyPr wrap="none" tIns="91440" bIns="91440">
            <a:spAutoFit/>
          </a:bodyPr>
          <a:lstStyle>
            <a:lvl1pPr algn="l" defTabSz="1828800">
              <a:defRPr sz="2400">
                <a:latin typeface="Calibri"/>
                <a:ea typeface="Calibri"/>
                <a:cs typeface="Calibri"/>
                <a:sym typeface="Calibri"/>
              </a:defRPr>
            </a:lvl1pPr>
          </a:lstStyle>
          <a:p>
            <a:r>
              <a:t>© Copyright Showeet.com</a:t>
            </a:r>
          </a:p>
        </p:txBody>
      </p:sp>
      <p:sp>
        <p:nvSpPr>
          <p:cNvPr id="178" name="Body Level One…"/>
          <p:cNvSpPr txBox="1">
            <a:spLocks noGrp="1"/>
          </p:cNvSpPr>
          <p:nvPr>
            <p:ph type="body" sz="quarter" idx="1"/>
          </p:nvPr>
        </p:nvSpPr>
        <p:spPr>
          <a:xfrm>
            <a:off x="8879633" y="1241377"/>
            <a:ext cx="11541970" cy="576066"/>
          </a:xfrm>
          <a:prstGeom prst="rect">
            <a:avLst/>
          </a:prstGeom>
        </p:spPr>
        <p:txBody>
          <a:bodyPr lIns="91439" tIns="91439" rIns="91439" bIns="91439"/>
          <a:lstStyle>
            <a:lvl1pPr marL="0" indent="0" algn="r" defTabSz="1828800">
              <a:spcBef>
                <a:spcPts val="700"/>
              </a:spcBef>
              <a:buSzTx/>
              <a:buNone/>
              <a:defRPr sz="3200" cap="small">
                <a:solidFill>
                  <a:srgbClr val="1D2631"/>
                </a:solidFill>
                <a:latin typeface="Calibri"/>
                <a:ea typeface="Calibri"/>
                <a:cs typeface="Calibri"/>
                <a:sym typeface="Calibri"/>
              </a:defRPr>
            </a:lvl1pPr>
            <a:lvl2pPr marL="0" indent="457200" algn="r" defTabSz="1828800">
              <a:spcBef>
                <a:spcPts val="700"/>
              </a:spcBef>
              <a:buSzTx/>
              <a:buNone/>
              <a:defRPr sz="3200" cap="small">
                <a:solidFill>
                  <a:srgbClr val="1D2631"/>
                </a:solidFill>
                <a:latin typeface="Calibri"/>
                <a:ea typeface="Calibri"/>
                <a:cs typeface="Calibri"/>
                <a:sym typeface="Calibri"/>
              </a:defRPr>
            </a:lvl2pPr>
            <a:lvl3pPr marL="0" indent="914400" algn="r" defTabSz="1828800">
              <a:spcBef>
                <a:spcPts val="700"/>
              </a:spcBef>
              <a:buSzTx/>
              <a:buNone/>
              <a:defRPr sz="3200" cap="small">
                <a:solidFill>
                  <a:srgbClr val="1D2631"/>
                </a:solidFill>
                <a:latin typeface="Calibri"/>
                <a:ea typeface="Calibri"/>
                <a:cs typeface="Calibri"/>
                <a:sym typeface="Calibri"/>
              </a:defRPr>
            </a:lvl3pPr>
            <a:lvl4pPr marL="0" indent="1371600" algn="r" defTabSz="1828800">
              <a:spcBef>
                <a:spcPts val="700"/>
              </a:spcBef>
              <a:buSzTx/>
              <a:buNone/>
              <a:defRPr sz="3200" cap="small">
                <a:solidFill>
                  <a:srgbClr val="1D2631"/>
                </a:solidFill>
                <a:latin typeface="Calibri"/>
                <a:ea typeface="Calibri"/>
                <a:cs typeface="Calibri"/>
                <a:sym typeface="Calibri"/>
              </a:defRPr>
            </a:lvl4pPr>
            <a:lvl5pPr marL="0" indent="1828800" algn="r" defTabSz="1828800">
              <a:spcBef>
                <a:spcPts val="700"/>
              </a:spcBef>
              <a:buSzTx/>
              <a:buNone/>
              <a:defRPr sz="3200" cap="small">
                <a:solidFill>
                  <a:srgbClr val="1D2631"/>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9" name="Title Text"/>
          <p:cNvSpPr txBox="1">
            <a:spLocks noGrp="1"/>
          </p:cNvSpPr>
          <p:nvPr>
            <p:ph type="title"/>
          </p:nvPr>
        </p:nvSpPr>
        <p:spPr>
          <a:xfrm>
            <a:off x="8879633" y="6153"/>
            <a:ext cx="11541970" cy="1235226"/>
          </a:xfrm>
          <a:prstGeom prst="rect">
            <a:avLst/>
          </a:prstGeom>
        </p:spPr>
        <p:txBody>
          <a:bodyPr lIns="91439" tIns="91439" rIns="91439" bIns="91439"/>
          <a:lstStyle>
            <a:lvl1pPr algn="r" defTabSz="1828800">
              <a:defRPr sz="4000" b="1" cap="small">
                <a:solidFill>
                  <a:srgbClr val="3F4855"/>
                </a:solidFill>
                <a:latin typeface="Verdana"/>
                <a:ea typeface="Verdana"/>
                <a:cs typeface="Verdana"/>
                <a:sym typeface="Verdana"/>
              </a:defRPr>
            </a:lvl1pPr>
          </a:lstStyle>
          <a:p>
            <a:r>
              <a:t>Title Text</a:t>
            </a:r>
          </a:p>
        </p:txBody>
      </p:sp>
      <p:pic>
        <p:nvPicPr>
          <p:cNvPr id="180" name="image2.png" descr="image2.png"/>
          <p:cNvPicPr>
            <a:picLocks noChangeAspect="1"/>
          </p:cNvPicPr>
          <p:nvPr/>
        </p:nvPicPr>
        <p:blipFill>
          <a:blip r:embed="rId2">
            <a:extLst/>
          </a:blip>
          <a:stretch>
            <a:fillRect/>
          </a:stretch>
        </p:blipFill>
        <p:spPr>
          <a:xfrm>
            <a:off x="3333753" y="142829"/>
            <a:ext cx="2571706" cy="1064518"/>
          </a:xfrm>
          <a:prstGeom prst="rect">
            <a:avLst/>
          </a:prstGeom>
          <a:ln w="12700">
            <a:miter lim="400000"/>
          </a:ln>
        </p:spPr>
      </p:pic>
      <p:sp>
        <p:nvSpPr>
          <p:cNvPr id="181" name="Slide Number"/>
          <p:cNvSpPr txBox="1">
            <a:spLocks noGrp="1"/>
          </p:cNvSpPr>
          <p:nvPr>
            <p:ph type="sldNum" sz="quarter" idx="2"/>
          </p:nvPr>
        </p:nvSpPr>
        <p:spPr>
          <a:xfrm>
            <a:off x="15607457" y="12435704"/>
            <a:ext cx="546943" cy="553996"/>
          </a:xfrm>
          <a:prstGeom prst="rect">
            <a:avLst/>
          </a:prstGeom>
        </p:spPr>
        <p:txBody>
          <a:bodyPr lIns="91439" tIns="91439" rIns="91439" bIns="91439" anchor="ctr"/>
          <a:lstStyle>
            <a:lvl1pPr algn="r" defTabSz="1828800">
              <a:defRPr>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9556413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760846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4488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9779399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263875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3589721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1004734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3592164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6898677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015617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5448619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4591902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0132061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2843893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2387600" y="2298700"/>
            <a:ext cx="19621500" cy="4648200"/>
          </a:xfrm>
          <a:prstGeom prst="rect">
            <a:avLst/>
          </a:prstGeom>
        </p:spPr>
        <p:txBody>
          <a:bodyPr anchor="b"/>
          <a:lstStyle>
            <a:lvl1pPr>
              <a:defRPr>
                <a:solidFill>
                  <a:srgbClr val="FFFFFF"/>
                </a:solidFill>
              </a:defRPr>
            </a:lvl1pPr>
          </a:lstStyle>
          <a:p>
            <a:r>
              <a:t>Title Text</a:t>
            </a:r>
          </a:p>
        </p:txBody>
      </p:sp>
      <p:sp>
        <p:nvSpPr>
          <p:cNvPr id="118" name="Body Level One…"/>
          <p:cNvSpPr txBox="1">
            <a:spLocks noGrp="1"/>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400">
                <a:solidFill>
                  <a:srgbClr val="FFFFFF"/>
                </a:solidFill>
              </a:defRPr>
            </a:lvl1pPr>
            <a:lvl2pPr marL="0" indent="228600" algn="ctr">
              <a:spcBef>
                <a:spcPts val="0"/>
              </a:spcBef>
              <a:buSzTx/>
              <a:buNone/>
              <a:defRPr sz="4400">
                <a:solidFill>
                  <a:srgbClr val="FFFFFF"/>
                </a:solidFill>
              </a:defRPr>
            </a:lvl2pPr>
            <a:lvl3pPr marL="0" indent="457200" algn="ctr">
              <a:spcBef>
                <a:spcPts val="0"/>
              </a:spcBef>
              <a:buSzTx/>
              <a:buNone/>
              <a:defRPr sz="4400">
                <a:solidFill>
                  <a:srgbClr val="FFFFFF"/>
                </a:solidFill>
              </a:defRPr>
            </a:lvl3pPr>
            <a:lvl4pPr marL="0" indent="685800" algn="ctr">
              <a:spcBef>
                <a:spcPts val="0"/>
              </a:spcBef>
              <a:buSzTx/>
              <a:buNone/>
              <a:defRPr sz="4400">
                <a:solidFill>
                  <a:srgbClr val="FFFFFF"/>
                </a:solidFill>
              </a:defRPr>
            </a:lvl4pPr>
            <a:lvl5pPr marL="0" indent="914400" algn="ctr">
              <a:spcBef>
                <a:spcPts val="0"/>
              </a:spcBef>
              <a:buSzTx/>
              <a:buNone/>
              <a:defRPr sz="4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55253" y="13004800"/>
            <a:ext cx="453238" cy="469900"/>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8343322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Slide">
    <p:bg>
      <p:bgPr>
        <a:solidFill>
          <a:srgbClr val="3333CC"/>
        </a:solid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4419600" y="4260850"/>
            <a:ext cx="15544800" cy="2940050"/>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27" name="Body Level One…"/>
          <p:cNvSpPr txBox="1">
            <a:spLocks noGrp="1"/>
          </p:cNvSpPr>
          <p:nvPr>
            <p:ph type="body" sz="quarter" idx="1"/>
          </p:nvPr>
        </p:nvSpPr>
        <p:spPr>
          <a:xfrm>
            <a:off x="5791200" y="7772400"/>
            <a:ext cx="12801600" cy="3505200"/>
          </a:xfrm>
          <a:prstGeom prst="rect">
            <a:avLst/>
          </a:prstGeom>
        </p:spPr>
        <p:txBody>
          <a:bodyPr lIns="91439" tIns="91439" rIns="91439" bIns="91439" anchor="t"/>
          <a:lstStyle>
            <a:lvl1pPr marL="0" indent="0" algn="ctr" defTabSz="1828800">
              <a:spcBef>
                <a:spcPts val="1500"/>
              </a:spcBef>
              <a:buSzTx/>
              <a:buNone/>
              <a:defRPr sz="6400">
                <a:latin typeface="Arial"/>
                <a:ea typeface="Arial"/>
                <a:cs typeface="Arial"/>
                <a:sym typeface="Arial"/>
              </a:defRPr>
            </a:lvl1pPr>
            <a:lvl2pPr marL="0" indent="457200" algn="ctr" defTabSz="1828800">
              <a:spcBef>
                <a:spcPts val="1500"/>
              </a:spcBef>
              <a:buSzTx/>
              <a:buNone/>
              <a:defRPr sz="6400">
                <a:latin typeface="Arial"/>
                <a:ea typeface="Arial"/>
                <a:cs typeface="Arial"/>
                <a:sym typeface="Arial"/>
              </a:defRPr>
            </a:lvl2pPr>
            <a:lvl3pPr marL="0" indent="914400" algn="ctr" defTabSz="1828800">
              <a:spcBef>
                <a:spcPts val="1500"/>
              </a:spcBef>
              <a:buSzTx/>
              <a:buNone/>
              <a:defRPr sz="6400">
                <a:latin typeface="Arial"/>
                <a:ea typeface="Arial"/>
                <a:cs typeface="Arial"/>
                <a:sym typeface="Arial"/>
              </a:defRPr>
            </a:lvl3pPr>
            <a:lvl4pPr marL="0" indent="1371600" algn="ctr" defTabSz="1828800">
              <a:spcBef>
                <a:spcPts val="1500"/>
              </a:spcBef>
              <a:buSzTx/>
              <a:buNone/>
              <a:defRPr sz="6400">
                <a:latin typeface="Arial"/>
                <a:ea typeface="Arial"/>
                <a:cs typeface="Arial"/>
                <a:sym typeface="Arial"/>
              </a:defRPr>
            </a:lvl4pPr>
            <a:lvl5pPr marL="0" indent="1828800" algn="ctr" defTabSz="1828800">
              <a:spcBef>
                <a:spcPts val="1500"/>
              </a:spcBef>
              <a:buSzTx/>
              <a:buNone/>
              <a:defRPr sz="6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90832668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3333CC"/>
        </a:solidFill>
        <a:effectLst/>
      </p:bgPr>
    </p:bg>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3962400" y="549276"/>
            <a:ext cx="16459200" cy="2286001"/>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36" name="Body Level One…"/>
          <p:cNvSpPr txBox="1">
            <a:spLocks noGrp="1"/>
          </p:cNvSpPr>
          <p:nvPr>
            <p:ph type="body" idx="1"/>
          </p:nvPr>
        </p:nvSpPr>
        <p:spPr>
          <a:xfrm>
            <a:off x="3962400" y="3200400"/>
            <a:ext cx="16459200" cy="9051926"/>
          </a:xfrm>
          <a:prstGeom prst="rect">
            <a:avLst/>
          </a:prstGeom>
        </p:spPr>
        <p:txBody>
          <a:bodyPr lIns="91439" tIns="91439" rIns="91439" bIns="91439" anchor="t"/>
          <a:lstStyle>
            <a:lvl1pPr marL="685800" indent="-685800" defTabSz="1828800">
              <a:spcBef>
                <a:spcPts val="1500"/>
              </a:spcBef>
              <a:buClr>
                <a:srgbClr val="FFFFFF"/>
              </a:buClr>
              <a:buSzPct val="100000"/>
              <a:buChar char="▪"/>
              <a:defRPr sz="6400">
                <a:latin typeface="Arial"/>
                <a:ea typeface="Arial"/>
                <a:cs typeface="Arial"/>
                <a:sym typeface="Arial"/>
              </a:defRPr>
            </a:lvl1pPr>
            <a:lvl2pPr marL="1110342" indent="-653142" defTabSz="1828800">
              <a:spcBef>
                <a:spcPts val="1500"/>
              </a:spcBef>
              <a:buClr>
                <a:srgbClr val="FFFFFF"/>
              </a:buClr>
              <a:buSzPct val="100000"/>
              <a:buChar char="–"/>
              <a:defRPr sz="6400">
                <a:latin typeface="Arial"/>
                <a:ea typeface="Arial"/>
                <a:cs typeface="Arial"/>
                <a:sym typeface="Arial"/>
              </a:defRPr>
            </a:lvl2pPr>
            <a:lvl3pPr marL="1524000" indent="-609600" defTabSz="1828800">
              <a:spcBef>
                <a:spcPts val="1500"/>
              </a:spcBef>
              <a:buClr>
                <a:srgbClr val="FFFFFF"/>
              </a:buClr>
              <a:buSzPct val="100000"/>
              <a:defRPr sz="6400">
                <a:latin typeface="Arial"/>
                <a:ea typeface="Arial"/>
                <a:cs typeface="Arial"/>
                <a:sym typeface="Arial"/>
              </a:defRPr>
            </a:lvl3pPr>
            <a:lvl4pPr marL="2103120" indent="-731520" defTabSz="1828800">
              <a:spcBef>
                <a:spcPts val="1500"/>
              </a:spcBef>
              <a:buClr>
                <a:srgbClr val="FFFFFF"/>
              </a:buClr>
              <a:buSzPct val="100000"/>
              <a:buChar char="–"/>
              <a:defRPr sz="6400">
                <a:latin typeface="Arial"/>
                <a:ea typeface="Arial"/>
                <a:cs typeface="Arial"/>
                <a:sym typeface="Arial"/>
              </a:defRPr>
            </a:lvl4pPr>
            <a:lvl5pPr marL="2560320" indent="-731520" defTabSz="1828800">
              <a:spcBef>
                <a:spcPts val="1500"/>
              </a:spcBef>
              <a:buClr>
                <a:srgbClr val="FFFFFF"/>
              </a:buClr>
              <a:buSzPct val="100000"/>
              <a:buChar char="»"/>
              <a:defRPr sz="6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6064784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Blank">
    <p:bg>
      <p:bgPr>
        <a:solidFill>
          <a:srgbClr val="3333CC"/>
        </a:solidFill>
        <a:effectLst/>
      </p:bgPr>
    </p:bg>
    <p:spTree>
      <p:nvGrpSpPr>
        <p:cNvPr id="1" name=""/>
        <p:cNvGrpSpPr/>
        <p:nvPr/>
      </p:nvGrpSpPr>
      <p:grpSpPr>
        <a:xfrm>
          <a:off x="0" y="0"/>
          <a:ext cx="0" cy="0"/>
          <a:chOff x="0" y="0"/>
          <a:chExt cx="0" cy="0"/>
        </a:xfrm>
      </p:grpSpPr>
      <p:sp>
        <p:nvSpPr>
          <p:cNvPr id="144"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8400511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Text, and Content">
    <p:bg>
      <p:bgPr>
        <a:solidFill>
          <a:srgbClr val="3333CC"/>
        </a:solidFill>
        <a:effectLst/>
      </p:bgPr>
    </p:bg>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3962400" y="549276"/>
            <a:ext cx="16459200" cy="2286001"/>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52" name="Body Level One…"/>
          <p:cNvSpPr txBox="1">
            <a:spLocks noGrp="1"/>
          </p:cNvSpPr>
          <p:nvPr>
            <p:ph type="body" sz="half" idx="1"/>
          </p:nvPr>
        </p:nvSpPr>
        <p:spPr>
          <a:xfrm>
            <a:off x="3962400" y="3200400"/>
            <a:ext cx="8077200" cy="9051926"/>
          </a:xfrm>
          <a:prstGeom prst="rect">
            <a:avLst/>
          </a:prstGeom>
        </p:spPr>
        <p:txBody>
          <a:bodyPr lIns="91439" tIns="91439" rIns="91439" bIns="91439" anchor="t"/>
          <a:lstStyle>
            <a:lvl1pPr marL="685800" indent="-685800" defTabSz="1828800">
              <a:spcBef>
                <a:spcPts val="1500"/>
              </a:spcBef>
              <a:buClr>
                <a:srgbClr val="FFFFFF"/>
              </a:buClr>
              <a:buSzPct val="100000"/>
              <a:buChar char="▪"/>
              <a:defRPr sz="6400">
                <a:latin typeface="Arial"/>
                <a:ea typeface="Arial"/>
                <a:cs typeface="Arial"/>
                <a:sym typeface="Arial"/>
              </a:defRPr>
            </a:lvl1pPr>
            <a:lvl2pPr marL="1110342" indent="-653142" defTabSz="1828800">
              <a:spcBef>
                <a:spcPts val="1500"/>
              </a:spcBef>
              <a:buClr>
                <a:srgbClr val="FFFFFF"/>
              </a:buClr>
              <a:buSzPct val="100000"/>
              <a:buChar char="–"/>
              <a:defRPr sz="6400">
                <a:latin typeface="Arial"/>
                <a:ea typeface="Arial"/>
                <a:cs typeface="Arial"/>
                <a:sym typeface="Arial"/>
              </a:defRPr>
            </a:lvl2pPr>
            <a:lvl3pPr marL="1524000" indent="-609600" defTabSz="1828800">
              <a:spcBef>
                <a:spcPts val="1500"/>
              </a:spcBef>
              <a:buClr>
                <a:srgbClr val="FFFFFF"/>
              </a:buClr>
              <a:buSzPct val="100000"/>
              <a:defRPr sz="6400">
                <a:latin typeface="Arial"/>
                <a:ea typeface="Arial"/>
                <a:cs typeface="Arial"/>
                <a:sym typeface="Arial"/>
              </a:defRPr>
            </a:lvl3pPr>
            <a:lvl4pPr marL="2103120" indent="-731520" defTabSz="1828800">
              <a:spcBef>
                <a:spcPts val="1500"/>
              </a:spcBef>
              <a:buClr>
                <a:srgbClr val="FFFFFF"/>
              </a:buClr>
              <a:buSzPct val="100000"/>
              <a:buChar char="–"/>
              <a:defRPr sz="6400">
                <a:latin typeface="Arial"/>
                <a:ea typeface="Arial"/>
                <a:cs typeface="Arial"/>
                <a:sym typeface="Arial"/>
              </a:defRPr>
            </a:lvl4pPr>
            <a:lvl5pPr marL="2560320" indent="-731520" defTabSz="1828800">
              <a:spcBef>
                <a:spcPts val="1500"/>
              </a:spcBef>
              <a:buClr>
                <a:srgbClr val="FFFFFF"/>
              </a:buClr>
              <a:buSzPct val="100000"/>
              <a:buChar char="»"/>
              <a:defRPr sz="6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4469681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Only">
    <p:bg>
      <p:bgPr>
        <a:solidFill>
          <a:srgbClr val="3333CC"/>
        </a:solidFill>
        <a:effectLst/>
      </p:bgPr>
    </p:bg>
    <p:spTree>
      <p:nvGrpSpPr>
        <p:cNvPr id="1" name=""/>
        <p:cNvGrpSpPr/>
        <p:nvPr/>
      </p:nvGrpSpPr>
      <p:grpSpPr>
        <a:xfrm>
          <a:off x="0" y="0"/>
          <a:ext cx="0" cy="0"/>
          <a:chOff x="0" y="0"/>
          <a:chExt cx="0" cy="0"/>
        </a:xfrm>
      </p:grpSpPr>
      <p:sp>
        <p:nvSpPr>
          <p:cNvPr id="160" name="Title Text"/>
          <p:cNvSpPr txBox="1">
            <a:spLocks noGrp="1"/>
          </p:cNvSpPr>
          <p:nvPr>
            <p:ph type="title"/>
          </p:nvPr>
        </p:nvSpPr>
        <p:spPr>
          <a:xfrm>
            <a:off x="3962400" y="549276"/>
            <a:ext cx="16459200" cy="2286001"/>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61"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63133369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Custom Layout">
    <p:bg>
      <p:bgPr>
        <a:solidFill>
          <a:srgbClr val="3333CC"/>
        </a:solidFill>
        <a:effectLst/>
      </p:bgPr>
    </p:bg>
    <p:spTree>
      <p:nvGrpSpPr>
        <p:cNvPr id="1" name=""/>
        <p:cNvGrpSpPr/>
        <p:nvPr/>
      </p:nvGrpSpPr>
      <p:grpSpPr>
        <a:xfrm>
          <a:off x="0" y="0"/>
          <a:ext cx="0" cy="0"/>
          <a:chOff x="0" y="0"/>
          <a:chExt cx="0" cy="0"/>
        </a:xfrm>
      </p:grpSpPr>
      <p:sp>
        <p:nvSpPr>
          <p:cNvPr id="168" name="Title Text"/>
          <p:cNvSpPr txBox="1">
            <a:spLocks noGrp="1"/>
          </p:cNvSpPr>
          <p:nvPr>
            <p:ph type="title"/>
          </p:nvPr>
        </p:nvSpPr>
        <p:spPr>
          <a:xfrm>
            <a:off x="3962400" y="549276"/>
            <a:ext cx="16459200" cy="2286001"/>
          </a:xfrm>
          <a:prstGeom prst="rect">
            <a:avLst/>
          </a:prstGeom>
        </p:spPr>
        <p:txBody>
          <a:bodyPr lIns="91439" tIns="91439" rIns="91439" bIns="91439"/>
          <a:lstStyle>
            <a:lvl1pPr defTabSz="1828800">
              <a:defRPr sz="8800">
                <a:latin typeface="Arial"/>
                <a:ea typeface="Arial"/>
                <a:cs typeface="Arial"/>
                <a:sym typeface="Arial"/>
              </a:defRPr>
            </a:lvl1pPr>
          </a:lstStyle>
          <a:p>
            <a:r>
              <a:t>Title Text</a:t>
            </a:r>
          </a:p>
        </p:txBody>
      </p:sp>
      <p:sp>
        <p:nvSpPr>
          <p:cNvPr id="169" name="Slide Number"/>
          <p:cNvSpPr txBox="1">
            <a:spLocks noGrp="1"/>
          </p:cNvSpPr>
          <p:nvPr>
            <p:ph type="sldNum" sz="quarter" idx="2"/>
          </p:nvPr>
        </p:nvSpPr>
        <p:spPr>
          <a:xfrm>
            <a:off x="19830484" y="12490450"/>
            <a:ext cx="591116" cy="577647"/>
          </a:xfrm>
          <a:prstGeom prst="rect">
            <a:avLst/>
          </a:prstGeom>
        </p:spPr>
        <p:txBody>
          <a:bodyPr lIns="91439" tIns="91439" rIns="91439" bIns="91439"/>
          <a:lstStyle>
            <a:lvl1pPr algn="r" defTabSz="1828800">
              <a:defRPr sz="2800">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6193673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Diapositive de titre">
    <p:spTree>
      <p:nvGrpSpPr>
        <p:cNvPr id="1" name=""/>
        <p:cNvGrpSpPr/>
        <p:nvPr/>
      </p:nvGrpSpPr>
      <p:grpSpPr>
        <a:xfrm>
          <a:off x="0" y="0"/>
          <a:ext cx="0" cy="0"/>
          <a:chOff x="0" y="0"/>
          <a:chExt cx="0" cy="0"/>
        </a:xfrm>
      </p:grpSpPr>
      <p:sp>
        <p:nvSpPr>
          <p:cNvPr id="176" name="Rectangle"/>
          <p:cNvSpPr/>
          <p:nvPr/>
        </p:nvSpPr>
        <p:spPr>
          <a:xfrm>
            <a:off x="3048000" y="0"/>
            <a:ext cx="18288000" cy="13716000"/>
          </a:xfrm>
          <a:prstGeom prst="rect">
            <a:avLst/>
          </a:prstGeom>
          <a:gradFill>
            <a:gsLst>
              <a:gs pos="0">
                <a:srgbClr val="FFFFFF"/>
              </a:gs>
              <a:gs pos="100000">
                <a:srgbClr val="DBDBDB"/>
              </a:gs>
            </a:gsLst>
            <a:path path="circle">
              <a:fillToRect l="37721" t="-19636" r="62278" b="119636"/>
            </a:path>
          </a:gradFill>
          <a:ln w="12700">
            <a:miter lim="400000"/>
            <a:tailEnd type="triangle"/>
          </a:ln>
        </p:spPr>
        <p:txBody>
          <a:bodyPr tIns="91439" bIns="91439" anchor="ctr"/>
          <a:lstStyle/>
          <a:p>
            <a:pPr defTabSz="1828800">
              <a:defRPr sz="3600">
                <a:solidFill>
                  <a:srgbClr val="FFFFFF"/>
                </a:solidFill>
                <a:latin typeface="Calibri"/>
                <a:ea typeface="Calibri"/>
                <a:cs typeface="Calibri"/>
                <a:sym typeface="Calibri"/>
              </a:defRPr>
            </a:pPr>
            <a:endParaRPr sz="3600">
              <a:solidFill>
                <a:srgbClr val="FFFFFF"/>
              </a:solidFill>
              <a:latin typeface="Calibri"/>
              <a:ea typeface="Calibri"/>
              <a:cs typeface="Calibri"/>
              <a:sym typeface="Calibri"/>
            </a:endParaRPr>
          </a:p>
        </p:txBody>
      </p:sp>
      <p:sp>
        <p:nvSpPr>
          <p:cNvPr id="177" name="© Copyright Showeet.com"/>
          <p:cNvSpPr txBox="1"/>
          <p:nvPr/>
        </p:nvSpPr>
        <p:spPr>
          <a:xfrm rot="5400000">
            <a:off x="19969889" y="11640715"/>
            <a:ext cx="3744537" cy="538481"/>
          </a:xfrm>
          <a:prstGeom prst="rect">
            <a:avLst/>
          </a:prstGeom>
          <a:ln w="12700">
            <a:miter lim="400000"/>
          </a:ln>
          <a:extLst>
            <a:ext uri="{C572A759-6A51-4108-AA02-DFA0A04FC94B}">
              <ma14:wrappingTextBoxFlag xmlns:ma14="http://schemas.microsoft.com/office/mac/drawingml/2011/main" xmlns="" val="1"/>
            </a:ext>
          </a:extLst>
        </p:spPr>
        <p:txBody>
          <a:bodyPr wrap="none" tIns="91439" bIns="91439">
            <a:spAutoFit/>
          </a:bodyPr>
          <a:lstStyle>
            <a:lvl1pPr algn="l" defTabSz="1828800">
              <a:defRPr sz="2400">
                <a:latin typeface="Calibri"/>
                <a:ea typeface="Calibri"/>
                <a:cs typeface="Calibri"/>
                <a:sym typeface="Calibri"/>
              </a:defRPr>
            </a:lvl1pPr>
          </a:lstStyle>
          <a:p>
            <a:r>
              <a:t>© Copyright Showeet.com</a:t>
            </a:r>
          </a:p>
        </p:txBody>
      </p:sp>
      <p:sp>
        <p:nvSpPr>
          <p:cNvPr id="178" name="Body Level One…"/>
          <p:cNvSpPr txBox="1">
            <a:spLocks noGrp="1"/>
          </p:cNvSpPr>
          <p:nvPr>
            <p:ph type="body" sz="quarter" idx="1"/>
          </p:nvPr>
        </p:nvSpPr>
        <p:spPr>
          <a:xfrm>
            <a:off x="8879631" y="1241375"/>
            <a:ext cx="11541969" cy="576065"/>
          </a:xfrm>
          <a:prstGeom prst="rect">
            <a:avLst/>
          </a:prstGeom>
        </p:spPr>
        <p:txBody>
          <a:bodyPr lIns="91439" tIns="91439" rIns="91439" bIns="91439"/>
          <a:lstStyle>
            <a:lvl1pPr marL="0" indent="0" algn="r" defTabSz="1828800">
              <a:spcBef>
                <a:spcPts val="700"/>
              </a:spcBef>
              <a:buSzTx/>
              <a:buNone/>
              <a:defRPr sz="3200" cap="small">
                <a:solidFill>
                  <a:srgbClr val="1D2631"/>
                </a:solidFill>
                <a:latin typeface="Calibri"/>
                <a:ea typeface="Calibri"/>
                <a:cs typeface="Calibri"/>
                <a:sym typeface="Calibri"/>
              </a:defRPr>
            </a:lvl1pPr>
            <a:lvl2pPr marL="0" indent="457200" algn="r" defTabSz="1828800">
              <a:spcBef>
                <a:spcPts val="700"/>
              </a:spcBef>
              <a:buSzTx/>
              <a:buNone/>
              <a:defRPr sz="3200" cap="small">
                <a:solidFill>
                  <a:srgbClr val="1D2631"/>
                </a:solidFill>
                <a:latin typeface="Calibri"/>
                <a:ea typeface="Calibri"/>
                <a:cs typeface="Calibri"/>
                <a:sym typeface="Calibri"/>
              </a:defRPr>
            </a:lvl2pPr>
            <a:lvl3pPr marL="0" indent="914400" algn="r" defTabSz="1828800">
              <a:spcBef>
                <a:spcPts val="700"/>
              </a:spcBef>
              <a:buSzTx/>
              <a:buNone/>
              <a:defRPr sz="3200" cap="small">
                <a:solidFill>
                  <a:srgbClr val="1D2631"/>
                </a:solidFill>
                <a:latin typeface="Calibri"/>
                <a:ea typeface="Calibri"/>
                <a:cs typeface="Calibri"/>
                <a:sym typeface="Calibri"/>
              </a:defRPr>
            </a:lvl3pPr>
            <a:lvl4pPr marL="0" indent="1371600" algn="r" defTabSz="1828800">
              <a:spcBef>
                <a:spcPts val="700"/>
              </a:spcBef>
              <a:buSzTx/>
              <a:buNone/>
              <a:defRPr sz="3200" cap="small">
                <a:solidFill>
                  <a:srgbClr val="1D2631"/>
                </a:solidFill>
                <a:latin typeface="Calibri"/>
                <a:ea typeface="Calibri"/>
                <a:cs typeface="Calibri"/>
                <a:sym typeface="Calibri"/>
              </a:defRPr>
            </a:lvl4pPr>
            <a:lvl5pPr marL="0" indent="1828800" algn="r" defTabSz="1828800">
              <a:spcBef>
                <a:spcPts val="700"/>
              </a:spcBef>
              <a:buSzTx/>
              <a:buNone/>
              <a:defRPr sz="3200" cap="small">
                <a:solidFill>
                  <a:srgbClr val="1D2631"/>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9" name="Title Text"/>
          <p:cNvSpPr txBox="1">
            <a:spLocks noGrp="1"/>
          </p:cNvSpPr>
          <p:nvPr>
            <p:ph type="title"/>
          </p:nvPr>
        </p:nvSpPr>
        <p:spPr>
          <a:xfrm>
            <a:off x="8879631" y="6152"/>
            <a:ext cx="11541969" cy="1235225"/>
          </a:xfrm>
          <a:prstGeom prst="rect">
            <a:avLst/>
          </a:prstGeom>
        </p:spPr>
        <p:txBody>
          <a:bodyPr lIns="91439" tIns="91439" rIns="91439" bIns="91439"/>
          <a:lstStyle>
            <a:lvl1pPr algn="r" defTabSz="1828800">
              <a:defRPr sz="4000" b="1" cap="small">
                <a:solidFill>
                  <a:srgbClr val="3F4855"/>
                </a:solidFill>
                <a:latin typeface="Verdana"/>
                <a:ea typeface="Verdana"/>
                <a:cs typeface="Verdana"/>
                <a:sym typeface="Verdana"/>
              </a:defRPr>
            </a:lvl1pPr>
          </a:lstStyle>
          <a:p>
            <a:r>
              <a:t>Title Text</a:t>
            </a:r>
          </a:p>
        </p:txBody>
      </p:sp>
      <p:pic>
        <p:nvPicPr>
          <p:cNvPr id="180" name="image2.png" descr="image2.png"/>
          <p:cNvPicPr>
            <a:picLocks noChangeAspect="1"/>
          </p:cNvPicPr>
          <p:nvPr/>
        </p:nvPicPr>
        <p:blipFill>
          <a:blip r:embed="rId2">
            <a:extLst/>
          </a:blip>
          <a:stretch>
            <a:fillRect/>
          </a:stretch>
        </p:blipFill>
        <p:spPr>
          <a:xfrm>
            <a:off x="3333751" y="142827"/>
            <a:ext cx="2571706" cy="1064518"/>
          </a:xfrm>
          <a:prstGeom prst="rect">
            <a:avLst/>
          </a:prstGeom>
          <a:ln w="12700">
            <a:miter lim="400000"/>
          </a:ln>
        </p:spPr>
      </p:pic>
      <p:sp>
        <p:nvSpPr>
          <p:cNvPr id="181" name="Slide Number"/>
          <p:cNvSpPr txBox="1">
            <a:spLocks noGrp="1"/>
          </p:cNvSpPr>
          <p:nvPr>
            <p:ph type="sldNum" sz="quarter" idx="2"/>
          </p:nvPr>
        </p:nvSpPr>
        <p:spPr>
          <a:xfrm>
            <a:off x="11887200" y="12344400"/>
            <a:ext cx="4267200" cy="736601"/>
          </a:xfrm>
          <a:prstGeom prst="rect">
            <a:avLst/>
          </a:prstGeom>
        </p:spPr>
        <p:txBody>
          <a:bodyPr lIns="91439" tIns="91439" rIns="91439" bIns="91439" anchor="ctr"/>
          <a:lstStyle>
            <a:lvl1pPr algn="r" defTabSz="1828800">
              <a:defRPr>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1549751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914400" indent="0" algn="ctr">
              <a:buNone/>
              <a:defRPr/>
            </a:lvl2pPr>
            <a:lvl3pPr marL="1828800" indent="0" algn="ctr">
              <a:buNone/>
              <a:defRPr/>
            </a:lvl3pPr>
            <a:lvl4pPr marL="2743200" indent="0" algn="ctr">
              <a:buNone/>
              <a:defRPr/>
            </a:lvl4pPr>
            <a:lvl5pPr marL="3657600" indent="0" algn="ctr">
              <a:buNone/>
              <a:defRPr/>
            </a:lvl5pPr>
            <a:lvl6pPr marL="4572000" indent="0" algn="ctr">
              <a:buNone/>
              <a:defRPr/>
            </a:lvl6pPr>
            <a:lvl7pPr marL="5486400" indent="0" algn="ctr">
              <a:buNone/>
              <a:defRPr/>
            </a:lvl7pPr>
            <a:lvl8pPr marL="6400800" indent="0" algn="ctr">
              <a:buNone/>
              <a:defRPr/>
            </a:lvl8pPr>
            <a:lvl9pPr marL="7315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41972D-9F34-40E2-BFFD-B569468DF5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31752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97A0E9-4A25-47FB-86E1-AD4D5E8ADD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04994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1"/>
            <a:ext cx="20726400"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AEFBF-50B9-4912-9EDC-24DD2E976A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83072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2B4EF-25F3-4D6B-B85E-EDCFAA0E7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3780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35" y="3070226"/>
            <a:ext cx="10778067"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6735" y="4349750"/>
            <a:ext cx="1077806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21329A-F911-4316-82F4-E174B96F07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11848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B3C685-4543-4224-82D1-584DAE4C43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87083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8DDA98B-0D1B-4021-A4B1-FB0C01BB7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74634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3467" y="546101"/>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1"/>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CD8525-2798-465B-A217-A915A992CD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4151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smtClean="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60CD57-05AD-42AD-8ED2-1307622691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19967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0032CA-1CC0-4A26-95C2-3447191752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13615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7"/>
            <a:ext cx="5486400"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7"/>
            <a:ext cx="1605280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BA4F7B-F4CF-4D57-B95B-A06379D39D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2752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4" r:id="rId14"/>
    <p:sldLayoutId id="2147483665" r:id="rId15"/>
    <p:sldLayoutId id="2147483667" r:id="rId16"/>
    <p:sldLayoutId id="2147483668" r:id="rId17"/>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46001" y="13081000"/>
            <a:ext cx="479298" cy="471924"/>
          </a:xfrm>
          <a:prstGeom prst="rect">
            <a:avLst/>
          </a:prstGeom>
          <a:ln w="12700">
            <a:miter lim="400000"/>
          </a:ln>
        </p:spPr>
        <p:txBody>
          <a:bodyPr wrap="none" lIns="50800" tIns="50800" rIns="50800" bIns="50800">
            <a:spAutoFit/>
          </a:bodyPr>
          <a:lstStyle>
            <a:lvl1pPr>
              <a:defRPr sz="2400"/>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90030203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09527" y="13081000"/>
            <a:ext cx="479297" cy="471924"/>
          </a:xfrm>
          <a:prstGeom prst="rect">
            <a:avLst/>
          </a:prstGeom>
          <a:ln w="12700">
            <a:miter lim="400000"/>
          </a:ln>
        </p:spPr>
        <p:txBody>
          <a:bodyPr wrap="none" lIns="50800" tIns="50800" rIns="50800" bIns="50800">
            <a:spAutoFit/>
          </a:bodyPr>
          <a:lstStyle>
            <a:lvl1pPr>
              <a:defRPr sz="2400"/>
            </a:lvl1pPr>
          </a:lstStyle>
          <a:p>
            <a:fld id="{86CB4B4D-7CA3-9044-876B-883B54F8677D}" type="slidenum">
              <a:rPr/>
              <a:pPr/>
              <a:t>‹#›</a:t>
            </a:fld>
            <a:endParaRPr/>
          </a:p>
        </p:txBody>
      </p:sp>
    </p:spTree>
    <p:extLst>
      <p:ext uri="{BB962C8B-B14F-4D97-AF65-F5344CB8AC3E}">
        <p14:creationId xmlns:p14="http://schemas.microsoft.com/office/powerpoint/2010/main" val="408002002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rPr/>
              <a:pPr/>
              <a:t>‹#›</a:t>
            </a:fld>
            <a:endParaRPr/>
          </a:p>
        </p:txBody>
      </p:sp>
    </p:spTree>
    <p:extLst>
      <p:ext uri="{BB962C8B-B14F-4D97-AF65-F5344CB8AC3E}">
        <p14:creationId xmlns:p14="http://schemas.microsoft.com/office/powerpoint/2010/main" val="2117498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549276"/>
            <a:ext cx="21945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219200" y="3200401"/>
            <a:ext cx="21945600" cy="905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219200" y="12490450"/>
            <a:ext cx="5689600" cy="9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2800">
                <a:latin typeface="Arial" charset="0"/>
              </a:defRPr>
            </a:lvl1pPr>
          </a:lstStyle>
          <a:p>
            <a:pPr algn="l" defTabSz="1828800" fontAlgn="base">
              <a:spcBef>
                <a:spcPct val="0"/>
              </a:spcBef>
              <a:spcAft>
                <a:spcPct val="0"/>
              </a:spcAft>
              <a:defRPr/>
            </a:pPr>
            <a:endParaRPr lang="en-US" kern="1200">
              <a:solidFill>
                <a:srgbClr val="FFFFFF"/>
              </a:solidFill>
            </a:endParaRPr>
          </a:p>
        </p:txBody>
      </p:sp>
      <p:sp>
        <p:nvSpPr>
          <p:cNvPr id="1029" name="Rectangle 5"/>
          <p:cNvSpPr>
            <a:spLocks noGrp="1" noChangeArrowheads="1"/>
          </p:cNvSpPr>
          <p:nvPr>
            <p:ph type="ftr" sz="quarter" idx="3"/>
          </p:nvPr>
        </p:nvSpPr>
        <p:spPr bwMode="auto">
          <a:xfrm>
            <a:off x="8331200" y="12490450"/>
            <a:ext cx="7721600" cy="9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2800">
                <a:latin typeface="Arial" charset="0"/>
              </a:defRPr>
            </a:lvl1pPr>
          </a:lstStyle>
          <a:p>
            <a:pPr defTabSz="1828800" fontAlgn="base">
              <a:spcBef>
                <a:spcPct val="0"/>
              </a:spcBef>
              <a:spcAft>
                <a:spcPct val="0"/>
              </a:spcAft>
              <a:defRPr/>
            </a:pPr>
            <a:endParaRPr lang="en-US" kern="1200">
              <a:solidFill>
                <a:srgbClr val="FFFFFF"/>
              </a:solidFill>
            </a:endParaRPr>
          </a:p>
        </p:txBody>
      </p:sp>
      <p:sp>
        <p:nvSpPr>
          <p:cNvPr id="1030" name="Rectangle 6"/>
          <p:cNvSpPr>
            <a:spLocks noGrp="1" noChangeArrowheads="1"/>
          </p:cNvSpPr>
          <p:nvPr>
            <p:ph type="sldNum" sz="quarter" idx="4"/>
          </p:nvPr>
        </p:nvSpPr>
        <p:spPr bwMode="auto">
          <a:xfrm>
            <a:off x="17475200" y="12490450"/>
            <a:ext cx="5689600" cy="9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800" smtClean="0"/>
            </a:lvl1pPr>
          </a:lstStyle>
          <a:p>
            <a:pPr defTabSz="1828800" fontAlgn="base">
              <a:spcBef>
                <a:spcPct val="0"/>
              </a:spcBef>
              <a:spcAft>
                <a:spcPct val="0"/>
              </a:spcAft>
              <a:defRPr/>
            </a:pPr>
            <a:fld id="{B3495539-86F3-40BA-A19F-903B06D0B0F2}" type="slidenum">
              <a:rPr lang="en-US" kern="1200">
                <a:solidFill>
                  <a:srgbClr val="FFFFFF"/>
                </a:solidFill>
              </a:rPr>
              <a:pPr defTabSz="1828800" fontAlgn="base">
                <a:spcBef>
                  <a:spcPct val="0"/>
                </a:spcBef>
                <a:spcAft>
                  <a:spcPct val="0"/>
                </a:spcAft>
                <a:defRPr/>
              </a:pPr>
              <a:t>‹#›</a:t>
            </a:fld>
            <a:endParaRPr lang="en-US" kern="1200">
              <a:solidFill>
                <a:srgbClr val="FFFFFF"/>
              </a:solidFill>
            </a:endParaRPr>
          </a:p>
        </p:txBody>
      </p:sp>
    </p:spTree>
    <p:extLst>
      <p:ext uri="{BB962C8B-B14F-4D97-AF65-F5344CB8AC3E}">
        <p14:creationId xmlns:p14="http://schemas.microsoft.com/office/powerpoint/2010/main" val="795640852"/>
      </p:ext>
    </p:extLst>
  </p:cSld>
  <p:clrMap bg1="dk2" tx1="lt1" bg2="dk1"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8800">
          <a:solidFill>
            <a:schemeClr val="tx2"/>
          </a:solidFill>
          <a:latin typeface="+mj-lt"/>
          <a:ea typeface="+mj-ea"/>
          <a:cs typeface="+mj-cs"/>
        </a:defRPr>
      </a:lvl1pPr>
      <a:lvl2pPr algn="ctr" rtl="0" eaLnBrk="0" fontAlgn="base" hangingPunct="0">
        <a:spcBef>
          <a:spcPct val="0"/>
        </a:spcBef>
        <a:spcAft>
          <a:spcPct val="0"/>
        </a:spcAft>
        <a:defRPr sz="8800">
          <a:solidFill>
            <a:schemeClr val="tx2"/>
          </a:solidFill>
          <a:latin typeface="Arial" charset="0"/>
        </a:defRPr>
      </a:lvl2pPr>
      <a:lvl3pPr algn="ctr" rtl="0" eaLnBrk="0" fontAlgn="base" hangingPunct="0">
        <a:spcBef>
          <a:spcPct val="0"/>
        </a:spcBef>
        <a:spcAft>
          <a:spcPct val="0"/>
        </a:spcAft>
        <a:defRPr sz="8800">
          <a:solidFill>
            <a:schemeClr val="tx2"/>
          </a:solidFill>
          <a:latin typeface="Arial" charset="0"/>
        </a:defRPr>
      </a:lvl3pPr>
      <a:lvl4pPr algn="ctr" rtl="0" eaLnBrk="0" fontAlgn="base" hangingPunct="0">
        <a:spcBef>
          <a:spcPct val="0"/>
        </a:spcBef>
        <a:spcAft>
          <a:spcPct val="0"/>
        </a:spcAft>
        <a:defRPr sz="8800">
          <a:solidFill>
            <a:schemeClr val="tx2"/>
          </a:solidFill>
          <a:latin typeface="Arial" charset="0"/>
        </a:defRPr>
      </a:lvl4pPr>
      <a:lvl5pPr algn="ctr" rtl="0" eaLnBrk="0" fontAlgn="base" hangingPunct="0">
        <a:spcBef>
          <a:spcPct val="0"/>
        </a:spcBef>
        <a:spcAft>
          <a:spcPct val="0"/>
        </a:spcAft>
        <a:defRPr sz="8800">
          <a:solidFill>
            <a:schemeClr val="tx2"/>
          </a:solidFill>
          <a:latin typeface="Arial" charset="0"/>
        </a:defRPr>
      </a:lvl5pPr>
      <a:lvl6pPr marL="914400" algn="ctr" rtl="0" fontAlgn="base">
        <a:spcBef>
          <a:spcPct val="0"/>
        </a:spcBef>
        <a:spcAft>
          <a:spcPct val="0"/>
        </a:spcAft>
        <a:defRPr sz="8800">
          <a:solidFill>
            <a:schemeClr val="tx2"/>
          </a:solidFill>
          <a:latin typeface="Arial" charset="0"/>
        </a:defRPr>
      </a:lvl6pPr>
      <a:lvl7pPr marL="1828800" algn="ctr" rtl="0" fontAlgn="base">
        <a:spcBef>
          <a:spcPct val="0"/>
        </a:spcBef>
        <a:spcAft>
          <a:spcPct val="0"/>
        </a:spcAft>
        <a:defRPr sz="8800">
          <a:solidFill>
            <a:schemeClr val="tx2"/>
          </a:solidFill>
          <a:latin typeface="Arial" charset="0"/>
        </a:defRPr>
      </a:lvl7pPr>
      <a:lvl8pPr marL="2743200" algn="ctr" rtl="0" fontAlgn="base">
        <a:spcBef>
          <a:spcPct val="0"/>
        </a:spcBef>
        <a:spcAft>
          <a:spcPct val="0"/>
        </a:spcAft>
        <a:defRPr sz="8800">
          <a:solidFill>
            <a:schemeClr val="tx2"/>
          </a:solidFill>
          <a:latin typeface="Arial" charset="0"/>
        </a:defRPr>
      </a:lvl8pPr>
      <a:lvl9pPr marL="3657600" algn="ctr" rtl="0" fontAlgn="base">
        <a:spcBef>
          <a:spcPct val="0"/>
        </a:spcBef>
        <a:spcAft>
          <a:spcPct val="0"/>
        </a:spcAft>
        <a:defRPr sz="8800">
          <a:solidFill>
            <a:schemeClr val="tx2"/>
          </a:solidFill>
          <a:latin typeface="Arial" charset="0"/>
        </a:defRPr>
      </a:lvl9pPr>
    </p:titleStyle>
    <p:bodyStyle>
      <a:lvl1pPr marL="685800" indent="-685800" algn="l" rtl="0" eaLnBrk="0" fontAlgn="base" hangingPunct="0">
        <a:spcBef>
          <a:spcPct val="20000"/>
        </a:spcBef>
        <a:spcAft>
          <a:spcPct val="0"/>
        </a:spcAft>
        <a:buChar char="•"/>
        <a:defRPr sz="6400">
          <a:solidFill>
            <a:schemeClr val="tx1"/>
          </a:solidFill>
          <a:latin typeface="+mn-lt"/>
          <a:ea typeface="+mn-ea"/>
          <a:cs typeface="+mn-cs"/>
        </a:defRPr>
      </a:lvl1pPr>
      <a:lvl2pPr marL="1485900" indent="-571500" algn="l" rtl="0" eaLnBrk="0" fontAlgn="base" hangingPunct="0">
        <a:spcBef>
          <a:spcPct val="20000"/>
        </a:spcBef>
        <a:spcAft>
          <a:spcPct val="0"/>
        </a:spcAft>
        <a:buChar char="–"/>
        <a:defRPr sz="5600">
          <a:solidFill>
            <a:schemeClr val="tx1"/>
          </a:solidFill>
          <a:latin typeface="+mn-lt"/>
        </a:defRPr>
      </a:lvl2pPr>
      <a:lvl3pPr marL="2286000" indent="-457200" algn="l" rtl="0" eaLnBrk="0" fontAlgn="base" hangingPunct="0">
        <a:spcBef>
          <a:spcPct val="20000"/>
        </a:spcBef>
        <a:spcAft>
          <a:spcPct val="0"/>
        </a:spcAft>
        <a:buChar char="•"/>
        <a:defRPr sz="4800">
          <a:solidFill>
            <a:schemeClr val="tx1"/>
          </a:solidFill>
          <a:latin typeface="+mn-lt"/>
        </a:defRPr>
      </a:lvl3pPr>
      <a:lvl4pPr marL="3200400" indent="-457200" algn="l" rtl="0" eaLnBrk="0" fontAlgn="base" hangingPunct="0">
        <a:spcBef>
          <a:spcPct val="20000"/>
        </a:spcBef>
        <a:spcAft>
          <a:spcPct val="0"/>
        </a:spcAft>
        <a:buChar char="–"/>
        <a:defRPr sz="4000">
          <a:solidFill>
            <a:schemeClr val="tx1"/>
          </a:solidFill>
          <a:latin typeface="+mn-lt"/>
        </a:defRPr>
      </a:lvl4pPr>
      <a:lvl5pPr marL="4114800" indent="-457200" algn="l" rtl="0" eaLnBrk="0" fontAlgn="base" hangingPunct="0">
        <a:spcBef>
          <a:spcPct val="20000"/>
        </a:spcBef>
        <a:spcAft>
          <a:spcPct val="0"/>
        </a:spcAft>
        <a:buChar char="»"/>
        <a:defRPr sz="4000">
          <a:solidFill>
            <a:schemeClr val="tx1"/>
          </a:solidFill>
          <a:latin typeface="+mn-lt"/>
        </a:defRPr>
      </a:lvl5pPr>
      <a:lvl6pPr marL="5029200" indent="-457200" algn="l" rtl="0" fontAlgn="base">
        <a:spcBef>
          <a:spcPct val="20000"/>
        </a:spcBef>
        <a:spcAft>
          <a:spcPct val="0"/>
        </a:spcAft>
        <a:buChar char="»"/>
        <a:defRPr sz="4000">
          <a:solidFill>
            <a:schemeClr val="tx1"/>
          </a:solidFill>
          <a:latin typeface="+mn-lt"/>
        </a:defRPr>
      </a:lvl6pPr>
      <a:lvl7pPr marL="5943600" indent="-457200" algn="l" rtl="0" fontAlgn="base">
        <a:spcBef>
          <a:spcPct val="20000"/>
        </a:spcBef>
        <a:spcAft>
          <a:spcPct val="0"/>
        </a:spcAft>
        <a:buChar char="»"/>
        <a:defRPr sz="4000">
          <a:solidFill>
            <a:schemeClr val="tx1"/>
          </a:solidFill>
          <a:latin typeface="+mn-lt"/>
        </a:defRPr>
      </a:lvl7pPr>
      <a:lvl8pPr marL="6858000" indent="-457200" algn="l" rtl="0" fontAlgn="base">
        <a:spcBef>
          <a:spcPct val="20000"/>
        </a:spcBef>
        <a:spcAft>
          <a:spcPct val="0"/>
        </a:spcAft>
        <a:buChar char="»"/>
        <a:defRPr sz="4000">
          <a:solidFill>
            <a:schemeClr val="tx1"/>
          </a:solidFill>
          <a:latin typeface="+mn-lt"/>
        </a:defRPr>
      </a:lvl8pPr>
      <a:lvl9pPr marL="7772400" indent="-457200" algn="l" rtl="0" fontAlgn="base">
        <a:spcBef>
          <a:spcPct val="20000"/>
        </a:spcBef>
        <a:spcAft>
          <a:spcPct val="0"/>
        </a:spcAft>
        <a:buChar char="»"/>
        <a:defRPr sz="4000">
          <a:solidFill>
            <a:schemeClr val="tx1"/>
          </a:solidFill>
          <a:latin typeface="+mn-lt"/>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hyperlink" Target="http://www.winningwaystowitness.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25.gif"/><Relationship Id="rId7" Type="http://schemas.openxmlformats.org/officeDocument/2006/relationships/image" Target="../media/image28.png"/><Relationship Id="rId12"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diagramColors" Target="../diagrams/colors1.xml"/><Relationship Id="rId5" Type="http://schemas.openxmlformats.org/officeDocument/2006/relationships/image" Target="../media/image26.png"/><Relationship Id="rId10" Type="http://schemas.openxmlformats.org/officeDocument/2006/relationships/diagramQuickStyle" Target="../diagrams/quickStyle1.xml"/><Relationship Id="rId4" Type="http://schemas.openxmlformats.org/officeDocument/2006/relationships/hyperlink" Target="http://www.winningwaystowitness.com/" TargetMode="External"/><Relationship Id="rId9"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www.winningwaystowitness.com/" TargetMode="External"/><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30.xml"/><Relationship Id="rId1" Type="http://schemas.openxmlformats.org/officeDocument/2006/relationships/slideLayout" Target="../slideLayouts/slideLayout29.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http://www.winningwaystowitness.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www.winningwaystowitness.com/" TargetMode="External"/><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97C5"/>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018" b="11606"/>
          <a:stretch/>
        </p:blipFill>
        <p:spPr>
          <a:xfrm>
            <a:off x="-2" y="65102"/>
            <a:ext cx="24340172" cy="13176635"/>
          </a:xfrm>
          <a:prstGeom prst="rect">
            <a:avLst/>
          </a:prstGeom>
        </p:spPr>
      </p:pic>
      <p:sp>
        <p:nvSpPr>
          <p:cNvPr id="191" name="Triangle"/>
          <p:cNvSpPr/>
          <p:nvPr/>
        </p:nvSpPr>
        <p:spPr>
          <a:xfrm>
            <a:off x="17902900" y="6079472"/>
            <a:ext cx="27204" cy="306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0"/>
                </a:lnTo>
                <a:lnTo>
                  <a:pt x="0" y="0"/>
                </a:lnTo>
                <a:close/>
              </a:path>
            </a:pathLst>
          </a:custGeom>
          <a:solidFill>
            <a:srgbClr val="D9D9D9"/>
          </a:solidFill>
          <a:ln w="9525" cap="flat">
            <a:solidFill>
              <a:srgbClr val="D9D9D9"/>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95" name="Winning Ways to Witness"/>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Winning Ways to Witness</a:t>
            </a:r>
          </a:p>
        </p:txBody>
      </p:sp>
      <p:sp>
        <p:nvSpPr>
          <p:cNvPr id="196" name="z"/>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197" name="www.winningwaystowitness.com    ."/>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7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4"/>
              </a:rPr>
              <a:t>www.winningwaystowitness.com</a:t>
            </a:r>
            <a:r>
              <a:rPr sz="2200" b="1" cap="small" spc="440">
                <a:solidFill>
                  <a:srgbClr val="FFFFFF"/>
                </a:solidFill>
                <a:latin typeface="Arial"/>
                <a:ea typeface="Arial"/>
                <a:cs typeface="Arial"/>
                <a:sym typeface="Arial"/>
              </a:rPr>
              <a:t>    .</a:t>
            </a:r>
          </a:p>
        </p:txBody>
      </p:sp>
      <p:sp>
        <p:nvSpPr>
          <p:cNvPr id="198"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99"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201"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8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203" name="David Hartman"/>
          <p:cNvSpPr txBox="1"/>
          <p:nvPr/>
        </p:nvSpPr>
        <p:spPr>
          <a:xfrm>
            <a:off x="2326838" y="8507435"/>
            <a:ext cx="19527124" cy="356532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defTabSz="584200">
              <a:lnSpc>
                <a:spcPct val="80000"/>
              </a:lnSpc>
              <a:spcBef>
                <a:spcPts val="2400"/>
              </a:spcBef>
              <a:defRPr>
                <a:solidFill>
                  <a:srgbClr val="FFFFFF"/>
                </a:solidFill>
                <a:effectLst>
                  <a:outerShdw blurRad="63500" dist="63500" dir="2400000" rotWithShape="0">
                    <a:srgbClr val="000000"/>
                  </a:outerShdw>
                </a:effectLst>
                <a:latin typeface="Arial"/>
                <a:ea typeface="Arial"/>
                <a:cs typeface="Arial"/>
                <a:sym typeface="Arial"/>
              </a:defRPr>
            </a:lvl1pPr>
          </a:lstStyle>
          <a:p>
            <a:r>
              <a:t>David Hartman</a:t>
            </a:r>
          </a:p>
        </p:txBody>
      </p:sp>
      <p:sp>
        <p:nvSpPr>
          <p:cNvPr id="204" name="7 Ways to Reach Your…"/>
          <p:cNvSpPr txBox="1"/>
          <p:nvPr/>
        </p:nvSpPr>
        <p:spPr>
          <a:xfrm>
            <a:off x="4541934" y="7189420"/>
            <a:ext cx="15096931" cy="2052390"/>
          </a:xfrm>
          <a:prstGeom prst="rect">
            <a:avLst/>
          </a:prstGeom>
          <a:solidFill>
            <a:srgbClr val="ACB0B3"/>
          </a:solidFill>
          <a:ln w="12700">
            <a:miter lim="400000"/>
          </a:ln>
          <a:extLst>
            <a:ext uri="{C572A759-6A51-4108-AA02-DFA0A04FC94B}">
              <ma14:wrappingTextBoxFlag xmlns:ma14="http://schemas.microsoft.com/office/mac/drawingml/2011/main" xmlns="" val="1"/>
            </a:ext>
          </a:extLst>
        </p:spPr>
        <p:txBody>
          <a:bodyPr lIns="50800" tIns="50800" rIns="50800" bIns="50800" anchor="ctr"/>
          <a:lstStyle/>
          <a:p>
            <a:pPr defTabSz="584200">
              <a:defRPr sz="8000" b="1" cap="all">
                <a:solidFill>
                  <a:srgbClr val="FFFFFF"/>
                </a:solidFill>
                <a:effectLst>
                  <a:outerShdw blurRad="127000" dist="101600" dir="1940729" rotWithShape="0">
                    <a:srgbClr val="000000"/>
                  </a:outerShdw>
                </a:effectLst>
                <a:latin typeface="Arial"/>
                <a:ea typeface="Arial"/>
                <a:cs typeface="Arial"/>
                <a:sym typeface="Arial"/>
              </a:defRPr>
            </a:pPr>
            <a:r>
              <a:rPr lang="en-US" sz="7200" b="1" cap="all" dirty="0" smtClean="0">
                <a:solidFill>
                  <a:srgbClr val="FFFFFF"/>
                </a:solidFill>
                <a:effectLst>
                  <a:outerShdw blurRad="127000" dist="101600" dir="1940729" rotWithShape="0">
                    <a:srgbClr val="000000"/>
                  </a:outerShdw>
                </a:effectLst>
                <a:latin typeface="Arial"/>
                <a:ea typeface="Arial"/>
                <a:cs typeface="Arial"/>
                <a:sym typeface="Arial"/>
              </a:rPr>
              <a:t>SALT Discipleship Training </a:t>
            </a:r>
            <a:r>
              <a:rPr lang="en-US" sz="4800" b="1" cap="all" dirty="0" smtClean="0">
                <a:solidFill>
                  <a:srgbClr val="FFFFFF"/>
                </a:solidFill>
                <a:effectLst>
                  <a:outerShdw blurRad="127000" dist="101600" dir="1940729" rotWithShape="0">
                    <a:srgbClr val="000000"/>
                  </a:outerShdw>
                </a:effectLst>
                <a:latin typeface="Arial"/>
                <a:ea typeface="Arial"/>
                <a:cs typeface="Arial"/>
                <a:sym typeface="Arial"/>
              </a:rPr>
              <a:t> </a:t>
            </a:r>
          </a:p>
          <a:p>
            <a:pPr defTabSz="584200">
              <a:defRPr sz="8000" b="1" cap="all">
                <a:solidFill>
                  <a:srgbClr val="FFFFFF"/>
                </a:solidFill>
                <a:effectLst>
                  <a:outerShdw blurRad="127000" dist="101600" dir="1940729" rotWithShape="0">
                    <a:srgbClr val="000000"/>
                  </a:outerShdw>
                </a:effectLst>
                <a:latin typeface="Arial"/>
                <a:ea typeface="Arial"/>
                <a:cs typeface="Arial"/>
                <a:sym typeface="Arial"/>
              </a:defRPr>
            </a:pPr>
            <a:r>
              <a:rPr lang="en-US" sz="4800" b="1" cap="all" dirty="0" smtClean="0">
                <a:solidFill>
                  <a:srgbClr val="FFFFFF"/>
                </a:solidFill>
                <a:effectLst>
                  <a:outerShdw blurRad="127000" dist="101600" dir="1940729" rotWithShape="0">
                    <a:srgbClr val="000000"/>
                  </a:outerShdw>
                </a:effectLst>
                <a:latin typeface="Arial"/>
                <a:ea typeface="Arial"/>
                <a:cs typeface="Arial"/>
                <a:sym typeface="Arial"/>
              </a:rPr>
              <a:t>How to meet community needs</a:t>
            </a:r>
            <a:endParaRPr sz="4800" b="1" cap="all" dirty="0">
              <a:solidFill>
                <a:srgbClr val="FFFFFF"/>
              </a:solidFill>
              <a:effectLst>
                <a:outerShdw blurRad="127000" dist="101600" dir="1940729" rotWithShape="0">
                  <a:srgbClr val="000000"/>
                </a:outerShdw>
              </a:effectLst>
              <a:latin typeface="Arial"/>
              <a:ea typeface="Arial"/>
              <a:cs typeface="Arial"/>
              <a:sym typeface="Aria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002" y="2517390"/>
            <a:ext cx="6383713" cy="2509108"/>
          </a:xfrm>
          <a:prstGeom prst="rect">
            <a:avLst/>
          </a:prstGeom>
          <a:ln>
            <a:noFill/>
          </a:ln>
          <a:effectLst>
            <a:outerShdw blurRad="533400" dist="177800" dir="7200000" sx="101000" sy="101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sp>
        <p:nvSpPr>
          <p:cNvPr id="200"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Tree>
    <p:extLst>
      <p:ext uri="{BB962C8B-B14F-4D97-AF65-F5344CB8AC3E}">
        <p14:creationId xmlns:p14="http://schemas.microsoft.com/office/powerpoint/2010/main" val="3361743504"/>
      </p:ext>
    </p:extLst>
  </p:cSld>
  <p:clrMapOvr>
    <a:masterClrMapping/>
  </p:clrMapOvr>
  <p:transition spd="med"/>
  <p:timing>
    <p:tnLst>
      <p:par>
        <p:cTn id="1" dur="indefinite" restart="never" fill="hold"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4"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179" name="z"/>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1181"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182"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183"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grpSp>
        <p:nvGrpSpPr>
          <p:cNvPr id="1191" name="Group"/>
          <p:cNvGrpSpPr/>
          <p:nvPr/>
        </p:nvGrpSpPr>
        <p:grpSpPr>
          <a:xfrm>
            <a:off x="6123604" y="2173673"/>
            <a:ext cx="14758894" cy="8350033"/>
            <a:chOff x="0" y="0"/>
            <a:chExt cx="14758893" cy="8350031"/>
          </a:xfrm>
        </p:grpSpPr>
        <p:sp>
          <p:nvSpPr>
            <p:cNvPr id="1185"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6"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7"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8"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9"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90"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1193" name="Thom Rainer’s research (The Unchurched Next Door):…"/>
          <p:cNvSpPr txBox="1"/>
          <p:nvPr/>
        </p:nvSpPr>
        <p:spPr>
          <a:xfrm>
            <a:off x="2324866" y="3231165"/>
            <a:ext cx="19152300" cy="806673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Listen to the “</a:t>
            </a:r>
            <a:r>
              <a:rPr lang="en-US" sz="6000" dirty="0" smtClean="0">
                <a:solidFill>
                  <a:srgbClr val="FFC000"/>
                </a:solidFill>
                <a:effectLst>
                  <a:outerShdw blurRad="63500" dist="88900" dir="2939454" rotWithShape="0">
                    <a:srgbClr val="000000"/>
                  </a:outerShdw>
                </a:effectLst>
                <a:latin typeface="Arial"/>
                <a:ea typeface="Arial"/>
                <a:cs typeface="Arial"/>
                <a:sym typeface="Arial"/>
              </a:rPr>
              <a:t>heartbeat</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of your community. What are the “</a:t>
            </a:r>
            <a:r>
              <a:rPr lang="en-US" sz="6000" dirty="0" smtClean="0">
                <a:solidFill>
                  <a:srgbClr val="FFC000"/>
                </a:solidFill>
                <a:effectLst>
                  <a:outerShdw blurRad="63500" dist="88900" dir="2939454" rotWithShape="0">
                    <a:srgbClr val="000000"/>
                  </a:outerShdw>
                </a:effectLst>
                <a:latin typeface="Arial"/>
                <a:ea typeface="Arial"/>
                <a:cs typeface="Arial"/>
                <a:sym typeface="Arial"/>
              </a:rPr>
              <a:t>real needs</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smtClean="0">
              <a:solidFill>
                <a:srgbClr val="FFC000"/>
              </a:solidFill>
              <a:effectLst>
                <a:outerShdw blurRad="63500" dist="88900" dir="2939454" rotWithShape="0">
                  <a:srgbClr val="000000"/>
                </a:outerShdw>
              </a:effectLst>
              <a:latin typeface="Arial"/>
              <a:ea typeface="Arial"/>
              <a:cs typeface="Arial"/>
              <a:sym typeface="Arial"/>
            </a:endParaRPr>
          </a:p>
          <a:p>
            <a:pPr marL="1143000" indent="-1143000" algn="l" defTabSz="584200">
              <a:buFontTx/>
              <a:buAutoNum type="arabicPeriod"/>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Consult with </a:t>
            </a:r>
            <a:r>
              <a:rPr lang="en-US" sz="6000" dirty="0" smtClean="0">
                <a:solidFill>
                  <a:srgbClr val="DCBD23"/>
                </a:solidFill>
                <a:effectLst>
                  <a:outerShdw blurRad="63500" dist="88900" dir="2939454" rotWithShape="0">
                    <a:srgbClr val="000000"/>
                  </a:outerShdw>
                </a:effectLst>
                <a:latin typeface="Arial"/>
                <a:ea typeface="Arial"/>
                <a:cs typeface="Arial"/>
                <a:sym typeface="Arial"/>
              </a:rPr>
              <a:t>community leaders </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and agencies</a:t>
            </a:r>
          </a:p>
          <a:p>
            <a:pPr marL="1143000" indent="-1143000" algn="l" defTabSz="584200">
              <a:buFontTx/>
              <a:buAutoNum type="arabicPeriod"/>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Engage in </a:t>
            </a:r>
            <a:r>
              <a:rPr lang="en-US" sz="6000" dirty="0" smtClean="0">
                <a:solidFill>
                  <a:srgbClr val="FFC000"/>
                </a:solidFill>
                <a:effectLst>
                  <a:outerShdw blurRad="63500" dist="88900" dir="2939454" rotWithShape="0">
                    <a:srgbClr val="000000"/>
                  </a:outerShdw>
                </a:effectLst>
                <a:latin typeface="Arial"/>
                <a:ea typeface="Arial"/>
                <a:cs typeface="Arial"/>
                <a:sym typeface="Arial"/>
              </a:rPr>
              <a:t>community events </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and organizations</a:t>
            </a:r>
            <a:endParaRPr lang="en-US" sz="6000" dirty="0" smtClean="0">
              <a:solidFill>
                <a:srgbClr val="DCBD23"/>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a:solidFill>
                <a:srgbClr val="FFFFFF"/>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a:solidFill>
                  <a:srgbClr val="FFFFFF"/>
                </a:solidFill>
                <a:effectLst>
                  <a:outerShdw blurRad="63500" dist="88900" dir="2939454" rotWithShape="0">
                    <a:srgbClr val="000000"/>
                  </a:outerShdw>
                </a:effectLst>
                <a:latin typeface="Arial"/>
                <a:ea typeface="Arial"/>
                <a:cs typeface="Arial"/>
                <a:sym typeface="Arial"/>
              </a:rPr>
              <a:t>	</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				</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a:solidFill>
                <a:srgbClr val="FFFFFF"/>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smtClean="0">
              <a:solidFill>
                <a:srgbClr val="FFFFFF"/>
              </a:solidFill>
              <a:effectLst>
                <a:outerShdw blurRad="63500" dist="88900" dir="2939454" rotWithShape="0">
                  <a:srgbClr val="000000"/>
                </a:outerShdw>
              </a:effectLst>
              <a:latin typeface="Arial"/>
              <a:ea typeface="Arial"/>
              <a:cs typeface="Arial"/>
              <a:sym typeface="Arial"/>
            </a:endParaRPr>
          </a:p>
        </p:txBody>
      </p:sp>
      <p:sp>
        <p:nvSpPr>
          <p:cNvPr id="22" name="3.Service"/>
          <p:cNvSpPr txBox="1"/>
          <p:nvPr/>
        </p:nvSpPr>
        <p:spPr>
          <a:xfrm>
            <a:off x="2425458" y="1637791"/>
            <a:ext cx="19533084" cy="14735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marL="457200" lvl="1" indent="0"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C000"/>
                </a:solidFill>
                <a:effectLst>
                  <a:outerShdw blurRad="63500" dist="63500" dir="2400000" rotWithShape="0">
                    <a:srgbClr val="000000"/>
                  </a:outerShdw>
                </a:effectLst>
                <a:latin typeface="Arial"/>
                <a:ea typeface="Arial"/>
                <a:cs typeface="Arial"/>
                <a:sym typeface="Arial"/>
              </a:rPr>
              <a:t>Community Assessment</a:t>
            </a:r>
            <a:endParaRPr sz="8000" b="1" dirty="0">
              <a:solidFill>
                <a:srgbClr val="FFC000"/>
              </a:solidFill>
              <a:effectLst>
                <a:outerShdw blurRad="63500" dist="63500" dir="2400000" rotWithShape="0">
                  <a:srgbClr val="000000"/>
                </a:outerShdw>
              </a:effectLst>
              <a:latin typeface="Arial"/>
              <a:ea typeface="Arial"/>
              <a:cs typeface="Arial"/>
              <a:sym typeface="Arial"/>
            </a:endParaRPr>
          </a:p>
        </p:txBody>
      </p:sp>
    </p:spTree>
    <p:extLst>
      <p:ext uri="{BB962C8B-B14F-4D97-AF65-F5344CB8AC3E}">
        <p14:creationId xmlns:p14="http://schemas.microsoft.com/office/powerpoint/2010/main" val="170410154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191"/>
                                        </p:tgtEl>
                                        <p:attrNameLst>
                                          <p:attrName>style.visibility</p:attrName>
                                        </p:attrNameLst>
                                      </p:cBhvr>
                                      <p:to>
                                        <p:strVal val="visible"/>
                                      </p:to>
                                    </p:set>
                                    <p:animEffect transition="in" filter="dissolve">
                                      <p:cBhvr>
                                        <p:cTn id="7" dur="1500"/>
                                        <p:tgtEl>
                                          <p:spTgt spid="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1"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6" name="Rectangle"/>
          <p:cNvSpPr/>
          <p:nvPr/>
        </p:nvSpPr>
        <p:spPr>
          <a:xfrm>
            <a:off x="397" y="-36116"/>
            <a:ext cx="24384002"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67" name="Shape"/>
          <p:cNvSpPr/>
          <p:nvPr/>
        </p:nvSpPr>
        <p:spPr>
          <a:xfrm>
            <a:off x="-12700" y="-3176"/>
            <a:ext cx="24412380" cy="13767000"/>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5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68" name="Shape"/>
          <p:cNvSpPr/>
          <p:nvPr/>
        </p:nvSpPr>
        <p:spPr>
          <a:xfrm flipH="1">
            <a:off x="-25400" y="-3176"/>
            <a:ext cx="24412380" cy="13767000"/>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5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69" name="t"/>
          <p:cNvSpPr txBox="1">
            <a:spLocks noGrp="1"/>
          </p:cNvSpPr>
          <p:nvPr>
            <p:ph type="body" sz="quarter" idx="1"/>
          </p:nvPr>
        </p:nvSpPr>
        <p:spPr>
          <a:xfrm>
            <a:off x="23243606" y="12686086"/>
            <a:ext cx="1096564" cy="1005816"/>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870" name="David Hartman…"/>
          <p:cNvSpPr/>
          <p:nvPr/>
        </p:nvSpPr>
        <p:spPr>
          <a:xfrm>
            <a:off x="-2" y="12079831"/>
            <a:ext cx="24384004" cy="1625602"/>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7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dirty="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dirty="0">
                <a:solidFill>
                  <a:srgbClr val="FFFFFF"/>
                </a:solidFill>
                <a:latin typeface="Arial"/>
                <a:ea typeface="Arial"/>
                <a:cs typeface="Arial"/>
                <a:sym typeface="Arial"/>
                <a:hlinkClick r:id="rId3"/>
              </a:rPr>
              <a:t>www.winningwaystowitness.com</a:t>
            </a:r>
          </a:p>
        </p:txBody>
      </p:sp>
      <p:grpSp>
        <p:nvGrpSpPr>
          <p:cNvPr id="877" name="Group"/>
          <p:cNvGrpSpPr/>
          <p:nvPr/>
        </p:nvGrpSpPr>
        <p:grpSpPr>
          <a:xfrm>
            <a:off x="4043993" y="2199075"/>
            <a:ext cx="14758894" cy="8350034"/>
            <a:chOff x="0" y="0"/>
            <a:chExt cx="14758893" cy="8350031"/>
          </a:xfrm>
        </p:grpSpPr>
        <p:sp>
          <p:nvSpPr>
            <p:cNvPr id="871"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2"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3"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4"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5"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6"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878" name="7 Ways to Reach Your Friends for Christ"/>
          <p:cNvSpPr/>
          <p:nvPr/>
        </p:nvSpPr>
        <p:spPr>
          <a:xfrm>
            <a:off x="1947" y="251"/>
            <a:ext cx="24386186"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880" name="Shape"/>
          <p:cNvSpPr/>
          <p:nvPr/>
        </p:nvSpPr>
        <p:spPr>
          <a:xfrm flipH="1">
            <a:off x="1187698" y="104672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881" name="Shape"/>
          <p:cNvSpPr/>
          <p:nvPr/>
        </p:nvSpPr>
        <p:spPr>
          <a:xfrm flipH="1">
            <a:off x="1949698" y="107146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882" name="Shape"/>
          <p:cNvSpPr/>
          <p:nvPr/>
        </p:nvSpPr>
        <p:spPr>
          <a:xfrm flipH="1">
            <a:off x="2796942" y="10911677"/>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883" name="2. Friendship"/>
          <p:cNvSpPr txBox="1"/>
          <p:nvPr/>
        </p:nvSpPr>
        <p:spPr>
          <a:xfrm>
            <a:off x="2425458" y="1637793"/>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Community Events</a:t>
            </a:r>
            <a:r>
              <a:rPr sz="8000" b="1" dirty="0" smtClean="0">
                <a:solidFill>
                  <a:srgbClr val="FFFFFF"/>
                </a:solidFill>
                <a:effectLst>
                  <a:outerShdw blurRad="63500" dist="63500" dir="2400000" rotWithShape="0">
                    <a:srgbClr val="000000"/>
                  </a:outerShdw>
                </a:effectLst>
                <a:latin typeface="Arial"/>
                <a:ea typeface="Arial"/>
                <a:cs typeface="Arial"/>
                <a:sym typeface="Arial"/>
              </a:rPr>
              <a:t> </a:t>
            </a: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sp>
        <p:nvSpPr>
          <p:cNvPr id="884" name="How to build relational bridges:…"/>
          <p:cNvSpPr txBox="1"/>
          <p:nvPr/>
        </p:nvSpPr>
        <p:spPr>
          <a:xfrm>
            <a:off x="2425458" y="3497811"/>
            <a:ext cx="19821086" cy="780152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marL="857250"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Red Ribbon Parade (drug awareness)</a:t>
            </a:r>
          </a:p>
          <a:p>
            <a:pPr marL="857250"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Church Choir (Highland &amp; </a:t>
            </a:r>
            <a:r>
              <a:rPr lang="en-US" sz="6000" dirty="0" err="1" smtClean="0">
                <a:solidFill>
                  <a:srgbClr val="FFFFFF"/>
                </a:solidFill>
                <a:effectLst>
                  <a:outerShdw blurRad="63500" dist="88900" dir="2939454" rotWithShape="0">
                    <a:srgbClr val="000000"/>
                  </a:outerShdw>
                </a:effectLst>
                <a:latin typeface="Arial"/>
                <a:ea typeface="Arial"/>
                <a:cs typeface="Arial"/>
                <a:sym typeface="Arial"/>
              </a:rPr>
              <a:t>McKendree</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Methodist)</a:t>
            </a:r>
          </a:p>
          <a:p>
            <a:pPr marL="914400" lvl="5"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Community Thanksgiving Service</a:t>
            </a:r>
          </a:p>
          <a:p>
            <a:pPr marL="914400" lvl="5"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Community Choir Night</a:t>
            </a:r>
          </a:p>
          <a:p>
            <a:pPr marL="914400" lvl="5"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Holy Week</a:t>
            </a:r>
          </a:p>
          <a:p>
            <a:pPr marL="914400" lvl="5"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National Day of Prayer</a:t>
            </a:r>
            <a:endParaRPr lang="en-US" sz="6000" dirty="0">
              <a:solidFill>
                <a:srgbClr val="FFFFFF"/>
              </a:solidFill>
              <a:effectLst>
                <a:outerShdw blurRad="63500" dist="88900" dir="2939454" rotWithShape="0">
                  <a:srgbClr val="000000"/>
                </a:outerShdw>
              </a:effectLst>
              <a:latin typeface="Arial"/>
              <a:ea typeface="Arial"/>
              <a:cs typeface="Arial"/>
              <a:sym typeface="Arial"/>
            </a:endParaRPr>
          </a:p>
        </p:txBody>
      </p:sp>
      <p:sp>
        <p:nvSpPr>
          <p:cNvPr id="879" name="Shape"/>
          <p:cNvSpPr/>
          <p:nvPr/>
        </p:nvSpPr>
        <p:spPr>
          <a:xfrm>
            <a:off x="118020" y="336327"/>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8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Tree>
    <p:extLst>
      <p:ext uri="{BB962C8B-B14F-4D97-AF65-F5344CB8AC3E}">
        <p14:creationId xmlns:p14="http://schemas.microsoft.com/office/powerpoint/2010/main" val="73972645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84">
                                            <p:txEl>
                                              <p:pRg st="0" end="0"/>
                                            </p:txEl>
                                          </p:spTgt>
                                        </p:tgtEl>
                                        <p:attrNameLst>
                                          <p:attrName>style.visibility</p:attrName>
                                        </p:attrNameLst>
                                      </p:cBhvr>
                                      <p:to>
                                        <p:strVal val="visible"/>
                                      </p:to>
                                    </p:set>
                                    <p:animEffect transition="in" filter="fade">
                                      <p:cBhvr>
                                        <p:cTn id="7" dur="1000"/>
                                        <p:tgtEl>
                                          <p:spTgt spid="884">
                                            <p:txEl>
                                              <p:pRg st="0" end="0"/>
                                            </p:txEl>
                                          </p:spTgt>
                                        </p:tgtEl>
                                      </p:cBhvr>
                                    </p:animEffect>
                                    <p:anim calcmode="lin" valueType="num">
                                      <p:cBhvr>
                                        <p:cTn id="8" dur="1000" fill="hold"/>
                                        <p:tgtEl>
                                          <p:spTgt spid="88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8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84">
                                            <p:txEl>
                                              <p:pRg st="1" end="1"/>
                                            </p:txEl>
                                          </p:spTgt>
                                        </p:tgtEl>
                                        <p:attrNameLst>
                                          <p:attrName>style.visibility</p:attrName>
                                        </p:attrNameLst>
                                      </p:cBhvr>
                                      <p:to>
                                        <p:strVal val="visible"/>
                                      </p:to>
                                    </p:set>
                                    <p:animEffect transition="in" filter="fade">
                                      <p:cBhvr>
                                        <p:cTn id="14" dur="1000"/>
                                        <p:tgtEl>
                                          <p:spTgt spid="884">
                                            <p:txEl>
                                              <p:pRg st="1" end="1"/>
                                            </p:txEl>
                                          </p:spTgt>
                                        </p:tgtEl>
                                      </p:cBhvr>
                                    </p:animEffect>
                                    <p:anim calcmode="lin" valueType="num">
                                      <p:cBhvr>
                                        <p:cTn id="15" dur="1000" fill="hold"/>
                                        <p:tgtEl>
                                          <p:spTgt spid="88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8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84">
                                            <p:txEl>
                                              <p:pRg st="2" end="2"/>
                                            </p:txEl>
                                          </p:spTgt>
                                        </p:tgtEl>
                                        <p:attrNameLst>
                                          <p:attrName>style.visibility</p:attrName>
                                        </p:attrNameLst>
                                      </p:cBhvr>
                                      <p:to>
                                        <p:strVal val="visible"/>
                                      </p:to>
                                    </p:set>
                                    <p:animEffect transition="in" filter="fade">
                                      <p:cBhvr>
                                        <p:cTn id="21" dur="1000"/>
                                        <p:tgtEl>
                                          <p:spTgt spid="884">
                                            <p:txEl>
                                              <p:pRg st="2" end="2"/>
                                            </p:txEl>
                                          </p:spTgt>
                                        </p:tgtEl>
                                      </p:cBhvr>
                                    </p:animEffect>
                                    <p:anim calcmode="lin" valueType="num">
                                      <p:cBhvr>
                                        <p:cTn id="22" dur="1000" fill="hold"/>
                                        <p:tgtEl>
                                          <p:spTgt spid="88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8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84">
                                            <p:txEl>
                                              <p:pRg st="3" end="3"/>
                                            </p:txEl>
                                          </p:spTgt>
                                        </p:tgtEl>
                                        <p:attrNameLst>
                                          <p:attrName>style.visibility</p:attrName>
                                        </p:attrNameLst>
                                      </p:cBhvr>
                                      <p:to>
                                        <p:strVal val="visible"/>
                                      </p:to>
                                    </p:set>
                                    <p:animEffect transition="in" filter="fade">
                                      <p:cBhvr>
                                        <p:cTn id="28" dur="1000"/>
                                        <p:tgtEl>
                                          <p:spTgt spid="884">
                                            <p:txEl>
                                              <p:pRg st="3" end="3"/>
                                            </p:txEl>
                                          </p:spTgt>
                                        </p:tgtEl>
                                      </p:cBhvr>
                                    </p:animEffect>
                                    <p:anim calcmode="lin" valueType="num">
                                      <p:cBhvr>
                                        <p:cTn id="29" dur="1000" fill="hold"/>
                                        <p:tgtEl>
                                          <p:spTgt spid="88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8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84">
                                            <p:txEl>
                                              <p:pRg st="4" end="4"/>
                                            </p:txEl>
                                          </p:spTgt>
                                        </p:tgtEl>
                                        <p:attrNameLst>
                                          <p:attrName>style.visibility</p:attrName>
                                        </p:attrNameLst>
                                      </p:cBhvr>
                                      <p:to>
                                        <p:strVal val="visible"/>
                                      </p:to>
                                    </p:set>
                                    <p:animEffect transition="in" filter="fade">
                                      <p:cBhvr>
                                        <p:cTn id="35" dur="1000"/>
                                        <p:tgtEl>
                                          <p:spTgt spid="884">
                                            <p:txEl>
                                              <p:pRg st="4" end="4"/>
                                            </p:txEl>
                                          </p:spTgt>
                                        </p:tgtEl>
                                      </p:cBhvr>
                                    </p:animEffect>
                                    <p:anim calcmode="lin" valueType="num">
                                      <p:cBhvr>
                                        <p:cTn id="36" dur="1000" fill="hold"/>
                                        <p:tgtEl>
                                          <p:spTgt spid="88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8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84">
                                            <p:txEl>
                                              <p:pRg st="5" end="5"/>
                                            </p:txEl>
                                          </p:spTgt>
                                        </p:tgtEl>
                                        <p:attrNameLst>
                                          <p:attrName>style.visibility</p:attrName>
                                        </p:attrNameLst>
                                      </p:cBhvr>
                                      <p:to>
                                        <p:strVal val="visible"/>
                                      </p:to>
                                    </p:set>
                                    <p:animEffect transition="in" filter="fade">
                                      <p:cBhvr>
                                        <p:cTn id="42" dur="1000"/>
                                        <p:tgtEl>
                                          <p:spTgt spid="884">
                                            <p:txEl>
                                              <p:pRg st="5" end="5"/>
                                            </p:txEl>
                                          </p:spTgt>
                                        </p:tgtEl>
                                      </p:cBhvr>
                                    </p:animEffect>
                                    <p:anim calcmode="lin" valueType="num">
                                      <p:cBhvr>
                                        <p:cTn id="43" dur="1000" fill="hold"/>
                                        <p:tgtEl>
                                          <p:spTgt spid="88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8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6" name="Rectangle"/>
          <p:cNvSpPr/>
          <p:nvPr/>
        </p:nvSpPr>
        <p:spPr>
          <a:xfrm>
            <a:off x="397" y="-36116"/>
            <a:ext cx="24384002"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67" name="Shape"/>
          <p:cNvSpPr/>
          <p:nvPr/>
        </p:nvSpPr>
        <p:spPr>
          <a:xfrm>
            <a:off x="-12700" y="-3176"/>
            <a:ext cx="24412380" cy="13767000"/>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5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68" name="Shape"/>
          <p:cNvSpPr/>
          <p:nvPr/>
        </p:nvSpPr>
        <p:spPr>
          <a:xfrm flipH="1">
            <a:off x="-25400" y="-3176"/>
            <a:ext cx="24412380" cy="13767000"/>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5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69" name="t"/>
          <p:cNvSpPr txBox="1">
            <a:spLocks noGrp="1"/>
          </p:cNvSpPr>
          <p:nvPr>
            <p:ph type="body" sz="quarter" idx="1"/>
          </p:nvPr>
        </p:nvSpPr>
        <p:spPr>
          <a:xfrm>
            <a:off x="23243606" y="12686086"/>
            <a:ext cx="1096564" cy="1005816"/>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870" name="David Hartman…"/>
          <p:cNvSpPr/>
          <p:nvPr/>
        </p:nvSpPr>
        <p:spPr>
          <a:xfrm>
            <a:off x="-2" y="12079831"/>
            <a:ext cx="24384004" cy="1625602"/>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7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dirty="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dirty="0">
                <a:solidFill>
                  <a:srgbClr val="FFFFFF"/>
                </a:solidFill>
                <a:latin typeface="Arial"/>
                <a:ea typeface="Arial"/>
                <a:cs typeface="Arial"/>
                <a:sym typeface="Arial"/>
                <a:hlinkClick r:id="rId3"/>
              </a:rPr>
              <a:t>www.winningwaystowitness.com</a:t>
            </a:r>
          </a:p>
        </p:txBody>
      </p:sp>
      <p:grpSp>
        <p:nvGrpSpPr>
          <p:cNvPr id="877" name="Group"/>
          <p:cNvGrpSpPr/>
          <p:nvPr/>
        </p:nvGrpSpPr>
        <p:grpSpPr>
          <a:xfrm>
            <a:off x="4043993" y="2199075"/>
            <a:ext cx="14758894" cy="8350034"/>
            <a:chOff x="0" y="0"/>
            <a:chExt cx="14758893" cy="8350031"/>
          </a:xfrm>
        </p:grpSpPr>
        <p:sp>
          <p:nvSpPr>
            <p:cNvPr id="871"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2"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3"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4"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5"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6"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878" name="7 Ways to Reach Your Friends for Christ"/>
          <p:cNvSpPr/>
          <p:nvPr/>
        </p:nvSpPr>
        <p:spPr>
          <a:xfrm>
            <a:off x="1947" y="251"/>
            <a:ext cx="24386186"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880" name="Shape"/>
          <p:cNvSpPr/>
          <p:nvPr/>
        </p:nvSpPr>
        <p:spPr>
          <a:xfrm flipH="1">
            <a:off x="1187698" y="104672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881" name="Shape"/>
          <p:cNvSpPr/>
          <p:nvPr/>
        </p:nvSpPr>
        <p:spPr>
          <a:xfrm flipH="1">
            <a:off x="1949698" y="107146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882" name="Shape"/>
          <p:cNvSpPr/>
          <p:nvPr/>
        </p:nvSpPr>
        <p:spPr>
          <a:xfrm flipH="1">
            <a:off x="2796942" y="10911677"/>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883" name="2. Friendship"/>
          <p:cNvSpPr txBox="1"/>
          <p:nvPr/>
        </p:nvSpPr>
        <p:spPr>
          <a:xfrm>
            <a:off x="2425458" y="1637793"/>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Community Organizations</a:t>
            </a: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sp>
        <p:nvSpPr>
          <p:cNvPr id="884" name="How to build relational bridges:…"/>
          <p:cNvSpPr txBox="1"/>
          <p:nvPr/>
        </p:nvSpPr>
        <p:spPr>
          <a:xfrm>
            <a:off x="2425458" y="3453101"/>
            <a:ext cx="19821086" cy="780152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marL="1143000"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Service </a:t>
            </a:r>
            <a:r>
              <a:rPr lang="en-US" sz="6000" dirty="0">
                <a:solidFill>
                  <a:srgbClr val="FFFFFF"/>
                </a:solidFill>
                <a:effectLst>
                  <a:outerShdw blurRad="63500" dist="88900" dir="2939454" rotWithShape="0">
                    <a:srgbClr val="000000"/>
                  </a:outerShdw>
                </a:effectLst>
                <a:latin typeface="Arial"/>
                <a:ea typeface="Arial"/>
                <a:cs typeface="Arial"/>
                <a:sym typeface="Arial"/>
              </a:rPr>
              <a:t>Clubs:  Rotary, Kiwanis, Lions, etc.</a:t>
            </a:r>
          </a:p>
          <a:p>
            <a:pPr marL="1143000"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a:solidFill>
                  <a:srgbClr val="FFFFFF"/>
                </a:solidFill>
                <a:effectLst>
                  <a:outerShdw blurRad="63500" dist="88900" dir="2939454" rotWithShape="0">
                    <a:srgbClr val="000000"/>
                  </a:outerShdw>
                </a:effectLst>
                <a:latin typeface="Arial"/>
                <a:ea typeface="Arial"/>
                <a:cs typeface="Arial"/>
                <a:sym typeface="Arial"/>
              </a:rPr>
              <a:t>Red Cross/County disaster &amp; Community Service </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programs</a:t>
            </a:r>
            <a:r>
              <a:rPr lang="en-US" sz="6000" dirty="0">
                <a:solidFill>
                  <a:srgbClr val="FFFFFF"/>
                </a:solidFill>
                <a:effectLst>
                  <a:outerShdw blurRad="63500" dist="88900" dir="2939454" rotWithShape="0">
                    <a:srgbClr val="000000"/>
                  </a:outerShdw>
                </a:effectLst>
                <a:latin typeface="Arial"/>
                <a:ea typeface="Arial"/>
                <a:cs typeface="Arial"/>
                <a:sym typeface="Arial"/>
              </a:rPr>
              <a:t>.</a:t>
            </a:r>
          </a:p>
          <a:p>
            <a:pPr marL="1143000"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a:solidFill>
                  <a:srgbClr val="FFFFFF"/>
                </a:solidFill>
                <a:effectLst>
                  <a:outerShdw blurRad="63500" dist="88900" dir="2939454" rotWithShape="0">
                    <a:srgbClr val="000000"/>
                  </a:outerShdw>
                </a:effectLst>
                <a:latin typeface="Arial"/>
                <a:ea typeface="Arial"/>
                <a:cs typeface="Arial"/>
                <a:sym typeface="Arial"/>
              </a:rPr>
              <a:t>Food Banks, </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Meals on Wheels, Habitat </a:t>
            </a:r>
            <a:r>
              <a:rPr lang="en-US" sz="6000" dirty="0">
                <a:solidFill>
                  <a:srgbClr val="FFFFFF"/>
                </a:solidFill>
                <a:effectLst>
                  <a:outerShdw blurRad="63500" dist="88900" dir="2939454" rotWithShape="0">
                    <a:srgbClr val="000000"/>
                  </a:outerShdw>
                </a:effectLst>
                <a:latin typeface="Arial"/>
                <a:ea typeface="Arial"/>
                <a:cs typeface="Arial"/>
                <a:sym typeface="Arial"/>
              </a:rPr>
              <a:t>for </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Humanity, 			Samaritan Center.</a:t>
            </a:r>
          </a:p>
          <a:p>
            <a:pPr marL="1143000"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Softball League</a:t>
            </a:r>
          </a:p>
          <a:p>
            <a:pPr marL="1143000"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Chamber of Commerce (president, mayor, city council)</a:t>
            </a:r>
          </a:p>
          <a:p>
            <a:pPr marL="1143000"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Ministerial Association</a:t>
            </a:r>
          </a:p>
          <a:p>
            <a:pPr marL="285750"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a:solidFill>
                <a:srgbClr val="FFFFFF"/>
              </a:solidFill>
              <a:effectLst>
                <a:outerShdw blurRad="63500" dist="88900" dir="2939454" rotWithShape="0">
                  <a:srgbClr val="000000"/>
                </a:outerShdw>
              </a:effectLst>
              <a:latin typeface="Arial"/>
              <a:ea typeface="Arial"/>
              <a:cs typeface="Arial"/>
              <a:sym typeface="Arial"/>
            </a:endParaRPr>
          </a:p>
        </p:txBody>
      </p:sp>
      <p:sp>
        <p:nvSpPr>
          <p:cNvPr id="879" name="Shape"/>
          <p:cNvSpPr/>
          <p:nvPr/>
        </p:nvSpPr>
        <p:spPr>
          <a:xfrm>
            <a:off x="118020" y="336327"/>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8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Tree>
    <p:extLst>
      <p:ext uri="{BB962C8B-B14F-4D97-AF65-F5344CB8AC3E}">
        <p14:creationId xmlns:p14="http://schemas.microsoft.com/office/powerpoint/2010/main" val="24042784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84">
                                            <p:txEl>
                                              <p:pRg st="0" end="0"/>
                                            </p:txEl>
                                          </p:spTgt>
                                        </p:tgtEl>
                                        <p:attrNameLst>
                                          <p:attrName>style.visibility</p:attrName>
                                        </p:attrNameLst>
                                      </p:cBhvr>
                                      <p:to>
                                        <p:strVal val="visible"/>
                                      </p:to>
                                    </p:set>
                                    <p:animEffect transition="in" filter="fade">
                                      <p:cBhvr>
                                        <p:cTn id="7" dur="1000"/>
                                        <p:tgtEl>
                                          <p:spTgt spid="884">
                                            <p:txEl>
                                              <p:pRg st="0" end="0"/>
                                            </p:txEl>
                                          </p:spTgt>
                                        </p:tgtEl>
                                      </p:cBhvr>
                                    </p:animEffect>
                                    <p:anim calcmode="lin" valueType="num">
                                      <p:cBhvr>
                                        <p:cTn id="8" dur="1000" fill="hold"/>
                                        <p:tgtEl>
                                          <p:spTgt spid="88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8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84">
                                            <p:txEl>
                                              <p:pRg st="1" end="1"/>
                                            </p:txEl>
                                          </p:spTgt>
                                        </p:tgtEl>
                                        <p:attrNameLst>
                                          <p:attrName>style.visibility</p:attrName>
                                        </p:attrNameLst>
                                      </p:cBhvr>
                                      <p:to>
                                        <p:strVal val="visible"/>
                                      </p:to>
                                    </p:set>
                                    <p:animEffect transition="in" filter="fade">
                                      <p:cBhvr>
                                        <p:cTn id="14" dur="1000"/>
                                        <p:tgtEl>
                                          <p:spTgt spid="884">
                                            <p:txEl>
                                              <p:pRg st="1" end="1"/>
                                            </p:txEl>
                                          </p:spTgt>
                                        </p:tgtEl>
                                      </p:cBhvr>
                                    </p:animEffect>
                                    <p:anim calcmode="lin" valueType="num">
                                      <p:cBhvr>
                                        <p:cTn id="15" dur="1000" fill="hold"/>
                                        <p:tgtEl>
                                          <p:spTgt spid="88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8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84">
                                            <p:txEl>
                                              <p:pRg st="2" end="2"/>
                                            </p:txEl>
                                          </p:spTgt>
                                        </p:tgtEl>
                                        <p:attrNameLst>
                                          <p:attrName>style.visibility</p:attrName>
                                        </p:attrNameLst>
                                      </p:cBhvr>
                                      <p:to>
                                        <p:strVal val="visible"/>
                                      </p:to>
                                    </p:set>
                                    <p:animEffect transition="in" filter="fade">
                                      <p:cBhvr>
                                        <p:cTn id="21" dur="1000"/>
                                        <p:tgtEl>
                                          <p:spTgt spid="884">
                                            <p:txEl>
                                              <p:pRg st="2" end="2"/>
                                            </p:txEl>
                                          </p:spTgt>
                                        </p:tgtEl>
                                      </p:cBhvr>
                                    </p:animEffect>
                                    <p:anim calcmode="lin" valueType="num">
                                      <p:cBhvr>
                                        <p:cTn id="22" dur="1000" fill="hold"/>
                                        <p:tgtEl>
                                          <p:spTgt spid="88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8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84">
                                            <p:txEl>
                                              <p:pRg st="3" end="3"/>
                                            </p:txEl>
                                          </p:spTgt>
                                        </p:tgtEl>
                                        <p:attrNameLst>
                                          <p:attrName>style.visibility</p:attrName>
                                        </p:attrNameLst>
                                      </p:cBhvr>
                                      <p:to>
                                        <p:strVal val="visible"/>
                                      </p:to>
                                    </p:set>
                                    <p:animEffect transition="in" filter="fade">
                                      <p:cBhvr>
                                        <p:cTn id="28" dur="1000"/>
                                        <p:tgtEl>
                                          <p:spTgt spid="884">
                                            <p:txEl>
                                              <p:pRg st="3" end="3"/>
                                            </p:txEl>
                                          </p:spTgt>
                                        </p:tgtEl>
                                      </p:cBhvr>
                                    </p:animEffect>
                                    <p:anim calcmode="lin" valueType="num">
                                      <p:cBhvr>
                                        <p:cTn id="29" dur="1000" fill="hold"/>
                                        <p:tgtEl>
                                          <p:spTgt spid="88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8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84">
                                            <p:txEl>
                                              <p:pRg st="4" end="4"/>
                                            </p:txEl>
                                          </p:spTgt>
                                        </p:tgtEl>
                                        <p:attrNameLst>
                                          <p:attrName>style.visibility</p:attrName>
                                        </p:attrNameLst>
                                      </p:cBhvr>
                                      <p:to>
                                        <p:strVal val="visible"/>
                                      </p:to>
                                    </p:set>
                                    <p:animEffect transition="in" filter="fade">
                                      <p:cBhvr>
                                        <p:cTn id="35" dur="1000"/>
                                        <p:tgtEl>
                                          <p:spTgt spid="884">
                                            <p:txEl>
                                              <p:pRg st="4" end="4"/>
                                            </p:txEl>
                                          </p:spTgt>
                                        </p:tgtEl>
                                      </p:cBhvr>
                                    </p:animEffect>
                                    <p:anim calcmode="lin" valueType="num">
                                      <p:cBhvr>
                                        <p:cTn id="36" dur="1000" fill="hold"/>
                                        <p:tgtEl>
                                          <p:spTgt spid="88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8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84">
                                            <p:txEl>
                                              <p:pRg st="5" end="5"/>
                                            </p:txEl>
                                          </p:spTgt>
                                        </p:tgtEl>
                                        <p:attrNameLst>
                                          <p:attrName>style.visibility</p:attrName>
                                        </p:attrNameLst>
                                      </p:cBhvr>
                                      <p:to>
                                        <p:strVal val="visible"/>
                                      </p:to>
                                    </p:set>
                                    <p:animEffect transition="in" filter="fade">
                                      <p:cBhvr>
                                        <p:cTn id="42" dur="1000"/>
                                        <p:tgtEl>
                                          <p:spTgt spid="884">
                                            <p:txEl>
                                              <p:pRg st="5" end="5"/>
                                            </p:txEl>
                                          </p:spTgt>
                                        </p:tgtEl>
                                      </p:cBhvr>
                                    </p:animEffect>
                                    <p:anim calcmode="lin" valueType="num">
                                      <p:cBhvr>
                                        <p:cTn id="43" dur="1000" fill="hold"/>
                                        <p:tgtEl>
                                          <p:spTgt spid="88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8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4"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179" name="z"/>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1181"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182"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183"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grpSp>
        <p:nvGrpSpPr>
          <p:cNvPr id="1191" name="Group"/>
          <p:cNvGrpSpPr/>
          <p:nvPr/>
        </p:nvGrpSpPr>
        <p:grpSpPr>
          <a:xfrm>
            <a:off x="6123604" y="2173673"/>
            <a:ext cx="14758894" cy="8350033"/>
            <a:chOff x="0" y="0"/>
            <a:chExt cx="14758893" cy="8350031"/>
          </a:xfrm>
        </p:grpSpPr>
        <p:sp>
          <p:nvSpPr>
            <p:cNvPr id="1185"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6"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7"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8"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9"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90"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1193" name="Thom Rainer’s research (The Unchurched Next Door):…"/>
          <p:cNvSpPr txBox="1"/>
          <p:nvPr/>
        </p:nvSpPr>
        <p:spPr>
          <a:xfrm>
            <a:off x="2324866" y="3231165"/>
            <a:ext cx="19152300" cy="806673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Listen to the “</a:t>
            </a:r>
            <a:r>
              <a:rPr lang="en-US" sz="6000" dirty="0" smtClean="0">
                <a:solidFill>
                  <a:srgbClr val="FFC000"/>
                </a:solidFill>
                <a:effectLst>
                  <a:outerShdw blurRad="63500" dist="88900" dir="2939454" rotWithShape="0">
                    <a:srgbClr val="000000"/>
                  </a:outerShdw>
                </a:effectLst>
                <a:latin typeface="Arial"/>
                <a:ea typeface="Arial"/>
                <a:cs typeface="Arial"/>
                <a:sym typeface="Arial"/>
              </a:rPr>
              <a:t>heartbeat</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of your community. What are the “</a:t>
            </a:r>
            <a:r>
              <a:rPr lang="en-US" sz="6000" dirty="0" smtClean="0">
                <a:solidFill>
                  <a:srgbClr val="FFC000"/>
                </a:solidFill>
                <a:effectLst>
                  <a:outerShdw blurRad="63500" dist="88900" dir="2939454" rotWithShape="0">
                    <a:srgbClr val="000000"/>
                  </a:outerShdw>
                </a:effectLst>
                <a:latin typeface="Arial"/>
                <a:ea typeface="Arial"/>
                <a:cs typeface="Arial"/>
                <a:sym typeface="Arial"/>
              </a:rPr>
              <a:t>real needs</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smtClean="0">
              <a:solidFill>
                <a:srgbClr val="FFC000"/>
              </a:solidFill>
              <a:effectLst>
                <a:outerShdw blurRad="63500" dist="88900" dir="2939454" rotWithShape="0">
                  <a:srgbClr val="000000"/>
                </a:outerShdw>
              </a:effectLst>
              <a:latin typeface="Arial"/>
              <a:ea typeface="Arial"/>
              <a:cs typeface="Arial"/>
              <a:sym typeface="Arial"/>
            </a:endParaRPr>
          </a:p>
          <a:p>
            <a:pPr marL="1143000" indent="-1143000" algn="l" defTabSz="584200">
              <a:buFontTx/>
              <a:buAutoNum type="arabicPeriod"/>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Consult with </a:t>
            </a:r>
            <a:r>
              <a:rPr lang="en-US" sz="6000" dirty="0" smtClean="0">
                <a:solidFill>
                  <a:srgbClr val="DCBD23"/>
                </a:solidFill>
                <a:effectLst>
                  <a:outerShdw blurRad="63500" dist="88900" dir="2939454" rotWithShape="0">
                    <a:srgbClr val="000000"/>
                  </a:outerShdw>
                </a:effectLst>
                <a:latin typeface="Arial"/>
                <a:ea typeface="Arial"/>
                <a:cs typeface="Arial"/>
                <a:sym typeface="Arial"/>
              </a:rPr>
              <a:t>community leaders </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and agencies</a:t>
            </a:r>
          </a:p>
          <a:p>
            <a:pPr marL="1143000" lvl="0" indent="-1143000" algn="l" defTabSz="584200">
              <a:buFontTx/>
              <a:buAutoNum type="arabicPeriod"/>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a:solidFill>
                  <a:srgbClr val="FFFFFF"/>
                </a:solidFill>
                <a:effectLst>
                  <a:outerShdw blurRad="63500" dist="88900" dir="2939454" rotWithShape="0">
                    <a:srgbClr val="000000"/>
                  </a:outerShdw>
                </a:effectLst>
                <a:latin typeface="Arial"/>
                <a:ea typeface="Arial"/>
                <a:cs typeface="Arial"/>
                <a:sym typeface="Arial"/>
              </a:rPr>
              <a:t>Engage in </a:t>
            </a:r>
            <a:r>
              <a:rPr lang="en-US" sz="6000" dirty="0">
                <a:solidFill>
                  <a:srgbClr val="FFC000"/>
                </a:solidFill>
                <a:effectLst>
                  <a:outerShdw blurRad="63500" dist="88900" dir="2939454" rotWithShape="0">
                    <a:srgbClr val="000000"/>
                  </a:outerShdw>
                </a:effectLst>
                <a:latin typeface="Arial"/>
                <a:ea typeface="Arial"/>
                <a:cs typeface="Arial"/>
                <a:sym typeface="Arial"/>
              </a:rPr>
              <a:t>community events </a:t>
            </a:r>
            <a:r>
              <a:rPr lang="en-US" sz="6000" dirty="0">
                <a:solidFill>
                  <a:srgbClr val="FFFFFF"/>
                </a:solidFill>
                <a:effectLst>
                  <a:outerShdw blurRad="63500" dist="88900" dir="2939454" rotWithShape="0">
                    <a:srgbClr val="000000"/>
                  </a:outerShdw>
                </a:effectLst>
                <a:latin typeface="Arial"/>
                <a:ea typeface="Arial"/>
                <a:cs typeface="Arial"/>
                <a:sym typeface="Arial"/>
              </a:rPr>
              <a:t>and organizations </a:t>
            </a:r>
          </a:p>
          <a:p>
            <a:pPr marL="1143000" indent="-1143000" algn="l" defTabSz="584200">
              <a:buFontTx/>
              <a:buAutoNum type="arabicPeriod"/>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Conduct </a:t>
            </a:r>
            <a:r>
              <a:rPr lang="en-US" sz="6000" dirty="0" smtClean="0">
                <a:solidFill>
                  <a:srgbClr val="DCBD23"/>
                </a:solidFill>
                <a:effectLst>
                  <a:outerShdw blurRad="63500" dist="88900" dir="2939454" rotWithShape="0">
                    <a:srgbClr val="000000"/>
                  </a:outerShdw>
                </a:effectLst>
                <a:latin typeface="Arial"/>
                <a:ea typeface="Arial"/>
                <a:cs typeface="Arial"/>
                <a:sym typeface="Arial"/>
              </a:rPr>
              <a:t>community survey</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a:solidFill>
                <a:srgbClr val="FFFFFF"/>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a:solidFill>
                  <a:srgbClr val="FFFFFF"/>
                </a:solidFill>
                <a:effectLst>
                  <a:outerShdw blurRad="63500" dist="88900" dir="2939454" rotWithShape="0">
                    <a:srgbClr val="000000"/>
                  </a:outerShdw>
                </a:effectLst>
                <a:latin typeface="Arial"/>
                <a:ea typeface="Arial"/>
                <a:cs typeface="Arial"/>
                <a:sym typeface="Arial"/>
              </a:rPr>
              <a:t>	</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				</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a:solidFill>
                <a:srgbClr val="FFFFFF"/>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smtClean="0">
              <a:solidFill>
                <a:srgbClr val="FFFFFF"/>
              </a:solidFill>
              <a:effectLst>
                <a:outerShdw blurRad="63500" dist="88900" dir="2939454" rotWithShape="0">
                  <a:srgbClr val="000000"/>
                </a:outerShdw>
              </a:effectLst>
              <a:latin typeface="Arial"/>
              <a:ea typeface="Arial"/>
              <a:cs typeface="Arial"/>
              <a:sym typeface="Arial"/>
            </a:endParaRPr>
          </a:p>
        </p:txBody>
      </p:sp>
      <p:sp>
        <p:nvSpPr>
          <p:cNvPr id="22" name="3.Service"/>
          <p:cNvSpPr txBox="1"/>
          <p:nvPr/>
        </p:nvSpPr>
        <p:spPr>
          <a:xfrm>
            <a:off x="2425458" y="1637791"/>
            <a:ext cx="19533084" cy="14735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marL="457200" lvl="1" indent="0"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C000"/>
                </a:solidFill>
                <a:effectLst>
                  <a:outerShdw blurRad="63500" dist="63500" dir="2400000" rotWithShape="0">
                    <a:srgbClr val="000000"/>
                  </a:outerShdw>
                </a:effectLst>
                <a:latin typeface="Arial"/>
                <a:ea typeface="Arial"/>
                <a:cs typeface="Arial"/>
                <a:sym typeface="Arial"/>
              </a:rPr>
              <a:t>Community Assessment</a:t>
            </a:r>
            <a:endParaRPr sz="8000" b="1" dirty="0">
              <a:solidFill>
                <a:srgbClr val="FFC000"/>
              </a:solidFill>
              <a:effectLst>
                <a:outerShdw blurRad="63500" dist="63500" dir="2400000" rotWithShape="0">
                  <a:srgbClr val="000000"/>
                </a:outerShdw>
              </a:effectLst>
              <a:latin typeface="Arial"/>
              <a:ea typeface="Arial"/>
              <a:cs typeface="Arial"/>
              <a:sym typeface="Arial"/>
            </a:endParaRPr>
          </a:p>
        </p:txBody>
      </p:sp>
    </p:spTree>
    <p:extLst>
      <p:ext uri="{BB962C8B-B14F-4D97-AF65-F5344CB8AC3E}">
        <p14:creationId xmlns:p14="http://schemas.microsoft.com/office/powerpoint/2010/main" val="401961540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191"/>
                                        </p:tgtEl>
                                        <p:attrNameLst>
                                          <p:attrName>style.visibility</p:attrName>
                                        </p:attrNameLst>
                                      </p:cBhvr>
                                      <p:to>
                                        <p:strVal val="visible"/>
                                      </p:to>
                                    </p:set>
                                    <p:animEffect transition="in" filter="dissolve">
                                      <p:cBhvr>
                                        <p:cTn id="7" dur="1500"/>
                                        <p:tgtEl>
                                          <p:spTgt spid="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1"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6" name="Rectangle"/>
          <p:cNvSpPr/>
          <p:nvPr/>
        </p:nvSpPr>
        <p:spPr>
          <a:xfrm>
            <a:off x="397" y="-36116"/>
            <a:ext cx="24384002"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r>
              <a:rPr lang="en-US" sz="3200">
                <a:solidFill>
                  <a:srgbClr val="FFFFFF"/>
                </a:solidFill>
              </a:rPr>
              <a:t>https://ministerial.adventist.org/covid19</a:t>
            </a:r>
            <a:endParaRPr sz="3200">
              <a:solidFill>
                <a:srgbClr val="FFFFFF"/>
              </a:solidFill>
            </a:endParaRPr>
          </a:p>
        </p:txBody>
      </p:sp>
      <p:sp>
        <p:nvSpPr>
          <p:cNvPr id="679" name="Shape"/>
          <p:cNvSpPr/>
          <p:nvPr/>
        </p:nvSpPr>
        <p:spPr>
          <a:xfrm flipH="1">
            <a:off x="-72210" y="-4686"/>
            <a:ext cx="24412380" cy="13767000"/>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2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680" name="7 Ways to Reach Your Friends for Christ"/>
          <p:cNvSpPr/>
          <p:nvPr/>
        </p:nvSpPr>
        <p:spPr>
          <a:xfrm>
            <a:off x="1947" y="251"/>
            <a:ext cx="24386186"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 xmlns:ma14="http://schemas.microsoft.com/office/mac/drawingml/2011/main"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681" name="z"/>
          <p:cNvSpPr txBox="1">
            <a:spLocks noGrp="1"/>
          </p:cNvSpPr>
          <p:nvPr>
            <p:ph type="body" sz="quarter" idx="1"/>
          </p:nvPr>
        </p:nvSpPr>
        <p:spPr>
          <a:xfrm>
            <a:off x="23243606" y="12686086"/>
            <a:ext cx="1096564" cy="1005816"/>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682" name="David Hartman…"/>
          <p:cNvSpPr/>
          <p:nvPr/>
        </p:nvSpPr>
        <p:spPr>
          <a:xfrm>
            <a:off x="-2" y="12079831"/>
            <a:ext cx="24384004" cy="1625602"/>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70000"/>
            </a:srgbClr>
          </a:solidFill>
          <a:ln w="12700">
            <a:miter lim="400000"/>
          </a:ln>
          <a:effectLst>
            <a:outerShdw blurRad="254000" dist="254000" dir="13168795" rotWithShape="0">
              <a:srgbClr val="000000">
                <a:alpha val="4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sp>
        <p:nvSpPr>
          <p:cNvPr id="683" name="Shape"/>
          <p:cNvSpPr/>
          <p:nvPr/>
        </p:nvSpPr>
        <p:spPr>
          <a:xfrm>
            <a:off x="118020" y="336327"/>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8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708" name="Shape"/>
          <p:cNvSpPr/>
          <p:nvPr/>
        </p:nvSpPr>
        <p:spPr>
          <a:xfrm flipH="1">
            <a:off x="1187698" y="104672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709" name="Shape"/>
          <p:cNvSpPr/>
          <p:nvPr/>
        </p:nvSpPr>
        <p:spPr>
          <a:xfrm flipH="1">
            <a:off x="1949698" y="107146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710" name="Shape"/>
          <p:cNvSpPr/>
          <p:nvPr/>
        </p:nvSpPr>
        <p:spPr>
          <a:xfrm flipH="1">
            <a:off x="2851398" y="109686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pic>
        <p:nvPicPr>
          <p:cNvPr id="4" name="Picture 3"/>
          <p:cNvPicPr>
            <a:picLocks noChangeAspect="1"/>
          </p:cNvPicPr>
          <p:nvPr/>
        </p:nvPicPr>
        <p:blipFill>
          <a:blip r:embed="rId4"/>
          <a:stretch>
            <a:fillRect/>
          </a:stretch>
        </p:blipFill>
        <p:spPr>
          <a:xfrm>
            <a:off x="7438451" y="406294"/>
            <a:ext cx="16353437" cy="12870082"/>
          </a:xfrm>
          <a:prstGeom prst="rect">
            <a:avLst/>
          </a:prstGeom>
        </p:spPr>
      </p:pic>
      <p:sp>
        <p:nvSpPr>
          <p:cNvPr id="14" name="Harlan Church ACS Center"/>
          <p:cNvSpPr txBox="1"/>
          <p:nvPr/>
        </p:nvSpPr>
        <p:spPr>
          <a:xfrm>
            <a:off x="-630039" y="2716000"/>
            <a:ext cx="8472779"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Community Survey</a:t>
            </a:r>
          </a:p>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endParaRPr lang="en-US" sz="8000" b="1" dirty="0">
              <a:solidFill>
                <a:srgbClr val="FFFFFF"/>
              </a:solidFill>
              <a:effectLst>
                <a:outerShdw blurRad="63500" dist="63500" dir="2400000" rotWithShape="0">
                  <a:srgbClr val="000000"/>
                </a:outerShdw>
              </a:effectLst>
              <a:latin typeface="Arial"/>
              <a:ea typeface="Arial"/>
              <a:cs typeface="Arial"/>
              <a:sym typeface="Arial"/>
            </a:endParaRPr>
          </a:p>
        </p:txBody>
      </p:sp>
      <p:sp>
        <p:nvSpPr>
          <p:cNvPr id="16" name="Uses natural friendships as an avenue to communicate the gospel in a low-key, non-threatening way."/>
          <p:cNvSpPr txBox="1"/>
          <p:nvPr/>
        </p:nvSpPr>
        <p:spPr>
          <a:xfrm>
            <a:off x="8717602" y="673284"/>
            <a:ext cx="13027275" cy="11332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defTabSz="1828800">
              <a:lnSpc>
                <a:spcPct val="90000"/>
              </a:lnSpc>
              <a:spcBef>
                <a:spcPts val="3300"/>
              </a:spcBef>
              <a:defRPr sz="7000">
                <a:solidFill>
                  <a:srgbClr val="FFFFFF"/>
                </a:solidFill>
                <a:effectLst>
                  <a:outerShdw blurRad="76200" dist="76200" dir="2700000" rotWithShape="0">
                    <a:srgbClr val="000000">
                      <a:alpha val="96000"/>
                    </a:srgbClr>
                  </a:outerShdw>
                </a:effectLst>
                <a:latin typeface="Arial"/>
                <a:ea typeface="Arial"/>
                <a:cs typeface="Arial"/>
                <a:sym typeface="Arial"/>
              </a:defRPr>
            </a:lvl1pPr>
          </a:lstStyle>
          <a:p>
            <a:r>
              <a:rPr lang="en-US" sz="4800" dirty="0">
                <a:solidFill>
                  <a:srgbClr val="000000"/>
                </a:solidFill>
                <a:effectLst/>
              </a:rPr>
              <a:t>m</a:t>
            </a:r>
            <a:r>
              <a:rPr lang="en-US" sz="4800" dirty="0" smtClean="0">
                <a:solidFill>
                  <a:srgbClr val="000000"/>
                </a:solidFill>
                <a:effectLst/>
              </a:rPr>
              <a:t>inisterial.adventist.org/covid19 </a:t>
            </a:r>
          </a:p>
        </p:txBody>
      </p:sp>
    </p:spTree>
    <p:extLst>
      <p:ext uri="{BB962C8B-B14F-4D97-AF65-F5344CB8AC3E}">
        <p14:creationId xmlns:p14="http://schemas.microsoft.com/office/powerpoint/2010/main" val="3296667949"/>
      </p:ext>
    </p:extLst>
  </p:cSld>
  <p:clrMapOvr>
    <a:masterClrMapping/>
  </p:clrMapOvr>
  <p:transition spd="med"/>
  <p:timing>
    <p:tnLst>
      <p:par>
        <p:cTn id="1" dur="indefinite" restart="never" fill="hold"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6" name="Rectangle"/>
          <p:cNvSpPr/>
          <p:nvPr/>
        </p:nvSpPr>
        <p:spPr>
          <a:xfrm>
            <a:off x="397" y="-36116"/>
            <a:ext cx="24384002" cy="13788232"/>
          </a:xfrm>
          <a:prstGeom prst="rect">
            <a:avLst/>
          </a:prstGeom>
          <a:solidFill>
            <a:srgbClr val="005C9C"/>
          </a:solidFill>
          <a:ln w="25400">
            <a:solidFill>
              <a:schemeClr val="bg1"/>
            </a:solidFill>
            <a:miter lim="400000"/>
          </a:ln>
        </p:spPr>
        <p:txBody>
          <a:bodyPr lIns="50800" tIns="50800" rIns="50800" bIns="50800" anchor="ctr"/>
          <a:lstStyle/>
          <a:p>
            <a:pPr>
              <a:defRPr sz="3200">
                <a:solidFill>
                  <a:srgbClr val="FFFFFF"/>
                </a:solidFill>
              </a:defRPr>
            </a:pPr>
            <a:endParaRPr lang="en-US" sz="3200" dirty="0">
              <a:solidFill>
                <a:srgbClr val="FFFFFF"/>
              </a:solidFill>
            </a:endParaRPr>
          </a:p>
          <a:p>
            <a:pPr>
              <a:defRPr sz="3200">
                <a:solidFill>
                  <a:srgbClr val="FFFFFF"/>
                </a:solidFill>
              </a:defRPr>
            </a:pPr>
            <a:endParaRPr lang="en-US" sz="3200" dirty="0" smtClean="0">
              <a:solidFill>
                <a:srgbClr val="FFFFFF"/>
              </a:solidFill>
            </a:endParaRPr>
          </a:p>
          <a:p>
            <a:pPr>
              <a:defRPr sz="3200">
                <a:solidFill>
                  <a:srgbClr val="FFFFFF"/>
                </a:solidFill>
              </a:defRPr>
            </a:pPr>
            <a:endParaRPr lang="en-US" sz="3200" dirty="0" smtClean="0">
              <a:solidFill>
                <a:srgbClr val="FFFFFF"/>
              </a:solidFill>
            </a:endParaRPr>
          </a:p>
          <a:p>
            <a:pPr>
              <a:defRPr sz="3200">
                <a:solidFill>
                  <a:srgbClr val="FFFFFF"/>
                </a:solidFill>
              </a:defRPr>
            </a:pPr>
            <a:endParaRPr lang="en-US" sz="3200" dirty="0">
              <a:solidFill>
                <a:srgbClr val="FFFFFF"/>
              </a:solidFill>
            </a:endParaRPr>
          </a:p>
          <a:p>
            <a:pPr>
              <a:defRPr sz="3200">
                <a:solidFill>
                  <a:srgbClr val="FFFFFF"/>
                </a:solidFill>
              </a:defRPr>
            </a:pPr>
            <a:endParaRPr lang="en-US" sz="3200" dirty="0" smtClean="0">
              <a:solidFill>
                <a:srgbClr val="FFFFFF"/>
              </a:solidFill>
            </a:endParaRPr>
          </a:p>
          <a:p>
            <a:pPr>
              <a:defRPr sz="3200">
                <a:solidFill>
                  <a:srgbClr val="FFFFFF"/>
                </a:solidFill>
              </a:defRPr>
            </a:pPr>
            <a:endParaRPr lang="en-US" sz="3200" dirty="0">
              <a:solidFill>
                <a:srgbClr val="FFFFFF"/>
              </a:solidFill>
            </a:endParaRPr>
          </a:p>
          <a:p>
            <a:pPr>
              <a:defRPr sz="3200">
                <a:solidFill>
                  <a:srgbClr val="FFFFFF"/>
                </a:solidFill>
              </a:defRPr>
            </a:pPr>
            <a:endParaRPr lang="en-US" sz="3200" dirty="0" smtClean="0">
              <a:solidFill>
                <a:srgbClr val="FFFFFF"/>
              </a:solidFill>
            </a:endParaRPr>
          </a:p>
        </p:txBody>
      </p:sp>
      <p:sp>
        <p:nvSpPr>
          <p:cNvPr id="679" name="Shape"/>
          <p:cNvSpPr/>
          <p:nvPr/>
        </p:nvSpPr>
        <p:spPr>
          <a:xfrm flipH="1">
            <a:off x="-115790" y="251"/>
            <a:ext cx="24412380" cy="13767000"/>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2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680" name="7 Ways to Reach Your Friends for Christ"/>
          <p:cNvSpPr/>
          <p:nvPr/>
        </p:nvSpPr>
        <p:spPr>
          <a:xfrm>
            <a:off x="1947" y="251"/>
            <a:ext cx="24386186"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 xmlns:ma14="http://schemas.microsoft.com/office/mac/drawingml/2011/main"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681" name="z"/>
          <p:cNvSpPr txBox="1">
            <a:spLocks noGrp="1"/>
          </p:cNvSpPr>
          <p:nvPr>
            <p:ph type="body" sz="quarter" idx="1"/>
          </p:nvPr>
        </p:nvSpPr>
        <p:spPr>
          <a:xfrm>
            <a:off x="23243606" y="12686086"/>
            <a:ext cx="1096564" cy="1005816"/>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682" name="David Hartman…"/>
          <p:cNvSpPr/>
          <p:nvPr/>
        </p:nvSpPr>
        <p:spPr>
          <a:xfrm>
            <a:off x="-2" y="12079831"/>
            <a:ext cx="24384004" cy="1625602"/>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70000"/>
            </a:srgbClr>
          </a:solidFill>
          <a:ln w="12700">
            <a:miter lim="400000"/>
          </a:ln>
          <a:effectLst>
            <a:outerShdw blurRad="254000" dist="254000" dir="13168795" rotWithShape="0">
              <a:srgbClr val="000000">
                <a:alpha val="4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sp>
        <p:nvSpPr>
          <p:cNvPr id="683" name="Shape"/>
          <p:cNvSpPr/>
          <p:nvPr/>
        </p:nvSpPr>
        <p:spPr>
          <a:xfrm>
            <a:off x="118020" y="336327"/>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8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708" name="Shape"/>
          <p:cNvSpPr/>
          <p:nvPr/>
        </p:nvSpPr>
        <p:spPr>
          <a:xfrm flipH="1">
            <a:off x="1187698" y="104672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709" name="Shape"/>
          <p:cNvSpPr/>
          <p:nvPr/>
        </p:nvSpPr>
        <p:spPr>
          <a:xfrm flipH="1">
            <a:off x="1949698" y="107146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710" name="Shape"/>
          <p:cNvSpPr/>
          <p:nvPr/>
        </p:nvSpPr>
        <p:spPr>
          <a:xfrm flipH="1">
            <a:off x="2851398" y="109686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4" name="Harlan Church ACS Center"/>
          <p:cNvSpPr txBox="1"/>
          <p:nvPr/>
        </p:nvSpPr>
        <p:spPr>
          <a:xfrm>
            <a:off x="-630039" y="2716000"/>
            <a:ext cx="8472779"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Community Survey</a:t>
            </a:r>
          </a:p>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endParaRPr lang="en-US" sz="8000" b="1" dirty="0">
              <a:solidFill>
                <a:srgbClr val="FFFFFF"/>
              </a:solidFill>
              <a:effectLst>
                <a:outerShdw blurRad="63500" dist="63500" dir="2400000" rotWithShape="0">
                  <a:srgbClr val="000000"/>
                </a:outerShdw>
              </a:effectLst>
              <a:latin typeface="Arial"/>
              <a:ea typeface="Arial"/>
              <a:cs typeface="Arial"/>
              <a:sym typeface="Arial"/>
            </a:endParaRPr>
          </a:p>
        </p:txBody>
      </p:sp>
      <p:sp>
        <p:nvSpPr>
          <p:cNvPr id="16" name="Uses natural friendships as an avenue to communicate the gospel in a low-key, non-threatening way."/>
          <p:cNvSpPr txBox="1"/>
          <p:nvPr/>
        </p:nvSpPr>
        <p:spPr>
          <a:xfrm>
            <a:off x="8717602" y="673284"/>
            <a:ext cx="13027275" cy="11332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defTabSz="1828800">
              <a:lnSpc>
                <a:spcPct val="90000"/>
              </a:lnSpc>
              <a:spcBef>
                <a:spcPts val="3300"/>
              </a:spcBef>
              <a:defRPr sz="7000">
                <a:solidFill>
                  <a:srgbClr val="FFFFFF"/>
                </a:solidFill>
                <a:effectLst>
                  <a:outerShdw blurRad="76200" dist="76200" dir="2700000" rotWithShape="0">
                    <a:srgbClr val="000000">
                      <a:alpha val="96000"/>
                    </a:srgbClr>
                  </a:outerShdw>
                </a:effectLst>
                <a:latin typeface="Arial"/>
                <a:ea typeface="Arial"/>
                <a:cs typeface="Arial"/>
                <a:sym typeface="Arial"/>
              </a:defRPr>
            </a:lvl1pPr>
          </a:lstStyle>
          <a:p>
            <a:endParaRPr lang="en-US" sz="4800" dirty="0">
              <a:solidFill>
                <a:srgbClr val="000000"/>
              </a:solidFill>
              <a:effectLst/>
            </a:endParaRPr>
          </a:p>
        </p:txBody>
      </p:sp>
      <p:sp>
        <p:nvSpPr>
          <p:cNvPr id="3" name="TextBox 2"/>
          <p:cNvSpPr txBox="1"/>
          <p:nvPr/>
        </p:nvSpPr>
        <p:spPr>
          <a:xfrm>
            <a:off x="7386998" y="1255183"/>
            <a:ext cx="14431108" cy="1182887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971550" lvl="8" indent="-514350" algn="l">
              <a:buAutoNum type="arabicPeriod"/>
            </a:pPr>
            <a:endParaRPr lang="en-US" sz="3600" dirty="0" smtClean="0"/>
          </a:p>
          <a:p>
            <a:pPr marL="971550" lvl="8" indent="-514350" algn="l">
              <a:buAutoNum type="arabicPeriod"/>
            </a:pPr>
            <a:r>
              <a:rPr lang="en-US" sz="3600" dirty="0" smtClean="0"/>
              <a:t>In </a:t>
            </a:r>
            <a:r>
              <a:rPr lang="en-US" sz="3600" dirty="0"/>
              <a:t>which of the following services would </a:t>
            </a:r>
            <a:r>
              <a:rPr lang="en-US" sz="3600" dirty="0" smtClean="0"/>
              <a:t>you have </a:t>
            </a:r>
            <a:r>
              <a:rPr lang="en-US" sz="3600" dirty="0"/>
              <a:t>an interest</a:t>
            </a:r>
            <a:r>
              <a:rPr lang="en-US" sz="3600" dirty="0" smtClean="0"/>
              <a:t>?</a:t>
            </a:r>
          </a:p>
          <a:p>
            <a:pPr marL="457200" lvl="8" indent="0" algn="l"/>
            <a:endParaRPr lang="en-US" sz="3600" dirty="0"/>
          </a:p>
          <a:p>
            <a:pPr marL="1828800" lvl="8" indent="-640080" algn="l">
              <a:buFont typeface="Wingdings" panose="05000000000000000000" pitchFamily="2" charset="2"/>
              <a:buChar char="q"/>
            </a:pPr>
            <a:r>
              <a:rPr lang="en-US" sz="3600" dirty="0" smtClean="0"/>
              <a:t>Nutrition and vegetarian cooking classes</a:t>
            </a:r>
          </a:p>
          <a:p>
            <a:pPr marL="1828800" lvl="8" indent="-640080" algn="l">
              <a:buFont typeface="Wingdings" panose="05000000000000000000" pitchFamily="2" charset="2"/>
              <a:buChar char="q"/>
            </a:pPr>
            <a:r>
              <a:rPr lang="en-US" sz="3600" dirty="0" smtClean="0"/>
              <a:t>Weight control seminar</a:t>
            </a:r>
          </a:p>
          <a:p>
            <a:pPr marL="1828800" lvl="8" indent="-640080" algn="l">
              <a:buFont typeface="Wingdings" panose="05000000000000000000" pitchFamily="2" charset="2"/>
              <a:buChar char="q"/>
            </a:pPr>
            <a:r>
              <a:rPr lang="en-US" sz="3600" dirty="0" smtClean="0"/>
              <a:t>Visiting and prayer for the sick</a:t>
            </a:r>
          </a:p>
          <a:p>
            <a:pPr marL="1828800" lvl="8" indent="-640080" algn="l">
              <a:buFont typeface="Wingdings" panose="05000000000000000000" pitchFamily="2" charset="2"/>
              <a:buChar char="q"/>
            </a:pPr>
            <a:r>
              <a:rPr lang="en-US" sz="3600" dirty="0" smtClean="0"/>
              <a:t>Care for the elderly</a:t>
            </a:r>
          </a:p>
          <a:p>
            <a:pPr marL="1828800" lvl="8" indent="-640080" algn="l">
              <a:buFont typeface="Wingdings" panose="05000000000000000000" pitchFamily="2" charset="2"/>
              <a:buChar char="q"/>
            </a:pPr>
            <a:r>
              <a:rPr lang="en-US" sz="3600" dirty="0" smtClean="0"/>
              <a:t>Clothing and food assistance</a:t>
            </a:r>
          </a:p>
          <a:p>
            <a:pPr marL="1828800" lvl="8" indent="-640080" algn="l">
              <a:buFont typeface="Wingdings" panose="05000000000000000000" pitchFamily="2" charset="2"/>
              <a:buChar char="q"/>
            </a:pPr>
            <a:r>
              <a:rPr lang="en-US" sz="3600" dirty="0" smtClean="0"/>
              <a:t>Ministry in crisis (bereavement, grief, mid-life, other)</a:t>
            </a:r>
          </a:p>
          <a:p>
            <a:pPr marL="1828800" lvl="8" indent="-640080" algn="l">
              <a:buFont typeface="Wingdings" panose="05000000000000000000" pitchFamily="2" charset="2"/>
              <a:buChar char="q"/>
            </a:pPr>
            <a:r>
              <a:rPr lang="en-US" sz="3600" dirty="0" smtClean="0"/>
              <a:t>Marriage enrichment seminar</a:t>
            </a:r>
          </a:p>
          <a:p>
            <a:pPr marL="1828800" lvl="8" indent="-640080" algn="l">
              <a:buFont typeface="Wingdings" panose="05000000000000000000" pitchFamily="2" charset="2"/>
              <a:buChar char="q"/>
            </a:pPr>
            <a:r>
              <a:rPr lang="en-US" sz="3600" dirty="0" smtClean="0"/>
              <a:t>Parenting skills for children and adolescents</a:t>
            </a:r>
          </a:p>
          <a:p>
            <a:pPr marL="1828800" lvl="8" indent="-640080" algn="l">
              <a:buFont typeface="Wingdings" panose="05000000000000000000" pitchFamily="2" charset="2"/>
              <a:buChar char="q"/>
            </a:pPr>
            <a:r>
              <a:rPr lang="en-US" sz="3600" dirty="0" smtClean="0"/>
              <a:t>Youth and peer pressure management</a:t>
            </a:r>
          </a:p>
          <a:p>
            <a:pPr marL="1828800" lvl="8" indent="-640080" algn="l">
              <a:buFont typeface="Wingdings" panose="05000000000000000000" pitchFamily="2" charset="2"/>
              <a:buChar char="q"/>
            </a:pPr>
            <a:r>
              <a:rPr lang="en-US" sz="3600" dirty="0" smtClean="0"/>
              <a:t>Mentoring and counseling program for youth</a:t>
            </a:r>
          </a:p>
          <a:p>
            <a:pPr marL="1828800" lvl="8" indent="-640080" algn="l">
              <a:buFont typeface="Wingdings" panose="05000000000000000000" pitchFamily="2" charset="2"/>
              <a:buChar char="q"/>
            </a:pPr>
            <a:r>
              <a:rPr lang="en-US" sz="3600" dirty="0" smtClean="0"/>
              <a:t>Substance abuse</a:t>
            </a:r>
          </a:p>
          <a:p>
            <a:pPr marL="1828800" lvl="8" indent="-640080" algn="l">
              <a:buFont typeface="Wingdings" panose="05000000000000000000" pitchFamily="2" charset="2"/>
              <a:buChar char="q"/>
            </a:pPr>
            <a:r>
              <a:rPr lang="en-US" sz="3600" dirty="0" smtClean="0"/>
              <a:t>Classes on the meaning of life/my relationship with God</a:t>
            </a:r>
          </a:p>
          <a:p>
            <a:pPr marL="914400" lvl="8" indent="-457200" algn="l">
              <a:buFont typeface="Wingdings" panose="05000000000000000000" pitchFamily="2" charset="2"/>
              <a:buChar char="q"/>
            </a:pPr>
            <a:endParaRPr lang="en-US" sz="3600" dirty="0"/>
          </a:p>
          <a:p>
            <a:pPr marL="971550" lvl="8" indent="-514350" algn="l">
              <a:buFont typeface="+mj-lt"/>
              <a:buAutoNum type="arabicPeriod" startAt="2"/>
            </a:pPr>
            <a:r>
              <a:rPr lang="en-US" sz="3600" dirty="0" smtClean="0"/>
              <a:t>In </a:t>
            </a:r>
            <a:r>
              <a:rPr lang="en-US" sz="3600" dirty="0"/>
              <a:t>your own words, identify the three most </a:t>
            </a:r>
            <a:r>
              <a:rPr lang="en-US" sz="3600" dirty="0" smtClean="0"/>
              <a:t>urgent needs </a:t>
            </a:r>
            <a:r>
              <a:rPr lang="en-US" sz="3600" dirty="0"/>
              <a:t>in your neighborhood</a:t>
            </a:r>
            <a:r>
              <a:rPr lang="en-US" sz="3600" dirty="0" smtClean="0"/>
              <a:t>.</a:t>
            </a:r>
          </a:p>
          <a:p>
            <a:pPr marL="457200" lvl="8" indent="0" algn="l"/>
            <a:endParaRPr lang="en-US" sz="3600" dirty="0"/>
          </a:p>
          <a:p>
            <a:pPr lvl="4" algn="l"/>
            <a:r>
              <a:rPr lang="en-US" sz="2800" dirty="0"/>
              <a:t>https://www.sabbathschoolpersonalministries.org/community-services-handbook.pdf</a:t>
            </a:r>
          </a:p>
          <a:p>
            <a:pPr lvl="4" algn="l"/>
            <a:endParaRPr lang="en-US" dirty="0"/>
          </a:p>
        </p:txBody>
      </p:sp>
    </p:spTree>
    <p:extLst>
      <p:ext uri="{BB962C8B-B14F-4D97-AF65-F5344CB8AC3E}">
        <p14:creationId xmlns:p14="http://schemas.microsoft.com/office/powerpoint/2010/main" val="1285021411"/>
      </p:ext>
    </p:extLst>
  </p:cSld>
  <p:clrMapOvr>
    <a:masterClrMapping/>
  </p:clrMapOvr>
  <p:transition spd="med"/>
  <p:timing>
    <p:tnLst>
      <p:par>
        <p:cTn id="1" dur="indefinite" restart="never" fill="hold"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4"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179" name="z"/>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1181"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182"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183"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grpSp>
        <p:nvGrpSpPr>
          <p:cNvPr id="1191" name="Group"/>
          <p:cNvGrpSpPr/>
          <p:nvPr/>
        </p:nvGrpSpPr>
        <p:grpSpPr>
          <a:xfrm>
            <a:off x="6123604" y="2173673"/>
            <a:ext cx="14758894" cy="8350033"/>
            <a:chOff x="0" y="0"/>
            <a:chExt cx="14758893" cy="8350031"/>
          </a:xfrm>
        </p:grpSpPr>
        <p:sp>
          <p:nvSpPr>
            <p:cNvPr id="1185"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6"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7"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8"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9"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90"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1193" name="Thom Rainer’s research (The Unchurched Next Door):…"/>
          <p:cNvSpPr txBox="1"/>
          <p:nvPr/>
        </p:nvSpPr>
        <p:spPr>
          <a:xfrm>
            <a:off x="2324866" y="3231165"/>
            <a:ext cx="19152300" cy="806673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Listen to the “</a:t>
            </a:r>
            <a:r>
              <a:rPr lang="en-US" sz="6000" dirty="0" smtClean="0">
                <a:solidFill>
                  <a:srgbClr val="FFC000"/>
                </a:solidFill>
                <a:effectLst>
                  <a:outerShdw blurRad="63500" dist="88900" dir="2939454" rotWithShape="0">
                    <a:srgbClr val="000000"/>
                  </a:outerShdw>
                </a:effectLst>
                <a:latin typeface="Arial"/>
                <a:ea typeface="Arial"/>
                <a:cs typeface="Arial"/>
                <a:sym typeface="Arial"/>
              </a:rPr>
              <a:t>heartbeat</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of your community. What are the “</a:t>
            </a:r>
            <a:r>
              <a:rPr lang="en-US" sz="6000" dirty="0" smtClean="0">
                <a:solidFill>
                  <a:srgbClr val="FFC000"/>
                </a:solidFill>
                <a:effectLst>
                  <a:outerShdw blurRad="63500" dist="88900" dir="2939454" rotWithShape="0">
                    <a:srgbClr val="000000"/>
                  </a:outerShdw>
                </a:effectLst>
                <a:latin typeface="Arial"/>
                <a:ea typeface="Arial"/>
                <a:cs typeface="Arial"/>
                <a:sym typeface="Arial"/>
              </a:rPr>
              <a:t>real needs</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smtClean="0">
              <a:solidFill>
                <a:srgbClr val="FFC000"/>
              </a:solidFill>
              <a:effectLst>
                <a:outerShdw blurRad="63500" dist="88900" dir="2939454" rotWithShape="0">
                  <a:srgbClr val="000000"/>
                </a:outerShdw>
              </a:effectLst>
              <a:latin typeface="Arial"/>
              <a:ea typeface="Arial"/>
              <a:cs typeface="Arial"/>
              <a:sym typeface="Arial"/>
            </a:endParaRPr>
          </a:p>
          <a:p>
            <a:pPr marL="1143000" indent="-1143000" algn="l" defTabSz="584200">
              <a:buFontTx/>
              <a:buAutoNum type="arabicPeriod"/>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Consult with </a:t>
            </a:r>
            <a:r>
              <a:rPr lang="en-US" sz="6000" dirty="0" smtClean="0">
                <a:solidFill>
                  <a:srgbClr val="DCBD23"/>
                </a:solidFill>
                <a:effectLst>
                  <a:outerShdw blurRad="63500" dist="88900" dir="2939454" rotWithShape="0">
                    <a:srgbClr val="000000"/>
                  </a:outerShdw>
                </a:effectLst>
                <a:latin typeface="Arial"/>
                <a:ea typeface="Arial"/>
                <a:cs typeface="Arial"/>
                <a:sym typeface="Arial"/>
              </a:rPr>
              <a:t>community leaders </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and agencies</a:t>
            </a:r>
          </a:p>
          <a:p>
            <a:pPr marL="1143000" lvl="0" indent="-1143000" algn="l" defTabSz="584200">
              <a:buFontTx/>
              <a:buAutoNum type="arabicPeriod"/>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a:solidFill>
                  <a:srgbClr val="FFFFFF"/>
                </a:solidFill>
                <a:effectLst>
                  <a:outerShdw blurRad="63500" dist="88900" dir="2939454" rotWithShape="0">
                    <a:srgbClr val="000000"/>
                  </a:outerShdw>
                </a:effectLst>
                <a:latin typeface="Arial"/>
                <a:ea typeface="Arial"/>
                <a:cs typeface="Arial"/>
                <a:sym typeface="Arial"/>
              </a:rPr>
              <a:t>Engage in </a:t>
            </a:r>
            <a:r>
              <a:rPr lang="en-US" sz="6000" dirty="0">
                <a:solidFill>
                  <a:srgbClr val="FFC000"/>
                </a:solidFill>
                <a:effectLst>
                  <a:outerShdw blurRad="63500" dist="88900" dir="2939454" rotWithShape="0">
                    <a:srgbClr val="000000"/>
                  </a:outerShdw>
                </a:effectLst>
                <a:latin typeface="Arial"/>
                <a:ea typeface="Arial"/>
                <a:cs typeface="Arial"/>
                <a:sym typeface="Arial"/>
              </a:rPr>
              <a:t>community events </a:t>
            </a:r>
            <a:r>
              <a:rPr lang="en-US" sz="6000" dirty="0">
                <a:solidFill>
                  <a:srgbClr val="FFFFFF"/>
                </a:solidFill>
                <a:effectLst>
                  <a:outerShdw blurRad="63500" dist="88900" dir="2939454" rotWithShape="0">
                    <a:srgbClr val="000000"/>
                  </a:outerShdw>
                </a:effectLst>
                <a:latin typeface="Arial"/>
                <a:ea typeface="Arial"/>
                <a:cs typeface="Arial"/>
                <a:sym typeface="Arial"/>
              </a:rPr>
              <a:t>and organizations </a:t>
            </a:r>
          </a:p>
          <a:p>
            <a:pPr marL="1143000" lvl="0" indent="-1143000" algn="l" defTabSz="584200">
              <a:buFontTx/>
              <a:buAutoNum type="arabicPeriod"/>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a:solidFill>
                  <a:srgbClr val="FFFFFF"/>
                </a:solidFill>
                <a:effectLst>
                  <a:outerShdw blurRad="63500" dist="88900" dir="2939454" rotWithShape="0">
                    <a:srgbClr val="000000"/>
                  </a:outerShdw>
                </a:effectLst>
                <a:latin typeface="Arial"/>
                <a:ea typeface="Arial"/>
                <a:cs typeface="Arial"/>
                <a:sym typeface="Arial"/>
              </a:rPr>
              <a:t>Conduct </a:t>
            </a:r>
            <a:r>
              <a:rPr lang="en-US" sz="6000" dirty="0">
                <a:solidFill>
                  <a:srgbClr val="DCBD23"/>
                </a:solidFill>
                <a:effectLst>
                  <a:outerShdw blurRad="63500" dist="88900" dir="2939454" rotWithShape="0">
                    <a:srgbClr val="000000"/>
                  </a:outerShdw>
                </a:effectLst>
                <a:latin typeface="Arial"/>
                <a:ea typeface="Arial"/>
                <a:cs typeface="Arial"/>
                <a:sym typeface="Arial"/>
              </a:rPr>
              <a:t>community survey</a:t>
            </a:r>
          </a:p>
          <a:p>
            <a:pPr marL="1143000" indent="-1143000" algn="l" defTabSz="584200">
              <a:buFontTx/>
              <a:buAutoNum type="arabicPeriod"/>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err="1" smtClean="0">
                <a:solidFill>
                  <a:srgbClr val="DCBD23"/>
                </a:solidFill>
                <a:effectLst>
                  <a:outerShdw blurRad="63500" dist="88900" dir="2939454" rotWithShape="0">
                    <a:srgbClr val="000000"/>
                  </a:outerShdw>
                </a:effectLst>
                <a:latin typeface="Arial"/>
                <a:ea typeface="Arial"/>
                <a:cs typeface="Arial"/>
                <a:sym typeface="Arial"/>
              </a:rPr>
              <a:t>MissionInsite</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Demographic Resource</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 </a:t>
            </a:r>
            <a:endParaRPr lang="en-US" sz="6000" dirty="0">
              <a:solidFill>
                <a:srgbClr val="FFFFFF"/>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a:solidFill>
                  <a:srgbClr val="FFFFFF"/>
                </a:solidFill>
                <a:effectLst>
                  <a:outerShdw blurRad="63500" dist="88900" dir="2939454" rotWithShape="0">
                    <a:srgbClr val="000000"/>
                  </a:outerShdw>
                </a:effectLst>
                <a:latin typeface="Arial"/>
                <a:ea typeface="Arial"/>
                <a:cs typeface="Arial"/>
                <a:sym typeface="Arial"/>
              </a:rPr>
              <a:t>	</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				</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a:solidFill>
                <a:srgbClr val="FFFFFF"/>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smtClean="0">
              <a:solidFill>
                <a:srgbClr val="FFFFFF"/>
              </a:solidFill>
              <a:effectLst>
                <a:outerShdw blurRad="63500" dist="88900" dir="2939454" rotWithShape="0">
                  <a:srgbClr val="000000"/>
                </a:outerShdw>
              </a:effectLst>
              <a:latin typeface="Arial"/>
              <a:ea typeface="Arial"/>
              <a:cs typeface="Arial"/>
              <a:sym typeface="Aria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49283" y="8382263"/>
            <a:ext cx="5629583" cy="422218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22" name="3.Service"/>
          <p:cNvSpPr txBox="1"/>
          <p:nvPr/>
        </p:nvSpPr>
        <p:spPr>
          <a:xfrm>
            <a:off x="2425458" y="1637791"/>
            <a:ext cx="19533084" cy="14735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marL="457200" lvl="1" indent="0"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C000"/>
                </a:solidFill>
                <a:effectLst>
                  <a:outerShdw blurRad="63500" dist="63500" dir="2400000" rotWithShape="0">
                    <a:srgbClr val="000000"/>
                  </a:outerShdw>
                </a:effectLst>
                <a:latin typeface="Arial"/>
                <a:ea typeface="Arial"/>
                <a:cs typeface="Arial"/>
                <a:sym typeface="Arial"/>
              </a:rPr>
              <a:t>Community Assessment</a:t>
            </a:r>
            <a:endParaRPr sz="8000" b="1" dirty="0">
              <a:solidFill>
                <a:srgbClr val="FFC000"/>
              </a:solidFill>
              <a:effectLst>
                <a:outerShdw blurRad="63500" dist="63500" dir="2400000" rotWithShape="0">
                  <a:srgbClr val="000000"/>
                </a:outerShdw>
              </a:effectLst>
              <a:latin typeface="Arial"/>
              <a:ea typeface="Arial"/>
              <a:cs typeface="Arial"/>
              <a:sym typeface="Arial"/>
            </a:endParaRPr>
          </a:p>
        </p:txBody>
      </p:sp>
    </p:spTree>
    <p:extLst>
      <p:ext uri="{BB962C8B-B14F-4D97-AF65-F5344CB8AC3E}">
        <p14:creationId xmlns:p14="http://schemas.microsoft.com/office/powerpoint/2010/main" val="237294512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191"/>
                                        </p:tgtEl>
                                        <p:attrNameLst>
                                          <p:attrName>style.visibility</p:attrName>
                                        </p:attrNameLst>
                                      </p:cBhvr>
                                      <p:to>
                                        <p:strVal val="visible"/>
                                      </p:to>
                                    </p:set>
                                    <p:animEffect transition="in" filter="dissolve">
                                      <p:cBhvr>
                                        <p:cTn id="7" dur="1500"/>
                                        <p:tgtEl>
                                          <p:spTgt spid="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1"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1" name="Text Box 3"/>
          <p:cNvSpPr txBox="1">
            <a:spLocks noChangeArrowheads="1"/>
          </p:cNvSpPr>
          <p:nvPr/>
        </p:nvSpPr>
        <p:spPr bwMode="auto">
          <a:xfrm>
            <a:off x="11582400" y="5181601"/>
            <a:ext cx="9144000" cy="2554545"/>
          </a:xfrm>
          <a:prstGeom prst="rect">
            <a:avLst/>
          </a:prstGeom>
          <a:noFill/>
          <a:ln w="9525">
            <a:noFill/>
            <a:miter lim="800000"/>
            <a:headEnd/>
            <a:tailEnd/>
          </a:ln>
          <a:effectLst>
            <a:outerShdw dist="53882" dir="2700000" algn="ctr" rotWithShape="0">
              <a:schemeClr val="bg2"/>
            </a:outerShdw>
          </a:effectLst>
        </p:spPr>
        <p:txBody>
          <a:bodyPr>
            <a:spAutoFit/>
          </a:bodyPr>
          <a:lstStyle/>
          <a:p>
            <a:pPr marL="685800" indent="-685800" algn="l" defTabSz="1828800" fontAlgn="base" hangingPunct="1">
              <a:spcBef>
                <a:spcPct val="50000"/>
              </a:spcBef>
              <a:spcAft>
                <a:spcPct val="0"/>
              </a:spcAft>
              <a:defRPr/>
            </a:pPr>
            <a:endParaRPr lang="en-US" sz="6400" kern="1200">
              <a:solidFill>
                <a:srgbClr val="333399"/>
              </a:solidFill>
              <a:latin typeface="Tahoma" pitchFamily="34" charset="0"/>
            </a:endParaRPr>
          </a:p>
          <a:p>
            <a:pPr marL="685800" indent="-685800" algn="l" defTabSz="1828800" fontAlgn="base" hangingPunct="1">
              <a:spcBef>
                <a:spcPct val="50000"/>
              </a:spcBef>
              <a:spcAft>
                <a:spcPct val="0"/>
              </a:spcAft>
              <a:defRPr/>
            </a:pPr>
            <a:endParaRPr lang="en-US" sz="6400" kern="1200">
              <a:solidFill>
                <a:srgbClr val="FFFFFF"/>
              </a:solidFill>
              <a:latin typeface="Tahoma" pitchFamily="34" charset="0"/>
            </a:endParaRPr>
          </a:p>
        </p:txBody>
      </p:sp>
      <p:sp>
        <p:nvSpPr>
          <p:cNvPr id="662532" name="Text Box 4"/>
          <p:cNvSpPr txBox="1">
            <a:spLocks noChangeArrowheads="1"/>
          </p:cNvSpPr>
          <p:nvPr/>
        </p:nvSpPr>
        <p:spPr bwMode="auto">
          <a:xfrm>
            <a:off x="8382000" y="5791201"/>
            <a:ext cx="12192000" cy="1200329"/>
          </a:xfrm>
          <a:prstGeom prst="rect">
            <a:avLst/>
          </a:prstGeom>
          <a:noFill/>
          <a:ln w="9525">
            <a:noFill/>
            <a:miter lim="800000"/>
            <a:headEnd/>
            <a:tailEnd/>
          </a:ln>
          <a:effectLst>
            <a:outerShdw dist="53882" dir="2700000" algn="ctr" rotWithShape="0">
              <a:schemeClr val="bg2"/>
            </a:outerShdw>
          </a:effectLst>
        </p:spPr>
        <p:txBody>
          <a:bodyPr>
            <a:spAutoFit/>
          </a:bodyPr>
          <a:lstStyle/>
          <a:p>
            <a:pPr algn="l" defTabSz="1828800" fontAlgn="base" hangingPunct="1">
              <a:spcBef>
                <a:spcPct val="0"/>
              </a:spcBef>
              <a:spcAft>
                <a:spcPct val="0"/>
              </a:spcAft>
              <a:defRPr/>
            </a:pPr>
            <a:endParaRPr lang="en-US" sz="7200" kern="1200">
              <a:solidFill>
                <a:srgbClr val="FFFFFF"/>
              </a:solidFill>
              <a:latin typeface="Tahoma" pitchFamily="34" charset="0"/>
            </a:endParaRPr>
          </a:p>
        </p:txBody>
      </p:sp>
      <p:sp>
        <p:nvSpPr>
          <p:cNvPr id="3" name="Rectangle 2"/>
          <p:cNvSpPr/>
          <p:nvPr/>
        </p:nvSpPr>
        <p:spPr>
          <a:xfrm>
            <a:off x="8432339" y="462052"/>
            <a:ext cx="6300123" cy="1015663"/>
          </a:xfrm>
          <a:prstGeom prst="rect">
            <a:avLst/>
          </a:prstGeom>
        </p:spPr>
        <p:txBody>
          <a:bodyPr wrap="none">
            <a:spAutoFit/>
          </a:bodyPr>
          <a:lstStyle/>
          <a:p>
            <a:pPr defTabSz="914400" hangingPunct="1">
              <a:defRPr/>
            </a:pPr>
            <a:r>
              <a:rPr lang="en-US" sz="6000" dirty="0" smtClean="0">
                <a:solidFill>
                  <a:srgbClr val="DCBD23"/>
                </a:solidFill>
                <a:effectLst>
                  <a:outerShdw blurRad="63500" dist="88900" dir="2939454" rotWithShape="0">
                    <a:srgbClr val="000000"/>
                  </a:outerShdw>
                </a:effectLst>
                <a:ea typeface="Arial"/>
                <a:cs typeface="Arial"/>
                <a:sym typeface="Arial"/>
              </a:rPr>
              <a:t>MissionInsite.com</a:t>
            </a:r>
            <a:endParaRPr lang="en-US" sz="1800" dirty="0" smtClean="0">
              <a:solidFill>
                <a:sysClr val="windowText" lastClr="000000"/>
              </a:solidFill>
            </a:endParaRPr>
          </a:p>
        </p:txBody>
      </p:sp>
      <p:pic>
        <p:nvPicPr>
          <p:cNvPr id="4" name="Picture 3" descr="Ooltewah QuickInsite (1) 2.5 radius.pdf - Adobe Acrobat Reader DC"/>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81249" y="0"/>
            <a:ext cx="19070595" cy="13716000"/>
          </a:xfrm>
          <a:prstGeom prst="rect">
            <a:avLst/>
          </a:prstGeom>
        </p:spPr>
      </p:pic>
      <p:sp>
        <p:nvSpPr>
          <p:cNvPr id="2" name="TextBox 1"/>
          <p:cNvSpPr txBox="1"/>
          <p:nvPr/>
        </p:nvSpPr>
        <p:spPr>
          <a:xfrm>
            <a:off x="3250380" y="969883"/>
            <a:ext cx="7703370" cy="3170099"/>
          </a:xfrm>
          <a:prstGeom prst="rect">
            <a:avLst/>
          </a:prstGeom>
          <a:noFill/>
        </p:spPr>
        <p:txBody>
          <a:bodyPr wrap="square" rtlCol="0">
            <a:spAutoFit/>
          </a:bodyPr>
          <a:lstStyle/>
          <a:p>
            <a:pPr algn="l">
              <a:defRPr/>
            </a:pPr>
            <a:r>
              <a:rPr lang="en-US" dirty="0" smtClean="0"/>
              <a:t>2.5 </a:t>
            </a:r>
            <a:r>
              <a:rPr lang="en-US" dirty="0"/>
              <a:t>Radius Report</a:t>
            </a:r>
          </a:p>
          <a:p>
            <a:pPr algn="l">
              <a:defRPr/>
            </a:pPr>
            <a:r>
              <a:rPr lang="en-US" dirty="0"/>
              <a:t>Population: 15,372</a:t>
            </a:r>
          </a:p>
          <a:p>
            <a:pPr algn="l">
              <a:defRPr/>
            </a:pPr>
            <a:r>
              <a:rPr lang="en-US" dirty="0"/>
              <a:t>36.8% growth since 2000</a:t>
            </a:r>
          </a:p>
          <a:p>
            <a:pPr>
              <a:defRPr/>
            </a:pPr>
            <a:endParaRPr lang="en-US" dirty="0"/>
          </a:p>
        </p:txBody>
      </p:sp>
    </p:spTree>
    <p:extLst>
      <p:ext uri="{BB962C8B-B14F-4D97-AF65-F5344CB8AC3E}">
        <p14:creationId xmlns:p14="http://schemas.microsoft.com/office/powerpoint/2010/main" val="2519756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1" name="Text Box 3"/>
          <p:cNvSpPr txBox="1">
            <a:spLocks noChangeArrowheads="1"/>
          </p:cNvSpPr>
          <p:nvPr/>
        </p:nvSpPr>
        <p:spPr bwMode="auto">
          <a:xfrm>
            <a:off x="11582400" y="5181601"/>
            <a:ext cx="9144000" cy="2554545"/>
          </a:xfrm>
          <a:prstGeom prst="rect">
            <a:avLst/>
          </a:prstGeom>
          <a:noFill/>
          <a:ln w="9525">
            <a:noFill/>
            <a:miter lim="800000"/>
            <a:headEnd/>
            <a:tailEnd/>
          </a:ln>
          <a:effectLst>
            <a:outerShdw dist="53882" dir="2700000" algn="ctr" rotWithShape="0">
              <a:schemeClr val="bg2"/>
            </a:outerShdw>
          </a:effectLst>
        </p:spPr>
        <p:txBody>
          <a:bodyPr>
            <a:spAutoFit/>
          </a:bodyPr>
          <a:lstStyle/>
          <a:p>
            <a:pPr marL="685800" indent="-685800" algn="l" defTabSz="1828800" fontAlgn="base" hangingPunct="1">
              <a:spcBef>
                <a:spcPct val="50000"/>
              </a:spcBef>
              <a:spcAft>
                <a:spcPct val="0"/>
              </a:spcAft>
              <a:defRPr/>
            </a:pPr>
            <a:endParaRPr lang="en-US" sz="6400" kern="1200">
              <a:solidFill>
                <a:srgbClr val="333399"/>
              </a:solidFill>
              <a:latin typeface="Tahoma" pitchFamily="34" charset="0"/>
            </a:endParaRPr>
          </a:p>
          <a:p>
            <a:pPr marL="685800" indent="-685800" algn="l" defTabSz="1828800" fontAlgn="base" hangingPunct="1">
              <a:spcBef>
                <a:spcPct val="50000"/>
              </a:spcBef>
              <a:spcAft>
                <a:spcPct val="0"/>
              </a:spcAft>
              <a:defRPr/>
            </a:pPr>
            <a:endParaRPr lang="en-US" sz="6400" kern="1200">
              <a:solidFill>
                <a:srgbClr val="FFFFFF"/>
              </a:solidFill>
              <a:latin typeface="Tahoma" pitchFamily="34" charset="0"/>
            </a:endParaRPr>
          </a:p>
        </p:txBody>
      </p:sp>
      <p:sp>
        <p:nvSpPr>
          <p:cNvPr id="662532" name="Text Box 4"/>
          <p:cNvSpPr txBox="1">
            <a:spLocks noChangeArrowheads="1"/>
          </p:cNvSpPr>
          <p:nvPr/>
        </p:nvSpPr>
        <p:spPr bwMode="auto">
          <a:xfrm>
            <a:off x="8382000" y="5791201"/>
            <a:ext cx="12192000" cy="1200329"/>
          </a:xfrm>
          <a:prstGeom prst="rect">
            <a:avLst/>
          </a:prstGeom>
          <a:noFill/>
          <a:ln w="9525">
            <a:noFill/>
            <a:miter lim="800000"/>
            <a:headEnd/>
            <a:tailEnd/>
          </a:ln>
          <a:effectLst>
            <a:outerShdw dist="53882" dir="2700000" algn="ctr" rotWithShape="0">
              <a:schemeClr val="bg2"/>
            </a:outerShdw>
          </a:effectLst>
        </p:spPr>
        <p:txBody>
          <a:bodyPr>
            <a:spAutoFit/>
          </a:bodyPr>
          <a:lstStyle/>
          <a:p>
            <a:pPr algn="l" defTabSz="1828800" fontAlgn="base" hangingPunct="1">
              <a:spcBef>
                <a:spcPct val="0"/>
              </a:spcBef>
              <a:spcAft>
                <a:spcPct val="0"/>
              </a:spcAft>
              <a:defRPr/>
            </a:pPr>
            <a:endParaRPr lang="en-US" sz="7200" kern="1200">
              <a:solidFill>
                <a:srgbClr val="FFFFFF"/>
              </a:solidFill>
              <a:latin typeface="Tahoma" pitchFamily="34" charset="0"/>
            </a:endParaRPr>
          </a:p>
        </p:txBody>
      </p:sp>
      <p:sp>
        <p:nvSpPr>
          <p:cNvPr id="3" name="Rectangle 2"/>
          <p:cNvSpPr/>
          <p:nvPr/>
        </p:nvSpPr>
        <p:spPr>
          <a:xfrm>
            <a:off x="8432339" y="462052"/>
            <a:ext cx="6300123" cy="1015663"/>
          </a:xfrm>
          <a:prstGeom prst="rect">
            <a:avLst/>
          </a:prstGeom>
        </p:spPr>
        <p:txBody>
          <a:bodyPr wrap="none">
            <a:spAutoFit/>
          </a:bodyPr>
          <a:lstStyle/>
          <a:p>
            <a:pPr defTabSz="914400" hangingPunct="1">
              <a:defRPr/>
            </a:pPr>
            <a:r>
              <a:rPr lang="en-US" sz="6000" dirty="0" smtClean="0">
                <a:solidFill>
                  <a:srgbClr val="DCBD23"/>
                </a:solidFill>
                <a:effectLst>
                  <a:outerShdw blurRad="63500" dist="88900" dir="2939454" rotWithShape="0">
                    <a:srgbClr val="000000"/>
                  </a:outerShdw>
                </a:effectLst>
                <a:ea typeface="Arial"/>
                <a:cs typeface="Arial"/>
                <a:sym typeface="Arial"/>
              </a:rPr>
              <a:t>MissionInsite.com</a:t>
            </a:r>
            <a:endParaRPr lang="en-US" sz="1800" dirty="0" smtClean="0">
              <a:solidFill>
                <a:sysClr val="windowText" lastClr="000000"/>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62052"/>
            <a:ext cx="24415888" cy="12172950"/>
          </a:xfrm>
          <a:prstGeom prst="rect">
            <a:avLst/>
          </a:prstGeom>
        </p:spPr>
      </p:pic>
    </p:spTree>
    <p:extLst>
      <p:ext uri="{BB962C8B-B14F-4D97-AF65-F5344CB8AC3E}">
        <p14:creationId xmlns:p14="http://schemas.microsoft.com/office/powerpoint/2010/main" val="61892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2531" name="Text Box 3"/>
          <p:cNvSpPr txBox="1">
            <a:spLocks noChangeArrowheads="1"/>
          </p:cNvSpPr>
          <p:nvPr/>
        </p:nvSpPr>
        <p:spPr bwMode="auto">
          <a:xfrm>
            <a:off x="11582400" y="5181601"/>
            <a:ext cx="9144000" cy="2554545"/>
          </a:xfrm>
          <a:prstGeom prst="rect">
            <a:avLst/>
          </a:prstGeom>
          <a:noFill/>
          <a:ln w="9525">
            <a:noFill/>
            <a:miter lim="800000"/>
            <a:headEnd/>
            <a:tailEnd/>
          </a:ln>
          <a:effectLst>
            <a:outerShdw dist="53882" dir="2700000" algn="ctr" rotWithShape="0">
              <a:schemeClr val="bg2"/>
            </a:outerShdw>
          </a:effectLst>
        </p:spPr>
        <p:txBody>
          <a:bodyPr>
            <a:spAutoFit/>
          </a:bodyPr>
          <a:lstStyle/>
          <a:p>
            <a:pPr marL="685800" indent="-685800" algn="l" defTabSz="1828800" fontAlgn="base" hangingPunct="1">
              <a:spcBef>
                <a:spcPct val="50000"/>
              </a:spcBef>
              <a:spcAft>
                <a:spcPct val="0"/>
              </a:spcAft>
              <a:defRPr/>
            </a:pPr>
            <a:endParaRPr lang="en-US" sz="6400" kern="1200">
              <a:solidFill>
                <a:srgbClr val="333399"/>
              </a:solidFill>
              <a:latin typeface="Tahoma" pitchFamily="34" charset="0"/>
            </a:endParaRPr>
          </a:p>
          <a:p>
            <a:pPr marL="685800" indent="-685800" algn="l" defTabSz="1828800" fontAlgn="base" hangingPunct="1">
              <a:spcBef>
                <a:spcPct val="50000"/>
              </a:spcBef>
              <a:spcAft>
                <a:spcPct val="0"/>
              </a:spcAft>
              <a:defRPr/>
            </a:pPr>
            <a:endParaRPr lang="en-US" sz="6400" kern="1200">
              <a:solidFill>
                <a:srgbClr val="FFFFFF"/>
              </a:solidFill>
              <a:latin typeface="Tahoma" pitchFamily="34" charset="0"/>
            </a:endParaRPr>
          </a:p>
        </p:txBody>
      </p:sp>
      <p:sp>
        <p:nvSpPr>
          <p:cNvPr id="662532" name="Text Box 4"/>
          <p:cNvSpPr txBox="1">
            <a:spLocks noChangeArrowheads="1"/>
          </p:cNvSpPr>
          <p:nvPr/>
        </p:nvSpPr>
        <p:spPr bwMode="auto">
          <a:xfrm>
            <a:off x="8382000" y="5791201"/>
            <a:ext cx="12192000" cy="1200329"/>
          </a:xfrm>
          <a:prstGeom prst="rect">
            <a:avLst/>
          </a:prstGeom>
          <a:noFill/>
          <a:ln w="9525">
            <a:noFill/>
            <a:miter lim="800000"/>
            <a:headEnd/>
            <a:tailEnd/>
          </a:ln>
          <a:effectLst>
            <a:outerShdw dist="53882" dir="2700000" algn="ctr" rotWithShape="0">
              <a:schemeClr val="bg2"/>
            </a:outerShdw>
          </a:effectLst>
        </p:spPr>
        <p:txBody>
          <a:bodyPr>
            <a:spAutoFit/>
          </a:bodyPr>
          <a:lstStyle/>
          <a:p>
            <a:pPr algn="l" defTabSz="1828800" fontAlgn="base" hangingPunct="1">
              <a:spcBef>
                <a:spcPct val="0"/>
              </a:spcBef>
              <a:spcAft>
                <a:spcPct val="0"/>
              </a:spcAft>
              <a:defRPr/>
            </a:pPr>
            <a:endParaRPr lang="en-US" sz="7200" kern="1200">
              <a:solidFill>
                <a:srgbClr val="FFFFFF"/>
              </a:solidFill>
              <a:latin typeface="Tahoma" pitchFamily="34" charset="0"/>
            </a:endParaRPr>
          </a:p>
        </p:txBody>
      </p:sp>
      <p:sp>
        <p:nvSpPr>
          <p:cNvPr id="10" name="Rectangle 9"/>
          <p:cNvSpPr/>
          <p:nvPr/>
        </p:nvSpPr>
        <p:spPr>
          <a:xfrm>
            <a:off x="2180492" y="703451"/>
            <a:ext cx="20726400" cy="5755422"/>
          </a:xfrm>
          <a:prstGeom prst="rect">
            <a:avLst/>
          </a:prstGeom>
        </p:spPr>
        <p:txBody>
          <a:bodyPr wrap="square">
            <a:spAutoFit/>
          </a:bodyPr>
          <a:lstStyle/>
          <a:p>
            <a:r>
              <a:rPr lang="en-US" sz="6000" b="1" dirty="0">
                <a:latin typeface="Times New Roman" panose="02020603050405020304" pitchFamily="18" charset="0"/>
                <a:ea typeface="Times New Roman" panose="02020603050405020304" pitchFamily="18" charset="0"/>
              </a:rPr>
              <a:t>Mission Action Plan (MAP)</a:t>
            </a:r>
            <a:endParaRPr lang="en-US" sz="6000" dirty="0">
              <a:latin typeface="Times New Roman" panose="02020603050405020304" pitchFamily="18" charset="0"/>
              <a:ea typeface="Times New Roman" panose="02020603050405020304" pitchFamily="18" charset="0"/>
            </a:endParaRPr>
          </a:p>
          <a:p>
            <a:r>
              <a:rPr lang="en-US" sz="6000" b="1" dirty="0">
                <a:latin typeface="Times New Roman" panose="02020603050405020304" pitchFamily="18" charset="0"/>
                <a:ea typeface="Times New Roman" panose="02020603050405020304" pitchFamily="18" charset="0"/>
              </a:rPr>
              <a:t>Step 1</a:t>
            </a:r>
            <a:endParaRPr lang="en-US" sz="6000" dirty="0">
              <a:latin typeface="Times New Roman" panose="02020603050405020304" pitchFamily="18" charset="0"/>
              <a:ea typeface="Times New Roman" panose="02020603050405020304" pitchFamily="18" charset="0"/>
            </a:endParaRPr>
          </a:p>
          <a:p>
            <a:r>
              <a:rPr lang="en-US" sz="4800" b="1" dirty="0">
                <a:latin typeface="Times New Roman" panose="02020603050405020304" pitchFamily="18" charset="0"/>
                <a:ea typeface="Times New Roman" panose="02020603050405020304" pitchFamily="18" charset="0"/>
              </a:rPr>
              <a:t> </a:t>
            </a:r>
          </a:p>
          <a:p>
            <a:pPr marL="182880" indent="-182880" algn="l"/>
            <a:r>
              <a:rPr lang="en-US" sz="4000" b="1" dirty="0">
                <a:latin typeface="Times New Roman" panose="02020603050405020304" pitchFamily="18" charset="0"/>
                <a:ea typeface="Times New Roman" panose="02020603050405020304" pitchFamily="18" charset="0"/>
              </a:rPr>
              <a:t>1. Pause for prayer for God’s guidance, direction, and insights (2 min)</a:t>
            </a:r>
          </a:p>
          <a:p>
            <a:pPr marL="182880" indent="-182880" algn="l"/>
            <a:r>
              <a:rPr lang="en-US" sz="4000" b="1" dirty="0">
                <a:latin typeface="Times New Roman" panose="02020603050405020304" pitchFamily="18" charset="0"/>
                <a:ea typeface="Times New Roman" panose="02020603050405020304" pitchFamily="18" charset="0"/>
              </a:rPr>
              <a:t>2. Identify three of the top needs in your community from the </a:t>
            </a:r>
            <a:r>
              <a:rPr lang="en-US" sz="4000" b="1" dirty="0" err="1">
                <a:latin typeface="Times New Roman" panose="02020603050405020304" pitchFamily="18" charset="0"/>
                <a:ea typeface="Times New Roman" panose="02020603050405020304" pitchFamily="18" charset="0"/>
              </a:rPr>
              <a:t>MissionInsite</a:t>
            </a:r>
            <a:r>
              <a:rPr lang="en-US" sz="4000" b="1" dirty="0">
                <a:latin typeface="Times New Roman" panose="02020603050405020304" pitchFamily="18" charset="0"/>
                <a:ea typeface="Times New Roman" panose="02020603050405020304" pitchFamily="18" charset="0"/>
              </a:rPr>
              <a:t> report (3 min).</a:t>
            </a:r>
          </a:p>
          <a:p>
            <a:pPr marL="182880" indent="-182880" algn="l"/>
            <a:r>
              <a:rPr lang="en-US" sz="4000" b="1" dirty="0">
                <a:latin typeface="Times New Roman" panose="02020603050405020304" pitchFamily="18" charset="0"/>
                <a:ea typeface="Times New Roman" panose="02020603050405020304" pitchFamily="18" charset="0"/>
              </a:rPr>
              <a:t>3. Brainstorm creative, practical ways your church might meet those needs (just list, don’t evaluate at this point) (5 min). </a:t>
            </a:r>
          </a:p>
          <a:p>
            <a:pPr marL="182880" indent="-182880" algn="l"/>
            <a:r>
              <a:rPr lang="en-US" sz="4000" b="1" dirty="0">
                <a:latin typeface="Times New Roman" panose="02020603050405020304" pitchFamily="18" charset="0"/>
                <a:ea typeface="Times New Roman" panose="02020603050405020304" pitchFamily="18" charset="0"/>
              </a:rPr>
              <a:t>4. Evaluate your list and circle the ministry that would be most impactful at this time (10 min). </a:t>
            </a:r>
          </a:p>
        </p:txBody>
      </p:sp>
      <p:sp>
        <p:nvSpPr>
          <p:cNvPr id="14" name="TextBox 13"/>
          <p:cNvSpPr txBox="1"/>
          <p:nvPr/>
        </p:nvSpPr>
        <p:spPr>
          <a:xfrm>
            <a:off x="1840523" y="6732472"/>
            <a:ext cx="19483754" cy="6555641"/>
          </a:xfrm>
          <a:prstGeom prst="rect">
            <a:avLst/>
          </a:prstGeom>
          <a:noFill/>
          <a:ln w="25400">
            <a:solidFill>
              <a:schemeClr val="bg1"/>
            </a:solidFill>
          </a:ln>
        </p:spPr>
        <p:txBody>
          <a:bodyPr wrap="square" rtlCol="0">
            <a:spAutoFit/>
          </a:bodyPr>
          <a:lstStyle/>
          <a:p>
            <a:endParaRPr lang="en-US" sz="4000" dirty="0" smtClean="0"/>
          </a:p>
          <a:p>
            <a:r>
              <a:rPr lang="en-US" sz="4000" b="1" dirty="0" smtClean="0">
                <a:latin typeface="Times New Roman" panose="02020603050405020304" pitchFamily="18" charset="0"/>
                <a:cs typeface="Times New Roman" panose="02020603050405020304" pitchFamily="18" charset="0"/>
              </a:rPr>
              <a:t>Community </a:t>
            </a:r>
            <a:r>
              <a:rPr lang="en-US" sz="4000" b="1" dirty="0">
                <a:latin typeface="Times New Roman" panose="02020603050405020304" pitchFamily="18" charset="0"/>
                <a:cs typeface="Times New Roman" panose="02020603050405020304" pitchFamily="18" charset="0"/>
              </a:rPr>
              <a:t>Need #1 </a:t>
            </a:r>
            <a:r>
              <a:rPr lang="en-US" sz="4000" b="1" dirty="0" smtClean="0">
                <a:latin typeface="Times New Roman" panose="02020603050405020304" pitchFamily="18" charset="0"/>
                <a:cs typeface="Times New Roman" panose="02020603050405020304" pitchFamily="18" charset="0"/>
              </a:rPr>
              <a:t>_________________________</a:t>
            </a:r>
          </a:p>
          <a:p>
            <a:endParaRPr lang="en-US" sz="4000" b="1" dirty="0"/>
          </a:p>
          <a:p>
            <a:pPr marL="182880" algn="l">
              <a:lnSpc>
                <a:spcPct val="150000"/>
              </a:lnSpc>
            </a:pPr>
            <a:r>
              <a:rPr lang="en-US" sz="4000" b="1" dirty="0"/>
              <a:t>1.</a:t>
            </a:r>
          </a:p>
          <a:p>
            <a:pPr marL="182880" algn="l">
              <a:lnSpc>
                <a:spcPct val="150000"/>
              </a:lnSpc>
            </a:pPr>
            <a:r>
              <a:rPr lang="en-US" sz="4000" b="1" dirty="0"/>
              <a:t>2.</a:t>
            </a:r>
          </a:p>
          <a:p>
            <a:pPr marL="182880" algn="l">
              <a:lnSpc>
                <a:spcPct val="150000"/>
              </a:lnSpc>
            </a:pPr>
            <a:r>
              <a:rPr lang="en-US" sz="4000" b="1" dirty="0"/>
              <a:t>3. </a:t>
            </a:r>
          </a:p>
          <a:p>
            <a:pPr marL="182880" algn="l">
              <a:lnSpc>
                <a:spcPct val="150000"/>
              </a:lnSpc>
            </a:pPr>
            <a:r>
              <a:rPr lang="en-US" sz="4000" b="1" dirty="0"/>
              <a:t>4.</a:t>
            </a:r>
          </a:p>
          <a:p>
            <a:pPr marL="182880" algn="l">
              <a:lnSpc>
                <a:spcPct val="150000"/>
              </a:lnSpc>
            </a:pPr>
            <a:r>
              <a:rPr lang="en-US" sz="4000" b="1" dirty="0"/>
              <a:t>5. </a:t>
            </a:r>
          </a:p>
        </p:txBody>
      </p:sp>
    </p:spTree>
    <p:extLst>
      <p:ext uri="{BB962C8B-B14F-4D97-AF65-F5344CB8AC3E}">
        <p14:creationId xmlns:p14="http://schemas.microsoft.com/office/powerpoint/2010/main" val="1611355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032" name="Shape"/>
          <p:cNvSpPr/>
          <p:nvPr/>
        </p:nvSpPr>
        <p:spPr>
          <a:xfrm>
            <a:off x="-127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033" name="Shape"/>
          <p:cNvSpPr/>
          <p:nvPr/>
        </p:nvSpPr>
        <p:spPr>
          <a:xfrm flipH="1">
            <a:off x="-254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034" name="t"/>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1035"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50000"/>
            </a:srgbClr>
          </a:solidFill>
          <a:ln w="12700">
            <a:miter lim="400000"/>
          </a:ln>
          <a:effectLst>
            <a:outerShdw blurRad="254000" dist="254000" dir="13168795" rotWithShape="0">
              <a:srgbClr val="000000">
                <a:alpha val="4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sp>
        <p:nvSpPr>
          <p:cNvPr id="1036"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60000"/>
            </a:srgbClr>
          </a:solidFill>
          <a:ln w="12700">
            <a:miter lim="400000"/>
          </a:ln>
          <a:effectLst>
            <a:outerShdw blurRad="254000" dist="254000" dir="5400000" rotWithShape="0">
              <a:srgbClr val="000000">
                <a:alpha val="40000"/>
              </a:srgbClr>
            </a:outerShdw>
          </a:effectLst>
          <a:extLst>
            <a:ext uri="{C572A759-6A51-4108-AA02-DFA0A04FC94B}">
              <ma14:wrappingTextBoxFlag xmlns="" xmlns:ma14="http://schemas.microsoft.com/office/mac/drawingml/2011/main"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1037"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6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1038" name="Kristina’s Kitchen Cooking Classes &amp; Vegan Restaurant"/>
          <p:cNvSpPr txBox="1"/>
          <p:nvPr/>
        </p:nvSpPr>
        <p:spPr>
          <a:xfrm>
            <a:off x="2425458" y="1637791"/>
            <a:ext cx="19533084" cy="29565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sz="8000" b="1" dirty="0" smtClean="0">
                <a:solidFill>
                  <a:srgbClr val="FFFFFF"/>
                </a:solidFill>
                <a:effectLst>
                  <a:outerShdw blurRad="63500" dist="63500" dir="2400000" rotWithShape="0">
                    <a:srgbClr val="000000"/>
                  </a:outerShdw>
                </a:effectLst>
                <a:latin typeface="Arial"/>
                <a:ea typeface="Arial"/>
                <a:cs typeface="Arial"/>
                <a:sym typeface="Arial"/>
              </a:rPr>
              <a:t>Kristina’s </a:t>
            </a:r>
            <a:r>
              <a:rPr sz="8000" b="1" dirty="0">
                <a:solidFill>
                  <a:srgbClr val="FFFFFF"/>
                </a:solidFill>
                <a:effectLst>
                  <a:outerShdw blurRad="63500" dist="63500" dir="2400000" rotWithShape="0">
                    <a:srgbClr val="000000"/>
                  </a:outerShdw>
                </a:effectLst>
                <a:latin typeface="Arial"/>
                <a:ea typeface="Arial"/>
                <a:cs typeface="Arial"/>
                <a:sym typeface="Arial"/>
              </a:rPr>
              <a:t>Kitchen Cooking Classes &amp; Vegan Restaurant </a:t>
            </a:r>
          </a:p>
        </p:txBody>
      </p:sp>
      <p:pic>
        <p:nvPicPr>
          <p:cNvPr id="1039" name="image57.png" descr="image57.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55717" y="4491037"/>
            <a:ext cx="12069235" cy="7579421"/>
          </a:xfrm>
          <a:prstGeom prst="rect">
            <a:avLst/>
          </a:prstGeom>
          <a:ln w="12700">
            <a:solidFill>
              <a:srgbClr val="F3F7F5"/>
            </a:solidFill>
            <a:miter lim="400000"/>
          </a:ln>
          <a:effectLst>
            <a:outerShdw blurRad="622300" dist="254000" dir="2916000" rotWithShape="0">
              <a:srgbClr val="000000">
                <a:alpha val="40000"/>
              </a:srgbClr>
            </a:outerShdw>
            <a:reflection stA="50000" endPos="40000" dir="5400000" sy="-100000" algn="bl" rotWithShape="0"/>
          </a:effectLst>
        </p:spPr>
      </p:pic>
      <p:sp>
        <p:nvSpPr>
          <p:cNvPr id="1040"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041"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042"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Tree>
    <p:extLst>
      <p:ext uri="{BB962C8B-B14F-4D97-AF65-F5344CB8AC3E}">
        <p14:creationId xmlns:p14="http://schemas.microsoft.com/office/powerpoint/2010/main" val="314053402"/>
      </p:ext>
    </p:extLst>
  </p:cSld>
  <p:clrMapOvr>
    <a:masterClrMapping/>
  </p:clrMapOvr>
  <p:transition spd="med"/>
  <p:timing>
    <p:tnLst>
      <p:par>
        <p:cTn id="1" dur="indefinite" restart="never" fill="hold"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2531" name="Text Box 3"/>
          <p:cNvSpPr txBox="1">
            <a:spLocks noChangeArrowheads="1"/>
          </p:cNvSpPr>
          <p:nvPr/>
        </p:nvSpPr>
        <p:spPr bwMode="auto">
          <a:xfrm>
            <a:off x="11582400" y="5181601"/>
            <a:ext cx="9144000" cy="2554545"/>
          </a:xfrm>
          <a:prstGeom prst="rect">
            <a:avLst/>
          </a:prstGeom>
          <a:noFill/>
          <a:ln w="9525">
            <a:noFill/>
            <a:miter lim="800000"/>
            <a:headEnd/>
            <a:tailEnd/>
          </a:ln>
          <a:effectLst>
            <a:outerShdw dist="53882" dir="2700000" algn="ctr" rotWithShape="0">
              <a:schemeClr val="bg2"/>
            </a:outerShdw>
          </a:effectLst>
        </p:spPr>
        <p:txBody>
          <a:bodyPr>
            <a:spAutoFit/>
          </a:bodyPr>
          <a:lstStyle/>
          <a:p>
            <a:pPr marL="685800" indent="-685800" algn="l" defTabSz="1828800" fontAlgn="base" hangingPunct="1">
              <a:spcBef>
                <a:spcPct val="50000"/>
              </a:spcBef>
              <a:spcAft>
                <a:spcPct val="0"/>
              </a:spcAft>
              <a:defRPr/>
            </a:pPr>
            <a:endParaRPr lang="en-US" sz="6400" kern="1200">
              <a:solidFill>
                <a:srgbClr val="333399"/>
              </a:solidFill>
              <a:latin typeface="Tahoma" pitchFamily="34" charset="0"/>
            </a:endParaRPr>
          </a:p>
          <a:p>
            <a:pPr marL="685800" indent="-685800" algn="l" defTabSz="1828800" fontAlgn="base" hangingPunct="1">
              <a:spcBef>
                <a:spcPct val="50000"/>
              </a:spcBef>
              <a:spcAft>
                <a:spcPct val="0"/>
              </a:spcAft>
              <a:defRPr/>
            </a:pPr>
            <a:endParaRPr lang="en-US" sz="6400" kern="1200">
              <a:solidFill>
                <a:srgbClr val="FFFFFF"/>
              </a:solidFill>
              <a:latin typeface="Tahoma" pitchFamily="34" charset="0"/>
            </a:endParaRPr>
          </a:p>
        </p:txBody>
      </p:sp>
      <p:sp>
        <p:nvSpPr>
          <p:cNvPr id="662532" name="Text Box 4"/>
          <p:cNvSpPr txBox="1">
            <a:spLocks noChangeArrowheads="1"/>
          </p:cNvSpPr>
          <p:nvPr/>
        </p:nvSpPr>
        <p:spPr bwMode="auto">
          <a:xfrm>
            <a:off x="8382000" y="5791201"/>
            <a:ext cx="12192000" cy="1200329"/>
          </a:xfrm>
          <a:prstGeom prst="rect">
            <a:avLst/>
          </a:prstGeom>
          <a:noFill/>
          <a:ln w="9525">
            <a:noFill/>
            <a:miter lim="800000"/>
            <a:headEnd/>
            <a:tailEnd/>
          </a:ln>
          <a:effectLst>
            <a:outerShdw dist="53882" dir="2700000" algn="ctr" rotWithShape="0">
              <a:schemeClr val="bg2"/>
            </a:outerShdw>
          </a:effectLst>
        </p:spPr>
        <p:txBody>
          <a:bodyPr>
            <a:spAutoFit/>
          </a:bodyPr>
          <a:lstStyle/>
          <a:p>
            <a:pPr algn="l" defTabSz="1828800" fontAlgn="base" hangingPunct="1">
              <a:spcBef>
                <a:spcPct val="0"/>
              </a:spcBef>
              <a:spcAft>
                <a:spcPct val="0"/>
              </a:spcAft>
              <a:defRPr/>
            </a:pPr>
            <a:endParaRPr lang="en-US" sz="7200" kern="1200">
              <a:solidFill>
                <a:srgbClr val="FFFFFF"/>
              </a:solidFill>
              <a:latin typeface="Tahoma" pitchFamily="34" charset="0"/>
            </a:endParaRPr>
          </a:p>
        </p:txBody>
      </p:sp>
      <p:sp>
        <p:nvSpPr>
          <p:cNvPr id="7" name="Rectangle 6"/>
          <p:cNvSpPr/>
          <p:nvPr/>
        </p:nvSpPr>
        <p:spPr>
          <a:xfrm>
            <a:off x="2180493" y="703451"/>
            <a:ext cx="20749846" cy="3908762"/>
          </a:xfrm>
          <a:prstGeom prst="rect">
            <a:avLst/>
          </a:prstGeom>
        </p:spPr>
        <p:txBody>
          <a:bodyPr wrap="square">
            <a:spAutoFit/>
          </a:bodyPr>
          <a:lstStyle/>
          <a:p>
            <a:r>
              <a:rPr lang="en-US" sz="6000" b="1" dirty="0">
                <a:latin typeface="Times New Roman" panose="02020603050405020304" pitchFamily="18" charset="0"/>
                <a:ea typeface="Times New Roman" panose="02020603050405020304" pitchFamily="18" charset="0"/>
              </a:rPr>
              <a:t>Mission Action Plan (MAP)</a:t>
            </a:r>
            <a:endParaRPr lang="en-US" sz="6000" dirty="0">
              <a:latin typeface="Times New Roman" panose="02020603050405020304" pitchFamily="18" charset="0"/>
              <a:ea typeface="Times New Roman" panose="02020603050405020304" pitchFamily="18" charset="0"/>
            </a:endParaRPr>
          </a:p>
          <a:p>
            <a:r>
              <a:rPr lang="en-US" sz="6000" b="1" dirty="0">
                <a:latin typeface="Times New Roman" panose="02020603050405020304" pitchFamily="18" charset="0"/>
                <a:ea typeface="Times New Roman" panose="02020603050405020304" pitchFamily="18" charset="0"/>
              </a:rPr>
              <a:t>Step 1</a:t>
            </a:r>
            <a:endParaRPr lang="en-US" sz="6000" dirty="0">
              <a:latin typeface="Times New Roman" panose="02020603050405020304" pitchFamily="18" charset="0"/>
              <a:ea typeface="Times New Roman" panose="02020603050405020304" pitchFamily="18" charset="0"/>
            </a:endParaRPr>
          </a:p>
          <a:p>
            <a:r>
              <a:rPr lang="en-US" sz="4800" dirty="0">
                <a:latin typeface="Times New Roman" panose="02020603050405020304" pitchFamily="18" charset="0"/>
                <a:ea typeface="Times New Roman" panose="02020603050405020304" pitchFamily="18" charset="0"/>
              </a:rPr>
              <a:t> </a:t>
            </a:r>
          </a:p>
          <a:p>
            <a:pPr marL="182880" indent="-182880" algn="l"/>
            <a:r>
              <a:rPr lang="en-US" sz="4000" dirty="0" smtClean="0">
                <a:latin typeface="Times New Roman" panose="02020603050405020304" pitchFamily="18" charset="0"/>
                <a:ea typeface="Times New Roman" panose="02020603050405020304" pitchFamily="18" charset="0"/>
              </a:rPr>
              <a:t> </a:t>
            </a:r>
            <a:r>
              <a:rPr lang="en-US" sz="4000" b="1" dirty="0" smtClean="0">
                <a:latin typeface="Times New Roman" panose="02020603050405020304" pitchFamily="18" charset="0"/>
                <a:ea typeface="Times New Roman" panose="02020603050405020304" pitchFamily="18" charset="0"/>
              </a:rPr>
              <a:t>Develop </a:t>
            </a:r>
            <a:r>
              <a:rPr lang="en-US" sz="4000" b="1" dirty="0">
                <a:latin typeface="Times New Roman" panose="02020603050405020304" pitchFamily="18" charset="0"/>
                <a:ea typeface="Times New Roman" panose="02020603050405020304" pitchFamily="18" charset="0"/>
              </a:rPr>
              <a:t>a concrete Action Plan with specific assignments and deadlines for each ministry. </a:t>
            </a:r>
            <a:r>
              <a:rPr lang="en-US" sz="4000" b="1" dirty="0" smtClean="0">
                <a:latin typeface="Times New Roman" panose="02020603050405020304" pitchFamily="18" charset="0"/>
                <a:ea typeface="Times New Roman" panose="02020603050405020304" pitchFamily="18" charset="0"/>
              </a:rPr>
              <a:t>  Show </a:t>
            </a:r>
            <a:r>
              <a:rPr lang="en-US" sz="4000" b="1" dirty="0">
                <a:latin typeface="Times New Roman" panose="02020603050405020304" pitchFamily="18" charset="0"/>
                <a:ea typeface="Times New Roman" panose="02020603050405020304" pitchFamily="18" charset="0"/>
              </a:rPr>
              <a:t>how you will provide time and resources to maximize your effort.</a:t>
            </a:r>
          </a:p>
        </p:txBody>
      </p:sp>
      <p:graphicFrame>
        <p:nvGraphicFramePr>
          <p:cNvPr id="5" name="Table 4"/>
          <p:cNvGraphicFramePr>
            <a:graphicFrameLocks noGrp="1"/>
          </p:cNvGraphicFramePr>
          <p:nvPr>
            <p:extLst>
              <p:ext uri="{D42A27DB-BD31-4B8C-83A1-F6EECF244321}">
                <p14:modId xmlns:p14="http://schemas.microsoft.com/office/powerpoint/2010/main" val="2679300148"/>
              </p:ext>
            </p:extLst>
          </p:nvPr>
        </p:nvGraphicFramePr>
        <p:xfrm>
          <a:off x="2180492" y="5181601"/>
          <a:ext cx="21429785" cy="6468459"/>
        </p:xfrm>
        <a:graphic>
          <a:graphicData uri="http://schemas.openxmlformats.org/drawingml/2006/table">
            <a:tbl>
              <a:tblPr firstRow="1" firstCol="1" lastRow="1" lastCol="1" bandRow="1" bandCol="1"/>
              <a:tblGrid>
                <a:gridCol w="7479323">
                  <a:extLst>
                    <a:ext uri="{9D8B030D-6E8A-4147-A177-3AD203B41FA5}">
                      <a16:colId xmlns:a16="http://schemas.microsoft.com/office/drawing/2014/main" val="20000"/>
                    </a:ext>
                  </a:extLst>
                </a:gridCol>
                <a:gridCol w="5744308">
                  <a:extLst>
                    <a:ext uri="{9D8B030D-6E8A-4147-A177-3AD203B41FA5}">
                      <a16:colId xmlns:a16="http://schemas.microsoft.com/office/drawing/2014/main" val="20001"/>
                    </a:ext>
                  </a:extLst>
                </a:gridCol>
                <a:gridCol w="2579077">
                  <a:extLst>
                    <a:ext uri="{9D8B030D-6E8A-4147-A177-3AD203B41FA5}">
                      <a16:colId xmlns:a16="http://schemas.microsoft.com/office/drawing/2014/main" val="20002"/>
                    </a:ext>
                  </a:extLst>
                </a:gridCol>
                <a:gridCol w="4033175">
                  <a:extLst>
                    <a:ext uri="{9D8B030D-6E8A-4147-A177-3AD203B41FA5}">
                      <a16:colId xmlns:a16="http://schemas.microsoft.com/office/drawing/2014/main" val="20003"/>
                    </a:ext>
                  </a:extLst>
                </a:gridCol>
                <a:gridCol w="1593902">
                  <a:extLst>
                    <a:ext uri="{9D8B030D-6E8A-4147-A177-3AD203B41FA5}">
                      <a16:colId xmlns:a16="http://schemas.microsoft.com/office/drawing/2014/main" val="20004"/>
                    </a:ext>
                  </a:extLst>
                </a:gridCol>
              </a:tblGrid>
              <a:tr h="914399">
                <a:tc>
                  <a:txBody>
                    <a:bodyPr/>
                    <a:lstStyle/>
                    <a:p>
                      <a:pPr marL="0" marR="0" algn="ctr">
                        <a:spcBef>
                          <a:spcPts val="0"/>
                        </a:spcBef>
                        <a:spcAft>
                          <a:spcPts val="0"/>
                        </a:spcAft>
                      </a:pPr>
                      <a:r>
                        <a:rPr lang="en-US" sz="3600" b="1" dirty="0" smtClean="0">
                          <a:solidFill>
                            <a:schemeClr val="bg1"/>
                          </a:solidFill>
                          <a:effectLst/>
                          <a:latin typeface="Times New Roman" panose="02020603050405020304" pitchFamily="18" charset="0"/>
                          <a:ea typeface="Times New Roman" panose="02020603050405020304" pitchFamily="18" charset="0"/>
                        </a:rPr>
                        <a:t>Ministry</a:t>
                      </a:r>
                      <a:r>
                        <a:rPr lang="en-US" sz="3600" b="1" baseline="0" dirty="0" smtClean="0">
                          <a:solidFill>
                            <a:schemeClr val="bg1"/>
                          </a:solidFill>
                          <a:effectLst/>
                          <a:latin typeface="Times New Roman" panose="02020603050405020304" pitchFamily="18" charset="0"/>
                          <a:ea typeface="Times New Roman" panose="02020603050405020304" pitchFamily="18" charset="0"/>
                        </a:rPr>
                        <a:t> Description and Objective</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600" b="1" dirty="0" smtClean="0">
                          <a:solidFill>
                            <a:schemeClr val="bg1"/>
                          </a:solidFill>
                          <a:effectLst/>
                          <a:latin typeface="Times New Roman" panose="02020603050405020304" pitchFamily="18" charset="0"/>
                          <a:ea typeface="Times New Roman" panose="02020603050405020304" pitchFamily="18" charset="0"/>
                        </a:rPr>
                        <a:t>Action Steps</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3600" b="1" dirty="0" smtClean="0">
                          <a:solidFill>
                            <a:schemeClr val="bg1"/>
                          </a:solidFill>
                          <a:effectLst/>
                          <a:latin typeface="Times New Roman" panose="02020603050405020304" pitchFamily="18" charset="0"/>
                          <a:ea typeface="Times New Roman" panose="02020603050405020304" pitchFamily="18" charset="0"/>
                        </a:rPr>
                        <a:t>Target Date</a:t>
                      </a:r>
                      <a:r>
                        <a:rPr lang="en-US" sz="3600" b="1" baseline="0" dirty="0" smtClean="0">
                          <a:solidFill>
                            <a:schemeClr val="bg1"/>
                          </a:solidFill>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Person Responsible</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Budget</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554060">
                <a:tc>
                  <a:txBody>
                    <a:bodyPr/>
                    <a:lstStyle/>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#1</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#1</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55288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4"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179" name="z"/>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1181"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182"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183"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grpSp>
        <p:nvGrpSpPr>
          <p:cNvPr id="1191" name="Group"/>
          <p:cNvGrpSpPr/>
          <p:nvPr/>
        </p:nvGrpSpPr>
        <p:grpSpPr>
          <a:xfrm>
            <a:off x="6123604" y="2173673"/>
            <a:ext cx="14758894" cy="8350033"/>
            <a:chOff x="0" y="0"/>
            <a:chExt cx="14758893" cy="8350031"/>
          </a:xfrm>
        </p:grpSpPr>
        <p:sp>
          <p:nvSpPr>
            <p:cNvPr id="1185"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6"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7"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8"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9"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90"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1193" name="Thom Rainer’s research (The Unchurched Next Door):…"/>
          <p:cNvSpPr txBox="1"/>
          <p:nvPr/>
        </p:nvSpPr>
        <p:spPr>
          <a:xfrm>
            <a:off x="2324866" y="3231165"/>
            <a:ext cx="19152300" cy="806673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C000"/>
                </a:solidFill>
                <a:effectLst>
                  <a:outerShdw blurRad="63500" dist="88900" dir="2939454" rotWithShape="0">
                    <a:srgbClr val="000000"/>
                  </a:outerShdw>
                </a:effectLst>
                <a:latin typeface="Arial"/>
                <a:ea typeface="Arial"/>
                <a:cs typeface="Arial"/>
                <a:sym typeface="Arial"/>
              </a:rPr>
              <a:t>Offer culturally relevant outreach events</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a:solidFill>
                  <a:srgbClr val="FFFFFF"/>
                </a:solidFill>
                <a:effectLst>
                  <a:outerShdw blurRad="63500" dist="88900" dir="2939454" rotWithShape="0">
                    <a:srgbClr val="000000"/>
                  </a:outerShdw>
                </a:effectLst>
                <a:latin typeface="Arial"/>
                <a:ea typeface="Arial"/>
                <a:cs typeface="Arial"/>
                <a:sym typeface="Arial"/>
              </a:rPr>
              <a:t>	</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				</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a:solidFill>
                <a:srgbClr val="FFFFFF"/>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smtClean="0">
              <a:solidFill>
                <a:srgbClr val="FFFFFF"/>
              </a:solidFill>
              <a:effectLst>
                <a:outerShdw blurRad="63500" dist="88900" dir="2939454" rotWithShape="0">
                  <a:srgbClr val="000000"/>
                </a:outerShdw>
              </a:effectLst>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419" y="4784926"/>
            <a:ext cx="6695715" cy="3730033"/>
          </a:xfrm>
          <a:prstGeom prst="rect">
            <a:avLst/>
          </a:prstGeom>
          <a:ln>
            <a:solidFill>
              <a:schemeClr val="bg1"/>
            </a:solidFill>
          </a:ln>
          <a:effectLst>
            <a:reflection blurRad="6350" stA="52000" endA="300" endPos="35000" dir="5400000" sy="-100000" algn="bl" rotWithShape="0"/>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72322" y="4761722"/>
            <a:ext cx="4401882" cy="5425576"/>
          </a:xfrm>
          <a:prstGeom prst="rect">
            <a:avLst/>
          </a:prstGeom>
          <a:ln>
            <a:solidFill>
              <a:schemeClr val="bg1"/>
            </a:solidFill>
          </a:ln>
          <a:effectLst>
            <a:reflection blurRad="6350" stA="52000" endA="300" endPos="35000" dir="5400000" sy="-100000" algn="bl" rotWithShape="0"/>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2992458" y="4761387"/>
            <a:ext cx="4981215" cy="4754796"/>
          </a:xfrm>
          <a:prstGeom prst="rect">
            <a:avLst/>
          </a:prstGeom>
          <a:ln>
            <a:solidFill>
              <a:schemeClr val="bg1"/>
            </a:solidFill>
          </a:ln>
          <a:effectLst>
            <a:reflection blurRad="6350" stA="52000" endA="300" endPos="35000" dir="5400000" sy="-100000" algn="bl" rotWithShape="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16657" y="4744531"/>
            <a:ext cx="4447812" cy="5748587"/>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3497380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191"/>
                                        </p:tgtEl>
                                        <p:attrNameLst>
                                          <p:attrName>style.visibility</p:attrName>
                                        </p:attrNameLst>
                                      </p:cBhvr>
                                      <p:to>
                                        <p:strVal val="visible"/>
                                      </p:to>
                                    </p:set>
                                    <p:animEffect transition="in" filter="dissolve">
                                      <p:cBhvr>
                                        <p:cTn id="7" dur="1500"/>
                                        <p:tgtEl>
                                          <p:spTgt spid="119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1"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4"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179" name="z"/>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1181"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182"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183"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grpSp>
        <p:nvGrpSpPr>
          <p:cNvPr id="1191" name="Group"/>
          <p:cNvGrpSpPr/>
          <p:nvPr/>
        </p:nvGrpSpPr>
        <p:grpSpPr>
          <a:xfrm>
            <a:off x="6123604" y="2173673"/>
            <a:ext cx="14758894" cy="8350033"/>
            <a:chOff x="0" y="0"/>
            <a:chExt cx="14758893" cy="8350031"/>
          </a:xfrm>
        </p:grpSpPr>
        <p:sp>
          <p:nvSpPr>
            <p:cNvPr id="1185"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6"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7"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8"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9"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90"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1193" name="Thom Rainer’s research (The Unchurched Next Door):…"/>
          <p:cNvSpPr txBox="1"/>
          <p:nvPr/>
        </p:nvSpPr>
        <p:spPr>
          <a:xfrm>
            <a:off x="2425458" y="3581222"/>
            <a:ext cx="12414492" cy="806673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C000"/>
                </a:solidFill>
                <a:effectLst>
                  <a:outerShdw blurRad="63500" dist="88900" dir="2939454" rotWithShape="0">
                    <a:srgbClr val="000000"/>
                  </a:outerShdw>
                </a:effectLst>
                <a:latin typeface="Arial"/>
                <a:ea typeface="Arial"/>
                <a:cs typeface="Arial"/>
                <a:sym typeface="Arial"/>
              </a:rPr>
              <a:t>Rule of thumb for frequency:  </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smtClean="0">
              <a:solidFill>
                <a:srgbClr val="FFFFFF"/>
              </a:solidFill>
              <a:effectLst>
                <a:outerShdw blurRad="63500" dist="88900" dir="2939454" rotWithShape="0">
                  <a:srgbClr val="000000"/>
                </a:outerShdw>
              </a:effectLst>
              <a:latin typeface="Arial"/>
              <a:ea typeface="Arial"/>
              <a:cs typeface="Arial"/>
              <a:sym typeface="Arial"/>
            </a:endParaRPr>
          </a:p>
          <a:p>
            <a:pPr marL="1143000" indent="-114300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Plan </a:t>
            </a:r>
            <a:r>
              <a:rPr lang="en-US" sz="6000" dirty="0" smtClean="0">
                <a:solidFill>
                  <a:srgbClr val="FFC000"/>
                </a:solidFill>
                <a:effectLst>
                  <a:outerShdw blurRad="63500" dist="88900" dir="2939454" rotWithShape="0">
                    <a:srgbClr val="000000"/>
                  </a:outerShdw>
                </a:effectLst>
                <a:latin typeface="Arial"/>
                <a:ea typeface="Arial"/>
                <a:cs typeface="Arial"/>
                <a:sym typeface="Arial"/>
              </a:rPr>
              <a:t>monthly</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service projects (compassion weekends)</a:t>
            </a:r>
          </a:p>
          <a:p>
            <a:pPr marL="1143000" indent="-114300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And </a:t>
            </a:r>
            <a:r>
              <a:rPr lang="en-US" sz="6000" dirty="0" smtClean="0">
                <a:solidFill>
                  <a:srgbClr val="FFC000"/>
                </a:solidFill>
                <a:effectLst>
                  <a:outerShdw blurRad="63500" dist="88900" dir="2939454" rotWithShape="0">
                    <a:srgbClr val="000000"/>
                  </a:outerShdw>
                </a:effectLst>
                <a:latin typeface="Arial"/>
                <a:ea typeface="Arial"/>
                <a:cs typeface="Arial"/>
                <a:sym typeface="Arial"/>
              </a:rPr>
              <a:t>quarterly</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outreach seminars</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				</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a:solidFill>
                <a:srgbClr val="FFFFFF"/>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smtClean="0">
              <a:solidFill>
                <a:srgbClr val="FFFFFF"/>
              </a:solidFill>
              <a:effectLst>
                <a:outerShdw blurRad="63500" dist="88900" dir="2939454" rotWithShape="0">
                  <a:srgbClr val="000000"/>
                </a:outerShdw>
              </a:effectLst>
              <a:latin typeface="Arial"/>
              <a:ea typeface="Arial"/>
              <a:cs typeface="Arial"/>
              <a:sym typeface="Aria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8807" y="4877625"/>
            <a:ext cx="6988320" cy="5408441"/>
          </a:xfrm>
          <a:prstGeom prst="rect">
            <a:avLst/>
          </a:prstGeom>
        </p:spPr>
      </p:pic>
    </p:spTree>
    <p:extLst>
      <p:ext uri="{BB962C8B-B14F-4D97-AF65-F5344CB8AC3E}">
        <p14:creationId xmlns:p14="http://schemas.microsoft.com/office/powerpoint/2010/main" val="338731942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191"/>
                                        </p:tgtEl>
                                        <p:attrNameLst>
                                          <p:attrName>style.visibility</p:attrName>
                                        </p:attrNameLst>
                                      </p:cBhvr>
                                      <p:to>
                                        <p:strVal val="visible"/>
                                      </p:to>
                                    </p:set>
                                    <p:animEffect transition="in" filter="dissolve">
                                      <p:cBhvr>
                                        <p:cTn id="7" dur="1500"/>
                                        <p:tgtEl>
                                          <p:spTgt spid="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1"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4" name="Rectangle"/>
          <p:cNvSpPr/>
          <p:nvPr/>
        </p:nvSpPr>
        <p:spPr>
          <a:xfrm>
            <a:off x="1" y="-36116"/>
            <a:ext cx="24384396"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919" name="z"/>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921" name="Shape"/>
          <p:cNvSpPr/>
          <p:nvPr/>
        </p:nvSpPr>
        <p:spPr>
          <a:xfrm flipH="1">
            <a:off x="1340943" y="10523707"/>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22"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23"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grpSp>
        <p:nvGrpSpPr>
          <p:cNvPr id="931" name="Group"/>
          <p:cNvGrpSpPr/>
          <p:nvPr/>
        </p:nvGrpSpPr>
        <p:grpSpPr>
          <a:xfrm>
            <a:off x="6123604" y="2173673"/>
            <a:ext cx="14758894" cy="8350033"/>
            <a:chOff x="0" y="0"/>
            <a:chExt cx="14758893" cy="8350031"/>
          </a:xfrm>
        </p:grpSpPr>
        <p:sp>
          <p:nvSpPr>
            <p:cNvPr id="925"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926"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927"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928"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929"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930"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934" name="3.Service"/>
          <p:cNvSpPr txBox="1"/>
          <p:nvPr/>
        </p:nvSpPr>
        <p:spPr>
          <a:xfrm>
            <a:off x="2425458" y="1637791"/>
            <a:ext cx="19533084" cy="14735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marL="274320" lvl="1" indent="0"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C000"/>
                </a:solidFill>
                <a:effectLst>
                  <a:outerShdw blurRad="63500" dist="63500" dir="2400000" rotWithShape="0">
                    <a:srgbClr val="000000"/>
                  </a:outerShdw>
                </a:effectLst>
                <a:latin typeface="Arial"/>
                <a:ea typeface="Arial"/>
                <a:cs typeface="Arial"/>
                <a:sym typeface="Arial"/>
              </a:rPr>
              <a:t>    Evangelism Centered Church        PIE vs. HUB</a:t>
            </a:r>
            <a:endParaRPr sz="8000" b="1" dirty="0">
              <a:solidFill>
                <a:srgbClr val="FFC000"/>
              </a:solidFill>
              <a:effectLst>
                <a:outerShdw blurRad="63500" dist="63500" dir="2400000" rotWithShape="0">
                  <a:srgbClr val="000000"/>
                </a:outerShdw>
              </a:effectLst>
              <a:latin typeface="Arial"/>
              <a:ea typeface="Arial"/>
              <a:cs typeface="Arial"/>
              <a:sym typeface="Arial"/>
            </a:endParaRPr>
          </a:p>
        </p:txBody>
      </p:sp>
      <p:sp>
        <p:nvSpPr>
          <p:cNvPr id="24" name="Examples:…"/>
          <p:cNvSpPr txBox="1"/>
          <p:nvPr/>
        </p:nvSpPr>
        <p:spPr>
          <a:xfrm>
            <a:off x="4086872" y="8723691"/>
            <a:ext cx="17661956" cy="566053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5400" dirty="0" smtClean="0">
                <a:solidFill>
                  <a:srgbClr val="FFFFFF"/>
                </a:solidFill>
                <a:effectLst>
                  <a:outerShdw blurRad="63500" dist="88900" dir="2939454" rotWithShape="0">
                    <a:srgbClr val="000000"/>
                  </a:outerShdw>
                </a:effectLst>
                <a:latin typeface="Arial"/>
                <a:ea typeface="Arial"/>
                <a:cs typeface="Arial"/>
                <a:sym typeface="Arial"/>
              </a:rPr>
              <a:t> </a:t>
            </a:r>
          </a:p>
          <a:p>
            <a:pPr marL="857250"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5400" dirty="0" smtClean="0">
                <a:solidFill>
                  <a:srgbClr val="FFFFFF"/>
                </a:solidFill>
                <a:effectLst>
                  <a:outerShdw blurRad="63500" dist="88900" dir="2939454" rotWithShape="0">
                    <a:srgbClr val="000000"/>
                  </a:outerShdw>
                </a:effectLst>
                <a:latin typeface="Arial"/>
                <a:ea typeface="Arial"/>
                <a:cs typeface="Arial"/>
                <a:sym typeface="Arial"/>
              </a:rPr>
              <a:t>Focus </a:t>
            </a:r>
            <a:r>
              <a:rPr lang="en-US" sz="5400" dirty="0">
                <a:solidFill>
                  <a:srgbClr val="FFFFFF"/>
                </a:solidFill>
                <a:effectLst>
                  <a:outerShdw blurRad="63500" dist="88900" dir="2939454" rotWithShape="0">
                    <a:srgbClr val="000000"/>
                  </a:outerShdw>
                </a:effectLst>
                <a:latin typeface="Arial"/>
                <a:ea typeface="Arial"/>
                <a:cs typeface="Arial"/>
                <a:sym typeface="Arial"/>
              </a:rPr>
              <a:t>every phase of church life on evangelism. </a:t>
            </a:r>
          </a:p>
          <a:p>
            <a:pPr marL="857250" indent="-857250" algn="l" defTabSz="584200">
              <a:buFont typeface="Arial" panose="020B0604020202020204" pitchFamily="34" charset="0"/>
              <a:buChar char="•"/>
              <a:defRPr sz="6000">
                <a:solidFill>
                  <a:srgbClr val="FFFFFF"/>
                </a:solidFill>
                <a:effectLst>
                  <a:outerShdw blurRad="63500" dist="88900" dir="2939454" rotWithShape="0">
                    <a:srgbClr val="000000"/>
                  </a:outerShdw>
                </a:effectLst>
                <a:latin typeface="Arial"/>
                <a:ea typeface="Arial"/>
                <a:cs typeface="Arial"/>
                <a:sym typeface="Arial"/>
              </a:defRPr>
            </a:pPr>
            <a:r>
              <a:rPr lang="en-US" sz="5400" dirty="0" smtClean="0">
                <a:solidFill>
                  <a:srgbClr val="FFFFFF"/>
                </a:solidFill>
                <a:effectLst>
                  <a:outerShdw blurRad="63500" dist="88900" dir="2939454" rotWithShape="0">
                    <a:srgbClr val="000000"/>
                  </a:outerShdw>
                </a:effectLst>
                <a:latin typeface="Arial"/>
                <a:ea typeface="Arial"/>
                <a:cs typeface="Arial"/>
                <a:sym typeface="Arial"/>
              </a:rPr>
              <a:t>Ask </a:t>
            </a:r>
            <a:r>
              <a:rPr lang="en-US" sz="5400" dirty="0">
                <a:solidFill>
                  <a:srgbClr val="FFC000"/>
                </a:solidFill>
                <a:effectLst>
                  <a:outerShdw blurRad="63500" dist="88900" dir="2939454" rotWithShape="0">
                    <a:srgbClr val="000000"/>
                  </a:outerShdw>
                </a:effectLst>
                <a:latin typeface="Arial"/>
                <a:ea typeface="Arial"/>
                <a:cs typeface="Arial"/>
                <a:sym typeface="Arial"/>
              </a:rPr>
              <a:t>every department/leader </a:t>
            </a:r>
            <a:r>
              <a:rPr lang="en-US" sz="5400" dirty="0">
                <a:solidFill>
                  <a:srgbClr val="FFFFFF"/>
                </a:solidFill>
                <a:effectLst>
                  <a:outerShdw blurRad="63500" dist="88900" dir="2939454" rotWithShape="0">
                    <a:srgbClr val="000000"/>
                  </a:outerShdw>
                </a:effectLst>
                <a:latin typeface="Arial"/>
                <a:ea typeface="Arial"/>
                <a:cs typeface="Arial"/>
                <a:sym typeface="Arial"/>
              </a:rPr>
              <a:t>to contribute to </a:t>
            </a:r>
            <a:r>
              <a:rPr lang="en-US" sz="5400" dirty="0" smtClean="0">
                <a:solidFill>
                  <a:srgbClr val="FFFFFF"/>
                </a:solidFill>
                <a:effectLst>
                  <a:outerShdw blurRad="63500" dist="88900" dir="2939454" rotWithShape="0">
                    <a:srgbClr val="000000"/>
                  </a:outerShdw>
                </a:effectLst>
                <a:latin typeface="Arial"/>
                <a:ea typeface="Arial"/>
                <a:cs typeface="Arial"/>
                <a:sym typeface="Arial"/>
              </a:rPr>
              <a:t>a service project in the community. </a:t>
            </a:r>
            <a:endParaRPr lang="en-US" sz="5400" dirty="0">
              <a:solidFill>
                <a:srgbClr val="FFFFFF"/>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5400" dirty="0">
              <a:solidFill>
                <a:srgbClr val="FFFFFF"/>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sz="6000" dirty="0" smtClean="0">
              <a:solidFill>
                <a:srgbClr val="FFFFFF"/>
              </a:solidFill>
              <a:effectLst>
                <a:outerShdw blurRad="63500" dist="88900" dir="2939454" rotWithShape="0">
                  <a:srgbClr val="000000"/>
                </a:outerShdw>
              </a:effectLst>
              <a:latin typeface="Arial"/>
              <a:ea typeface="Arial"/>
              <a:cs typeface="Arial"/>
              <a:sym typeface="Aria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2851" y="3751597"/>
            <a:ext cx="4947787" cy="5158795"/>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6217" y="3798715"/>
            <a:ext cx="4857404" cy="5064558"/>
          </a:xfrm>
          <a:prstGeom prst="rect">
            <a:avLst/>
          </a:prstGeom>
        </p:spPr>
      </p:pic>
    </p:spTree>
    <p:extLst>
      <p:ext uri="{BB962C8B-B14F-4D97-AF65-F5344CB8AC3E}">
        <p14:creationId xmlns:p14="http://schemas.microsoft.com/office/powerpoint/2010/main" val="2659666917"/>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9312" y="5700669"/>
            <a:ext cx="4169936" cy="415245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2585" y="6359759"/>
            <a:ext cx="2686050" cy="2638425"/>
          </a:xfrm>
          <a:prstGeom prst="rect">
            <a:avLst/>
          </a:prstGeom>
        </p:spPr>
      </p:pic>
      <p:sp>
        <p:nvSpPr>
          <p:cNvPr id="478" name="Rectangle"/>
          <p:cNvSpPr/>
          <p:nvPr/>
        </p:nvSpPr>
        <p:spPr>
          <a:xfrm>
            <a:off x="395" y="-36116"/>
            <a:ext cx="24384001" cy="13788232"/>
          </a:xfrm>
          <a:prstGeom prst="rect">
            <a:avLst/>
          </a:prstGeom>
          <a:solidFill>
            <a:srgbClr val="0365C0"/>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481" name="Shape"/>
          <p:cNvSpPr/>
          <p:nvPr/>
        </p:nvSpPr>
        <p:spPr>
          <a:xfrm>
            <a:off x="4709484" y="-56847"/>
            <a:ext cx="19341201" cy="11064105"/>
          </a:xfrm>
          <a:custGeom>
            <a:avLst/>
            <a:gdLst/>
            <a:ahLst/>
            <a:cxnLst>
              <a:cxn ang="0">
                <a:pos x="wd2" y="hd2"/>
              </a:cxn>
              <a:cxn ang="5400000">
                <a:pos x="wd2" y="hd2"/>
              </a:cxn>
              <a:cxn ang="10800000">
                <a:pos x="wd2" y="hd2"/>
              </a:cxn>
              <a:cxn ang="16200000">
                <a:pos x="wd2" y="hd2"/>
              </a:cxn>
            </a:cxnLst>
            <a:rect l="0" t="0" r="r" b="b"/>
            <a:pathLst>
              <a:path w="20754" h="19887" extrusionOk="0">
                <a:moveTo>
                  <a:pt x="20570" y="0"/>
                </a:moveTo>
                <a:cubicBezTo>
                  <a:pt x="21201" y="5383"/>
                  <a:pt x="20183" y="10937"/>
                  <a:pt x="17858" y="14800"/>
                </a:cubicBezTo>
                <a:cubicBezTo>
                  <a:pt x="13765" y="21600"/>
                  <a:pt x="7163" y="21565"/>
                  <a:pt x="3029" y="14800"/>
                </a:cubicBezTo>
                <a:cubicBezTo>
                  <a:pt x="682" y="10959"/>
                  <a:pt x="-399" y="5441"/>
                  <a:pt x="133" y="17"/>
                </a:cubicBezTo>
                <a:lnTo>
                  <a:pt x="20570" y="0"/>
                </a:lnTo>
                <a:close/>
              </a:path>
            </a:pathLst>
          </a:custGeom>
          <a:solidFill>
            <a:srgbClr val="008EC5">
              <a:alpha val="30255"/>
            </a:srgbClr>
          </a:solidFill>
          <a:ln w="12700">
            <a:miter lim="400000"/>
          </a:ln>
        </p:spPr>
        <p:txBody>
          <a:bodyPr lIns="50800" tIns="50800" rIns="50800" bIns="50800" anchor="ctr"/>
          <a:lstStyle/>
          <a:p>
            <a:pPr>
              <a:defRPr sz="3200"/>
            </a:pPr>
            <a:endParaRPr sz="3200"/>
          </a:p>
        </p:txBody>
      </p:sp>
      <p:grpSp>
        <p:nvGrpSpPr>
          <p:cNvPr id="495" name="Group"/>
          <p:cNvGrpSpPr/>
          <p:nvPr/>
        </p:nvGrpSpPr>
        <p:grpSpPr>
          <a:xfrm>
            <a:off x="6123604" y="2173673"/>
            <a:ext cx="14758894" cy="8350033"/>
            <a:chOff x="0" y="0"/>
            <a:chExt cx="14758893" cy="8350031"/>
          </a:xfrm>
        </p:grpSpPr>
        <p:sp>
          <p:nvSpPr>
            <p:cNvPr id="489"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490"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491"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492"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493"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494"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479" name="Shape"/>
          <p:cNvSpPr/>
          <p:nvPr/>
        </p:nvSpPr>
        <p:spPr>
          <a:xfrm>
            <a:off x="0" y="32838"/>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480" name="Shape"/>
          <p:cNvSpPr/>
          <p:nvPr/>
        </p:nvSpPr>
        <p:spPr>
          <a:xfrm>
            <a:off x="3397794" y="-78080"/>
            <a:ext cx="19454373" cy="11075354"/>
          </a:xfrm>
          <a:custGeom>
            <a:avLst/>
            <a:gdLst/>
            <a:ahLst/>
            <a:cxnLst>
              <a:cxn ang="0">
                <a:pos x="wd2" y="hd2"/>
              </a:cxn>
              <a:cxn ang="5400000">
                <a:pos x="wd2" y="hd2"/>
              </a:cxn>
              <a:cxn ang="10800000">
                <a:pos x="wd2" y="hd2"/>
              </a:cxn>
              <a:cxn ang="16200000">
                <a:pos x="wd2" y="hd2"/>
              </a:cxn>
            </a:cxnLst>
            <a:rect l="0" t="0" r="r" b="b"/>
            <a:pathLst>
              <a:path w="20796" h="19897" extrusionOk="0">
                <a:moveTo>
                  <a:pt x="20677" y="0"/>
                </a:moveTo>
                <a:cubicBezTo>
                  <a:pt x="21181" y="5470"/>
                  <a:pt x="20070" y="11011"/>
                  <a:pt x="17700" y="14853"/>
                </a:cubicBezTo>
                <a:cubicBezTo>
                  <a:pt x="13564" y="21557"/>
                  <a:pt x="7014" y="21600"/>
                  <a:pt x="2927" y="14853"/>
                </a:cubicBezTo>
                <a:cubicBezTo>
                  <a:pt x="618" y="11041"/>
                  <a:pt x="-419" y="5557"/>
                  <a:pt x="156" y="204"/>
                </a:cubicBezTo>
                <a:lnTo>
                  <a:pt x="20677" y="0"/>
                </a:lnTo>
                <a:close/>
              </a:path>
            </a:pathLst>
          </a:custGeom>
          <a:solidFill>
            <a:srgbClr val="008EC5">
              <a:alpha val="20177"/>
            </a:srgbClr>
          </a:solidFill>
          <a:ln w="12700">
            <a:miter lim="400000"/>
          </a:ln>
        </p:spPr>
        <p:txBody>
          <a:bodyPr lIns="50800" tIns="50800" rIns="50800" bIns="50800" anchor="ctr"/>
          <a:lstStyle/>
          <a:p>
            <a:pPr>
              <a:defRPr sz="3200"/>
            </a:pPr>
            <a:endParaRPr sz="3200"/>
          </a:p>
        </p:txBody>
      </p:sp>
      <p:sp>
        <p:nvSpPr>
          <p:cNvPr id="482"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dirty="0">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lang="en-US" sz="3300" b="1" cap="small" dirty="0" smtClean="0">
                <a:solidFill>
                  <a:srgbClr val="FFFFFF"/>
                </a:solidFill>
                <a:effectLst>
                  <a:outerShdw blurRad="63500" dist="63500" dir="2700000" rotWithShape="0">
                    <a:srgbClr val="000000">
                      <a:alpha val="50000"/>
                    </a:srgbClr>
                  </a:outerShdw>
                </a:effectLst>
                <a:latin typeface="Arial"/>
                <a:ea typeface="Arial"/>
                <a:cs typeface="Arial"/>
                <a:sym typeface="Arial"/>
              </a:rPr>
              <a:t>Go Light Your World</a:t>
            </a:r>
            <a:endParaRPr sz="3300" b="1" cap="small" dirty="0">
              <a:solidFill>
                <a:srgbClr val="FFFFFF"/>
              </a:solidFill>
              <a:effectLst>
                <a:outerShdw blurRad="63500" dist="63500" dir="2700000" rotWithShape="0">
                  <a:srgbClr val="000000">
                    <a:alpha val="50000"/>
                  </a:srgbClr>
                </a:outerShdw>
              </a:effectLst>
              <a:latin typeface="Arial"/>
              <a:ea typeface="Arial"/>
              <a:cs typeface="Arial"/>
              <a:sym typeface="Arial"/>
            </a:endParaRPr>
          </a:p>
        </p:txBody>
      </p:sp>
      <p:sp>
        <p:nvSpPr>
          <p:cNvPr id="483" name="z"/>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484"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7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dirty="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dirty="0">
                <a:solidFill>
                  <a:srgbClr val="FFFFFF"/>
                </a:solidFill>
                <a:latin typeface="Arial"/>
                <a:ea typeface="Arial"/>
                <a:cs typeface="Arial"/>
                <a:sym typeface="Arial"/>
                <a:hlinkClick r:id="rId4"/>
              </a:rPr>
              <a:t>www.winningwaystowitness.com</a:t>
            </a:r>
          </a:p>
        </p:txBody>
      </p:sp>
      <p:sp>
        <p:nvSpPr>
          <p:cNvPr id="485"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486" name="Shape"/>
          <p:cNvSpPr/>
          <p:nvPr/>
        </p:nvSpPr>
        <p:spPr>
          <a:xfrm flipH="1">
            <a:off x="1886163" y="10714653"/>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487"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488"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8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496" name="How Fit?"/>
          <p:cNvSpPr txBox="1"/>
          <p:nvPr/>
        </p:nvSpPr>
        <p:spPr>
          <a:xfrm>
            <a:off x="2425458" y="1637791"/>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C000"/>
                </a:solidFill>
                <a:effectLst>
                  <a:outerShdw blurRad="63500" dist="63500" dir="2400000" rotWithShape="0">
                    <a:srgbClr val="000000"/>
                  </a:outerShdw>
                </a:effectLst>
                <a:latin typeface="Arial"/>
                <a:ea typeface="Arial"/>
                <a:cs typeface="Arial"/>
                <a:sym typeface="Arial"/>
              </a:rPr>
              <a:t>Every Member</a:t>
            </a: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 Arenas</a:t>
            </a: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pic>
        <p:nvPicPr>
          <p:cNvPr id="497" name="image3.png" descr="image3.png"/>
          <p:cNvPicPr>
            <a:picLocks noChangeAspect="1"/>
          </p:cNvPicPr>
          <p:nvPr/>
        </p:nvPicPr>
        <p:blipFill>
          <a:blip r:embed="rId5">
            <a:extLst/>
          </a:blip>
          <a:stretch>
            <a:fillRect/>
          </a:stretch>
        </p:blipFill>
        <p:spPr>
          <a:xfrm>
            <a:off x="8550440" y="10874352"/>
            <a:ext cx="7831034" cy="1145814"/>
          </a:xfrm>
          <a:prstGeom prst="rect">
            <a:avLst/>
          </a:prstGeom>
          <a:ln w="12700">
            <a:miter lim="400000"/>
          </a:ln>
        </p:spPr>
      </p:pic>
      <p:sp>
        <p:nvSpPr>
          <p:cNvPr id="4" name="Oval 3"/>
          <p:cNvSpPr/>
          <p:nvPr/>
        </p:nvSpPr>
        <p:spPr>
          <a:xfrm>
            <a:off x="18603582" y="5937428"/>
            <a:ext cx="3918114" cy="3842339"/>
          </a:xfrm>
          <a:prstGeom prst="ellipse">
            <a:avLst/>
          </a:prstGeom>
          <a:no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lang="en-US" sz="3200">
              <a:solidFill>
                <a:srgbClr val="FFFFFF"/>
              </a:solidFill>
            </a:endParaRPr>
          </a:p>
        </p:txBody>
      </p:sp>
      <p:sp>
        <p:nvSpPr>
          <p:cNvPr id="28" name="TextBox 27"/>
          <p:cNvSpPr txBox="1"/>
          <p:nvPr/>
        </p:nvSpPr>
        <p:spPr>
          <a:xfrm>
            <a:off x="18402326" y="10149734"/>
            <a:ext cx="464460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dirty="0" smtClean="0">
                <a:solidFill>
                  <a:srgbClr val="FFFFFF"/>
                </a:solidFill>
                <a:effectLst>
                  <a:outerShdw blurRad="38100" dist="38100" dir="2700000" algn="tl">
                    <a:srgbClr val="000000">
                      <a:alpha val="43137"/>
                    </a:srgbClr>
                  </a:outerShdw>
                </a:effectLst>
              </a:rPr>
              <a:t>Disaster Response</a:t>
            </a:r>
          </a:p>
          <a:p>
            <a:r>
              <a:rPr lang="en-US" sz="3600" dirty="0" smtClean="0">
                <a:solidFill>
                  <a:srgbClr val="FFFFFF"/>
                </a:solidFill>
                <a:effectLst>
                  <a:outerShdw blurRad="38100" dist="38100" dir="2700000" algn="tl">
                    <a:srgbClr val="000000">
                      <a:alpha val="43137"/>
                    </a:srgbClr>
                  </a:outerShdw>
                </a:effectLst>
              </a:rPr>
              <a:t>Mission Trips</a:t>
            </a:r>
            <a:endParaRPr lang="en-US" sz="3600" dirty="0">
              <a:solidFill>
                <a:srgbClr val="FFFFFF"/>
              </a:solidFill>
              <a:effectLst>
                <a:outerShdw blurRad="38100" dist="38100" dir="2700000" algn="tl">
                  <a:srgbClr val="000000">
                    <a:alpha val="43137"/>
                  </a:srgbClr>
                </a:outerShdw>
              </a:effectLst>
            </a:endParaRPr>
          </a:p>
        </p:txBody>
      </p:sp>
      <p:sp>
        <p:nvSpPr>
          <p:cNvPr id="29" name="BOTH"/>
          <p:cNvSpPr txBox="1"/>
          <p:nvPr/>
        </p:nvSpPr>
        <p:spPr>
          <a:xfrm>
            <a:off x="9703298" y="6631527"/>
            <a:ext cx="4580205" cy="279711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defTabSz="1828800">
              <a:defRPr sz="7000" b="1">
                <a:ln w="15505">
                  <a:solidFill>
                    <a:srgbClr val="FFFB00"/>
                  </a:solidFill>
                </a:ln>
                <a:solidFill>
                  <a:srgbClr val="FFFB00"/>
                </a:solidFill>
                <a:effectLst>
                  <a:outerShdw blurRad="88900" dist="88900" dir="3068164" rotWithShape="0">
                    <a:srgbClr val="000000"/>
                  </a:outerShdw>
                </a:effectLst>
                <a:latin typeface="Arial"/>
                <a:ea typeface="Arial"/>
                <a:cs typeface="Arial"/>
                <a:sym typeface="Arial"/>
              </a:defRPr>
            </a:lvl1pPr>
          </a:lstStyle>
          <a:p>
            <a:r>
              <a:rPr lang="en-US" sz="3600" dirty="0" smtClean="0"/>
              <a:t>“Jesus went      about doing    good.” </a:t>
            </a:r>
          </a:p>
          <a:p>
            <a:r>
              <a:rPr lang="en-US" sz="2800" dirty="0" smtClean="0"/>
              <a:t>Acts 10:38</a:t>
            </a:r>
            <a:endParaRPr sz="2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7248" y="5876006"/>
            <a:ext cx="4042673" cy="3970994"/>
          </a:xfrm>
          <a:prstGeom prst="rect">
            <a:avLst/>
          </a:prstGeom>
        </p:spPr>
      </p:pic>
      <p:sp>
        <p:nvSpPr>
          <p:cNvPr id="34" name="BOTH"/>
          <p:cNvSpPr txBox="1"/>
          <p:nvPr/>
        </p:nvSpPr>
        <p:spPr>
          <a:xfrm>
            <a:off x="1886163" y="4726905"/>
            <a:ext cx="5077483" cy="279711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Autofit/>
          </a:bodyPr>
          <a:lstStyle>
            <a:lvl1pPr defTabSz="1828800">
              <a:defRPr sz="7000" b="1">
                <a:ln w="15505">
                  <a:solidFill>
                    <a:srgbClr val="FFFB00"/>
                  </a:solidFill>
                </a:ln>
                <a:solidFill>
                  <a:srgbClr val="FFFB00"/>
                </a:solidFill>
                <a:effectLst>
                  <a:outerShdw blurRad="88900" dist="88900" dir="3068164" rotWithShape="0">
                    <a:srgbClr val="000000"/>
                  </a:outerShdw>
                </a:effectLst>
                <a:latin typeface="Arial"/>
                <a:ea typeface="Arial"/>
                <a:cs typeface="Arial"/>
                <a:sym typeface="Arial"/>
              </a:defRPr>
            </a:lvl1pPr>
          </a:lstStyle>
          <a:p>
            <a:pPr marL="365760" indent="-571500" algn="l">
              <a:lnSpc>
                <a:spcPct val="150000"/>
              </a:lnSpc>
              <a:buFont typeface="Arial" panose="020B0604020202020204" pitchFamily="34" charset="0"/>
              <a:buChar char="•"/>
            </a:pPr>
            <a:r>
              <a:rPr lang="en-US" sz="3200" dirty="0" smtClean="0">
                <a:solidFill>
                  <a:srgbClr val="FFFFFF"/>
                </a:solidFill>
              </a:rPr>
              <a:t>Luci </a:t>
            </a:r>
            <a:r>
              <a:rPr lang="en-US" sz="3200" dirty="0">
                <a:solidFill>
                  <a:srgbClr val="FFFFFF"/>
                </a:solidFill>
              </a:rPr>
              <a:t>at Sam’s </a:t>
            </a:r>
            <a:r>
              <a:rPr lang="en-US" sz="3200" dirty="0" smtClean="0">
                <a:solidFill>
                  <a:srgbClr val="FFFFFF"/>
                </a:solidFill>
              </a:rPr>
              <a:t>Club</a:t>
            </a:r>
            <a:endParaRPr lang="en-US" sz="3200" dirty="0">
              <a:solidFill>
                <a:srgbClr val="FFFFFF"/>
              </a:solidFill>
            </a:endParaRPr>
          </a:p>
          <a:p>
            <a:pPr marL="365760" indent="-571500" algn="l">
              <a:lnSpc>
                <a:spcPct val="150000"/>
              </a:lnSpc>
              <a:buFont typeface="Arial" panose="020B0604020202020204" pitchFamily="34" charset="0"/>
              <a:buChar char="•"/>
            </a:pPr>
            <a:r>
              <a:rPr lang="en-US" sz="3200" dirty="0" smtClean="0">
                <a:solidFill>
                  <a:srgbClr val="FFFFFF"/>
                </a:solidFill>
              </a:rPr>
              <a:t>Waitress </a:t>
            </a:r>
            <a:r>
              <a:rPr lang="en-US" sz="3200" dirty="0">
                <a:solidFill>
                  <a:srgbClr val="FFFFFF"/>
                </a:solidFill>
              </a:rPr>
              <a:t>at Restaurant</a:t>
            </a:r>
          </a:p>
          <a:p>
            <a:pPr marL="365760" indent="-571500" algn="l">
              <a:lnSpc>
                <a:spcPct val="150000"/>
              </a:lnSpc>
              <a:buFont typeface="Arial" panose="020B0604020202020204" pitchFamily="34" charset="0"/>
              <a:buChar char="•"/>
            </a:pPr>
            <a:r>
              <a:rPr lang="en-US" sz="3200" dirty="0" smtClean="0">
                <a:solidFill>
                  <a:srgbClr val="FFFFFF"/>
                </a:solidFill>
              </a:rPr>
              <a:t>M&amp;M </a:t>
            </a:r>
            <a:r>
              <a:rPr lang="en-US" sz="3200" dirty="0">
                <a:solidFill>
                  <a:srgbClr val="FFFFFF"/>
                </a:solidFill>
              </a:rPr>
              <a:t>at local </a:t>
            </a:r>
            <a:r>
              <a:rPr lang="en-US" sz="3200" dirty="0" smtClean="0">
                <a:solidFill>
                  <a:srgbClr val="FFFFFF"/>
                </a:solidFill>
              </a:rPr>
              <a:t>school</a:t>
            </a:r>
            <a:endParaRPr lang="en-US" sz="3200" dirty="0">
              <a:solidFill>
                <a:srgbClr val="FFFFFF"/>
              </a:solidFill>
            </a:endParaRPr>
          </a:p>
          <a:p>
            <a:pPr marL="365760" indent="-571500" algn="l">
              <a:lnSpc>
                <a:spcPct val="150000"/>
              </a:lnSpc>
              <a:buFont typeface="Arial" panose="020B0604020202020204" pitchFamily="34" charset="0"/>
              <a:buChar char="•"/>
            </a:pPr>
            <a:r>
              <a:rPr lang="en-US" sz="3200" dirty="0" smtClean="0">
                <a:solidFill>
                  <a:srgbClr val="FFFFFF"/>
                </a:solidFill>
              </a:rPr>
              <a:t>Hair stylist Toni</a:t>
            </a:r>
            <a:endParaRPr lang="en-US" sz="3200" dirty="0">
              <a:solidFill>
                <a:srgbClr val="FFFFFF"/>
              </a:solidFill>
            </a:endParaRPr>
          </a:p>
          <a:p>
            <a:pPr marL="365760" indent="-571500" algn="l">
              <a:lnSpc>
                <a:spcPct val="150000"/>
              </a:lnSpc>
              <a:buFont typeface="Arial" panose="020B0604020202020204" pitchFamily="34" charset="0"/>
              <a:buChar char="•"/>
            </a:pPr>
            <a:r>
              <a:rPr lang="en-US" sz="3200" dirty="0" smtClean="0">
                <a:solidFill>
                  <a:srgbClr val="FFFFFF"/>
                </a:solidFill>
              </a:rPr>
              <a:t>Walt’s Garage</a:t>
            </a:r>
          </a:p>
          <a:p>
            <a:pPr marL="365760" indent="-571500" algn="l">
              <a:lnSpc>
                <a:spcPct val="150000"/>
              </a:lnSpc>
              <a:buFont typeface="Arial" panose="020B0604020202020204" pitchFamily="34" charset="0"/>
              <a:buChar char="•"/>
            </a:pPr>
            <a:r>
              <a:rPr lang="en-US" sz="3200" dirty="0" smtClean="0">
                <a:solidFill>
                  <a:srgbClr val="FFFFFF"/>
                </a:solidFill>
              </a:rPr>
              <a:t>Neighbor Susan </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21469" y="5201271"/>
            <a:ext cx="5577094" cy="5383826"/>
          </a:xfrm>
          <a:prstGeom prst="rect">
            <a:avLst/>
          </a:prstGeom>
        </p:spPr>
      </p:pic>
      <p:sp>
        <p:nvSpPr>
          <p:cNvPr id="33" name="BOTH"/>
          <p:cNvSpPr txBox="1"/>
          <p:nvPr/>
        </p:nvSpPr>
        <p:spPr>
          <a:xfrm>
            <a:off x="18486734" y="6677117"/>
            <a:ext cx="4038846" cy="279711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defTabSz="1828800">
              <a:defRPr sz="7000" b="1">
                <a:ln w="15505">
                  <a:solidFill>
                    <a:srgbClr val="FFFB00"/>
                  </a:solidFill>
                </a:ln>
                <a:solidFill>
                  <a:srgbClr val="FFFB00"/>
                </a:solidFill>
                <a:effectLst>
                  <a:outerShdw blurRad="88900" dist="88900" dir="3068164" rotWithShape="0">
                    <a:srgbClr val="000000"/>
                  </a:outerShdw>
                </a:effectLst>
                <a:latin typeface="Arial"/>
                <a:ea typeface="Arial"/>
                <a:cs typeface="Arial"/>
                <a:sym typeface="Arial"/>
              </a:defRPr>
            </a:lvl1pPr>
          </a:lstStyle>
          <a:p>
            <a:r>
              <a:rPr lang="en-US" sz="3600" dirty="0" smtClean="0">
                <a:solidFill>
                  <a:srgbClr val="FFFFFF"/>
                </a:solidFill>
              </a:rPr>
              <a:t>“Uttermost parts of the earth.” </a:t>
            </a:r>
          </a:p>
          <a:p>
            <a:r>
              <a:rPr lang="en-US" sz="2800" dirty="0" smtClean="0">
                <a:solidFill>
                  <a:srgbClr val="FFFFFF"/>
                </a:solidFill>
              </a:rPr>
              <a:t>Acts 1:8</a:t>
            </a:r>
            <a:endParaRPr sz="2800" dirty="0">
              <a:solidFill>
                <a:srgbClr val="FFFFFF"/>
              </a:solidFill>
            </a:endParaRPr>
          </a:p>
        </p:txBody>
      </p:sp>
      <p:pic>
        <p:nvPicPr>
          <p:cNvPr id="2" name="Picture 1"/>
          <p:cNvPicPr>
            <a:picLocks noChangeAspect="1"/>
          </p:cNvPicPr>
          <p:nvPr/>
        </p:nvPicPr>
        <p:blipFill rotWithShape="1">
          <a:blip r:embed="rId7" cstate="email">
            <a:duotone>
              <a:prstClr val="black"/>
              <a:schemeClr val="accent1">
                <a:tint val="45000"/>
                <a:satMod val="400000"/>
              </a:schemeClr>
            </a:duotone>
            <a:extLst>
              <a:ext uri="{28A0092B-C50C-407E-A947-70E740481C1C}">
                <a14:useLocalDpi xmlns:a14="http://schemas.microsoft.com/office/drawing/2010/main"/>
              </a:ext>
            </a:extLst>
          </a:blip>
          <a:srcRect l="20375" r="22296"/>
          <a:stretch/>
        </p:blipFill>
        <p:spPr>
          <a:xfrm>
            <a:off x="760573" y="3302336"/>
            <a:ext cx="8783347" cy="8609730"/>
          </a:xfrm>
          <a:prstGeom prst="rect">
            <a:avLst/>
          </a:prstGeom>
        </p:spPr>
      </p:pic>
      <p:graphicFrame>
        <p:nvGraphicFramePr>
          <p:cNvPr id="3" name="Diagram 2"/>
          <p:cNvGraphicFramePr/>
          <p:nvPr>
            <p:extLst>
              <p:ext uri="{D42A27DB-BD31-4B8C-83A1-F6EECF244321}">
                <p14:modId xmlns:p14="http://schemas.microsoft.com/office/powerpoint/2010/main" val="3749729434"/>
              </p:ext>
            </p:extLst>
          </p:nvPr>
        </p:nvGraphicFramePr>
        <p:xfrm>
          <a:off x="4939354" y="3205691"/>
          <a:ext cx="15943145" cy="95688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24987581"/>
      </p:ext>
    </p:extLst>
  </p:cSld>
  <p:clrMapOvr>
    <a:masterClrMapping/>
  </p:clrMapOvr>
  <p:transition spd="med"/>
  <p:timing>
    <p:tnLst>
      <p:par>
        <p:cTn id="1" dur="indefinite" restart="never" fill="hold"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3" name="Rectangle"/>
          <p:cNvSpPr/>
          <p:nvPr/>
        </p:nvSpPr>
        <p:spPr>
          <a:xfrm>
            <a:off x="397" y="-36116"/>
            <a:ext cx="24384002"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954" name="Shape"/>
          <p:cNvSpPr/>
          <p:nvPr/>
        </p:nvSpPr>
        <p:spPr>
          <a:xfrm>
            <a:off x="-12700" y="-3176"/>
            <a:ext cx="24412380" cy="13767000"/>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955" name="Shape"/>
          <p:cNvSpPr/>
          <p:nvPr/>
        </p:nvSpPr>
        <p:spPr>
          <a:xfrm flipH="1">
            <a:off x="-1168774" y="-25500"/>
            <a:ext cx="24412380" cy="13767000"/>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956" name="t"/>
          <p:cNvSpPr txBox="1">
            <a:spLocks noGrp="1"/>
          </p:cNvSpPr>
          <p:nvPr>
            <p:ph type="body" sz="quarter" idx="1"/>
          </p:nvPr>
        </p:nvSpPr>
        <p:spPr>
          <a:xfrm>
            <a:off x="23243606" y="12686086"/>
            <a:ext cx="1096564" cy="1005816"/>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957" name="David Hartman…"/>
          <p:cNvSpPr/>
          <p:nvPr/>
        </p:nvSpPr>
        <p:spPr>
          <a:xfrm>
            <a:off x="-2" y="12079831"/>
            <a:ext cx="24384004" cy="1625602"/>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5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sp>
        <p:nvSpPr>
          <p:cNvPr id="958" name="7 Ways to Reach Your Friends for Christ"/>
          <p:cNvSpPr/>
          <p:nvPr/>
        </p:nvSpPr>
        <p:spPr>
          <a:xfrm>
            <a:off x="1947" y="251"/>
            <a:ext cx="24386186"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6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959" name="Shape"/>
          <p:cNvSpPr/>
          <p:nvPr/>
        </p:nvSpPr>
        <p:spPr>
          <a:xfrm>
            <a:off x="118020" y="336327"/>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6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960" name="Harlan Church ACS Center"/>
          <p:cNvSpPr txBox="1"/>
          <p:nvPr/>
        </p:nvSpPr>
        <p:spPr>
          <a:xfrm>
            <a:off x="2425458" y="1637793"/>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Community Outreach</a:t>
            </a: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sp>
        <p:nvSpPr>
          <p:cNvPr id="964" name="Shape"/>
          <p:cNvSpPr/>
          <p:nvPr/>
        </p:nvSpPr>
        <p:spPr>
          <a:xfrm flipH="1">
            <a:off x="1187698" y="104672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65" name="Shape"/>
          <p:cNvSpPr/>
          <p:nvPr/>
        </p:nvSpPr>
        <p:spPr>
          <a:xfrm flipH="1">
            <a:off x="1949698" y="107146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66" name="Shape"/>
          <p:cNvSpPr/>
          <p:nvPr/>
        </p:nvSpPr>
        <p:spPr>
          <a:xfrm flipH="1">
            <a:off x="2851398" y="109686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6234" y="3066681"/>
            <a:ext cx="5982281" cy="6391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a:stretch>
            <a:fillRect/>
          </a:stretch>
        </p:blipFill>
        <p:spPr>
          <a:xfrm>
            <a:off x="5934417" y="5009007"/>
            <a:ext cx="5286375" cy="7048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799334" y="4186414"/>
            <a:ext cx="6905900" cy="517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634014" y="7761880"/>
            <a:ext cx="6972716" cy="4939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8"/>
          <a:stretch>
            <a:fillRect/>
          </a:stretch>
        </p:blipFill>
        <p:spPr>
          <a:xfrm>
            <a:off x="9447212" y="3320404"/>
            <a:ext cx="5286375" cy="7048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5557279"/>
      </p:ext>
    </p:extLst>
  </p:cSld>
  <p:clrMapOvr>
    <a:masterClrMapping/>
  </p:clrMapOvr>
  <p:transition spd="med"/>
  <p:timing>
    <p:tnLst>
      <p:par>
        <p:cTn id="1" dur="indefinite" restart="never" fill="hold"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3"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a:p>
        </p:txBody>
      </p:sp>
      <p:sp>
        <p:nvSpPr>
          <p:cNvPr id="954" name="Shape"/>
          <p:cNvSpPr/>
          <p:nvPr/>
        </p:nvSpPr>
        <p:spPr>
          <a:xfrm>
            <a:off x="-127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a:p>
        </p:txBody>
      </p:sp>
      <p:sp>
        <p:nvSpPr>
          <p:cNvPr id="955" name="Shape"/>
          <p:cNvSpPr/>
          <p:nvPr/>
        </p:nvSpPr>
        <p:spPr>
          <a:xfrm flipH="1">
            <a:off x="-254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a:p>
        </p:txBody>
      </p:sp>
      <p:sp>
        <p:nvSpPr>
          <p:cNvPr id="956" name="t"/>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957"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5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t>David Hartman </a:t>
            </a:r>
          </a:p>
          <a:p>
            <a:pPr>
              <a:lnSpc>
                <a:spcPct val="70000"/>
              </a:lnSpc>
              <a:defRPr sz="2200" b="1" cap="small" spc="440">
                <a:solidFill>
                  <a:srgbClr val="FFFFFF"/>
                </a:solidFill>
                <a:latin typeface="Arial"/>
                <a:ea typeface="Arial"/>
                <a:cs typeface="Arial"/>
                <a:sym typeface="Arial"/>
              </a:defRPr>
            </a:pPr>
            <a:r>
              <a:rPr u="sng">
                <a:hlinkClick r:id="rId3"/>
              </a:rPr>
              <a:t>www.winningwaystowitness.com</a:t>
            </a:r>
          </a:p>
        </p:txBody>
      </p:sp>
      <p:sp>
        <p:nvSpPr>
          <p:cNvPr id="958"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6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t>7 Ways to Reach Your Friends for Christ</a:t>
            </a:r>
          </a:p>
        </p:txBody>
      </p:sp>
      <p:sp>
        <p:nvSpPr>
          <p:cNvPr id="959"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6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a:p>
        </p:txBody>
      </p:sp>
      <p:sp>
        <p:nvSpPr>
          <p:cNvPr id="960" name="Harlan Church ACS Center"/>
          <p:cNvSpPr txBox="1"/>
          <p:nvPr/>
        </p:nvSpPr>
        <p:spPr>
          <a:xfrm>
            <a:off x="2425458" y="1637791"/>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dirty="0"/>
              <a:t>Harlan Church ACS Center</a:t>
            </a:r>
          </a:p>
        </p:txBody>
      </p:sp>
      <p:pic>
        <p:nvPicPr>
          <p:cNvPr id="961" name="image50.png" descr="image5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0672" y="3441170"/>
            <a:ext cx="5037868" cy="6706660"/>
          </a:xfrm>
          <a:prstGeom prst="rect">
            <a:avLst/>
          </a:prstGeom>
          <a:ln w="12700">
            <a:solidFill>
              <a:srgbClr val="F3F7F5"/>
            </a:solidFill>
            <a:miter lim="400000"/>
          </a:ln>
          <a:effectLst>
            <a:outerShdw blurRad="622300" dist="254000" dir="2916000" rotWithShape="0">
              <a:srgbClr val="000000">
                <a:alpha val="40000"/>
              </a:srgbClr>
            </a:outerShdw>
            <a:reflection stA="50000" endPos="40000" dir="5400000" sy="-100000" algn="bl" rotWithShape="0"/>
          </a:effectLst>
        </p:spPr>
      </p:pic>
      <p:pic>
        <p:nvPicPr>
          <p:cNvPr id="962" name="image49.png" descr="image49.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61944" y="3438940"/>
            <a:ext cx="8942215" cy="6706660"/>
          </a:xfrm>
          <a:prstGeom prst="rect">
            <a:avLst/>
          </a:prstGeom>
          <a:ln w="12700">
            <a:solidFill>
              <a:srgbClr val="F3F7F5"/>
            </a:solidFill>
            <a:miter lim="400000"/>
          </a:ln>
          <a:effectLst>
            <a:outerShdw blurRad="622300" dist="254000" dir="2916000" rotWithShape="0">
              <a:srgbClr val="000000">
                <a:alpha val="40000"/>
              </a:srgbClr>
            </a:outerShdw>
            <a:reflection stA="50000" endPos="40000" dir="5400000" sy="-100000" algn="bl" rotWithShape="0"/>
          </a:effectLst>
        </p:spPr>
      </p:pic>
      <p:pic>
        <p:nvPicPr>
          <p:cNvPr id="963" name="image51.png" descr="image5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16168109" y="4270946"/>
            <a:ext cx="6656054" cy="4992041"/>
          </a:xfrm>
          <a:prstGeom prst="rect">
            <a:avLst/>
          </a:prstGeom>
          <a:ln w="12700">
            <a:solidFill>
              <a:srgbClr val="F3F7F5"/>
            </a:solidFill>
            <a:miter lim="400000"/>
          </a:ln>
          <a:effectLst>
            <a:outerShdw blurRad="622300" dist="254000" dir="2916000" rotWithShape="0">
              <a:srgbClr val="000000">
                <a:alpha val="40000"/>
              </a:srgbClr>
            </a:outerShdw>
            <a:reflection stA="50000" endPos="40000" dir="5400000" sy="-100000" algn="bl" rotWithShape="0"/>
          </a:effectLst>
        </p:spPr>
      </p:pic>
      <p:sp>
        <p:nvSpPr>
          <p:cNvPr id="964"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a:p>
        </p:txBody>
      </p:sp>
      <p:sp>
        <p:nvSpPr>
          <p:cNvPr id="965"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a:p>
        </p:txBody>
      </p:sp>
      <p:sp>
        <p:nvSpPr>
          <p:cNvPr id="966"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a:p>
        </p:txBody>
      </p:sp>
    </p:spTree>
  </p:cSld>
  <p:clrMapOvr>
    <a:masterClrMapping/>
  </p:clrMapOvr>
  <p:transition spd="med"/>
  <p:timing>
    <p:tnLst>
      <p:par>
        <p:cTn id="1" dur="indefinite" restart="never" fill="hold"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0"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a:p>
        </p:txBody>
      </p:sp>
      <p:sp>
        <p:nvSpPr>
          <p:cNvPr id="971" name="Shape"/>
          <p:cNvSpPr/>
          <p:nvPr/>
        </p:nvSpPr>
        <p:spPr>
          <a:xfrm>
            <a:off x="-127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a:p>
        </p:txBody>
      </p:sp>
      <p:sp>
        <p:nvSpPr>
          <p:cNvPr id="972" name="Shape"/>
          <p:cNvSpPr/>
          <p:nvPr/>
        </p:nvSpPr>
        <p:spPr>
          <a:xfrm flipH="1">
            <a:off x="-254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a:p>
        </p:txBody>
      </p:sp>
      <p:sp>
        <p:nvSpPr>
          <p:cNvPr id="973" name="t"/>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974"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5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t>David Hartman </a:t>
            </a:r>
          </a:p>
          <a:p>
            <a:pPr>
              <a:lnSpc>
                <a:spcPct val="70000"/>
              </a:lnSpc>
              <a:defRPr sz="2200" b="1" cap="small" spc="440">
                <a:solidFill>
                  <a:srgbClr val="FFFFFF"/>
                </a:solidFill>
                <a:latin typeface="Arial"/>
                <a:ea typeface="Arial"/>
                <a:cs typeface="Arial"/>
                <a:sym typeface="Arial"/>
              </a:defRPr>
            </a:pPr>
            <a:r>
              <a:rPr u="sng">
                <a:hlinkClick r:id="rId3"/>
              </a:rPr>
              <a:t>www.winningwaystowitness.com</a:t>
            </a:r>
          </a:p>
        </p:txBody>
      </p:sp>
      <p:sp>
        <p:nvSpPr>
          <p:cNvPr id="975"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6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t>7 Ways to Reach Your Friends for Christ</a:t>
            </a:r>
          </a:p>
        </p:txBody>
      </p:sp>
      <p:sp>
        <p:nvSpPr>
          <p:cNvPr id="976"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6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a:p>
        </p:txBody>
      </p:sp>
      <p:sp>
        <p:nvSpPr>
          <p:cNvPr id="977" name="Raleigh Church Free Health Care at Women’s Shelter"/>
          <p:cNvSpPr txBox="1"/>
          <p:nvPr/>
        </p:nvSpPr>
        <p:spPr>
          <a:xfrm>
            <a:off x="2425458" y="1637791"/>
            <a:ext cx="19533084" cy="29565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t>Raleigh Church Free Health Care at Women’s Shelter </a:t>
            </a:r>
          </a:p>
        </p:txBody>
      </p:sp>
      <p:pic>
        <p:nvPicPr>
          <p:cNvPr id="978" name="image52.png" descr="image52.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184206" y="4470400"/>
            <a:ext cx="12069235" cy="7230171"/>
          </a:xfrm>
          <a:prstGeom prst="rect">
            <a:avLst/>
          </a:prstGeom>
          <a:ln w="12700">
            <a:solidFill>
              <a:srgbClr val="F3F7F5"/>
            </a:solidFill>
            <a:miter lim="400000"/>
          </a:ln>
          <a:effectLst>
            <a:outerShdw blurRad="622300" dist="254000" dir="2916000" rotWithShape="0">
              <a:srgbClr val="000000">
                <a:alpha val="40000"/>
              </a:srgbClr>
            </a:outerShdw>
            <a:reflection stA="50000" endPos="40000" dir="5400000" sy="-100000" algn="bl" rotWithShape="0"/>
          </a:effectLst>
        </p:spPr>
      </p:pic>
      <p:sp>
        <p:nvSpPr>
          <p:cNvPr id="979"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a:p>
        </p:txBody>
      </p:sp>
      <p:sp>
        <p:nvSpPr>
          <p:cNvPr id="980"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a:p>
        </p:txBody>
      </p:sp>
      <p:sp>
        <p:nvSpPr>
          <p:cNvPr id="981"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a:p>
        </p:txBody>
      </p:sp>
    </p:spTree>
  </p:cSld>
  <p:clrMapOvr>
    <a:masterClrMapping/>
  </p:clrMapOvr>
  <p:transition spd="med"/>
  <p:timing>
    <p:tnLst>
      <p:par>
        <p:cTn id="1" dur="indefinite" restart="never" fill="hold"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0"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971" name="Shape"/>
          <p:cNvSpPr/>
          <p:nvPr/>
        </p:nvSpPr>
        <p:spPr>
          <a:xfrm>
            <a:off x="-127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972" name="Shape"/>
          <p:cNvSpPr/>
          <p:nvPr/>
        </p:nvSpPr>
        <p:spPr>
          <a:xfrm flipH="1">
            <a:off x="-254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973" name="t"/>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974"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5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sp>
        <p:nvSpPr>
          <p:cNvPr id="975"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6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976"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6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979"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80"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pic>
        <p:nvPicPr>
          <p:cNvPr id="14"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71084" y="3769567"/>
            <a:ext cx="5426598" cy="8168461"/>
          </a:xfrm>
          <a:prstGeom prst="rect">
            <a:avLst/>
          </a:prstGeom>
          <a:ln>
            <a:solidFill>
              <a:schemeClr val="bg1"/>
            </a:solidFill>
          </a:ln>
          <a:effectLst>
            <a:reflection blurRad="6350" stA="52000" endA="300" endPos="35000" dir="5400000" sy="-100000" algn="bl" rotWithShape="0"/>
          </a:effectLst>
        </p:spPr>
      </p:pic>
      <p:pic>
        <p:nvPicPr>
          <p:cNvPr id="15" name="Picture 14"/>
          <p:cNvPicPr>
            <a:picLocks noChangeAspect="1"/>
          </p:cNvPicPr>
          <p:nvPr/>
        </p:nvPicPr>
        <p:blipFill>
          <a:blip r:embed="rId5"/>
          <a:stretch>
            <a:fillRect/>
          </a:stretch>
        </p:blipFill>
        <p:spPr>
          <a:xfrm>
            <a:off x="10997682" y="3769567"/>
            <a:ext cx="6631265" cy="4413936"/>
          </a:xfrm>
          <a:prstGeom prst="rect">
            <a:avLst/>
          </a:prstGeom>
          <a:ln>
            <a:solidFill>
              <a:schemeClr val="bg1"/>
            </a:solidFill>
          </a:ln>
        </p:spPr>
      </p:pic>
      <p:pic>
        <p:nvPicPr>
          <p:cNvPr id="16" name="Picture 15"/>
          <p:cNvPicPr>
            <a:picLocks noChangeAspect="1"/>
          </p:cNvPicPr>
          <p:nvPr/>
        </p:nvPicPr>
        <p:blipFill>
          <a:blip r:embed="rId6"/>
          <a:stretch>
            <a:fillRect/>
          </a:stretch>
        </p:blipFill>
        <p:spPr>
          <a:xfrm>
            <a:off x="11010382" y="7532546"/>
            <a:ext cx="6618565" cy="4405482"/>
          </a:xfrm>
          <a:prstGeom prst="rect">
            <a:avLst/>
          </a:prstGeom>
          <a:ln>
            <a:solidFill>
              <a:schemeClr val="bg1"/>
            </a:solidFill>
          </a:ln>
          <a:effectLst>
            <a:reflection blurRad="6350" stA="52000" endA="300" endPos="35000" dir="5400000" sy="-100000" algn="bl" rotWithShape="0"/>
          </a:effectLst>
        </p:spPr>
      </p:pic>
      <p:sp>
        <p:nvSpPr>
          <p:cNvPr id="18" name="Harlan Church ACS Center"/>
          <p:cNvSpPr txBox="1"/>
          <p:nvPr/>
        </p:nvSpPr>
        <p:spPr>
          <a:xfrm>
            <a:off x="2425458" y="1637791"/>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dirty="0" smtClean="0"/>
              <a:t>Ridgetop Oil Change for Single Moms</a:t>
            </a:r>
            <a:endParaRPr dirty="0"/>
          </a:p>
        </p:txBody>
      </p:sp>
      <p:sp>
        <p:nvSpPr>
          <p:cNvPr id="981"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Tree>
    <p:extLst>
      <p:ext uri="{BB962C8B-B14F-4D97-AF65-F5344CB8AC3E}">
        <p14:creationId xmlns:p14="http://schemas.microsoft.com/office/powerpoint/2010/main" val="684873566"/>
      </p:ext>
    </p:extLst>
  </p:cSld>
  <p:clrMapOvr>
    <a:masterClrMapping/>
  </p:clrMapOvr>
  <p:transition spd="med"/>
  <p:timing>
    <p:tnLst>
      <p:par>
        <p:cTn id="1" dur="indefinite" restart="never" fill="hold"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0"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971" name="Shape"/>
          <p:cNvSpPr/>
          <p:nvPr/>
        </p:nvSpPr>
        <p:spPr>
          <a:xfrm>
            <a:off x="-127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972" name="Shape"/>
          <p:cNvSpPr/>
          <p:nvPr/>
        </p:nvSpPr>
        <p:spPr>
          <a:xfrm flipH="1">
            <a:off x="-254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973" name="t"/>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974"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5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sp>
        <p:nvSpPr>
          <p:cNvPr id="975"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6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976"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6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980"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81"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8" name="Harlan Church ACS Center"/>
          <p:cNvSpPr txBox="1"/>
          <p:nvPr/>
        </p:nvSpPr>
        <p:spPr>
          <a:xfrm>
            <a:off x="2425458" y="1637791"/>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Madison Church Block Party</a:t>
            </a: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6745" y="3159138"/>
            <a:ext cx="6449865" cy="8412869"/>
          </a:xfrm>
          <a:prstGeom prst="rect">
            <a:avLst/>
          </a:prstGeom>
          <a:ln>
            <a:solidFill>
              <a:schemeClr val="bg1"/>
            </a:solidFill>
          </a:ln>
          <a:effectLst>
            <a:reflection blurRad="6350" stA="52000" endA="300" endPos="35000" dir="5400000" sy="-100000" algn="bl" rotWithShape="0"/>
          </a:effectLst>
        </p:spPr>
      </p:pic>
      <p:pic>
        <p:nvPicPr>
          <p:cNvPr id="19" name="Content Placeholder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349310" y="3159138"/>
            <a:ext cx="7586528" cy="3756483"/>
          </a:xfrm>
          <a:prstGeom prst="rect">
            <a:avLst/>
          </a:prstGeom>
          <a:ln>
            <a:solidFill>
              <a:schemeClr val="bg1"/>
            </a:solidFill>
          </a:ln>
        </p:spPr>
      </p:pic>
      <p:pic>
        <p:nvPicPr>
          <p:cNvPr id="20" name="Picture 1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364018" y="6948562"/>
            <a:ext cx="7575811" cy="4623445"/>
          </a:xfrm>
          <a:prstGeom prst="rect">
            <a:avLst/>
          </a:prstGeom>
          <a:ln>
            <a:solidFill>
              <a:schemeClr val="bg1"/>
            </a:solidFill>
          </a:ln>
          <a:effectLst>
            <a:reflection blurRad="6350" stA="52000" endA="300" endPos="35000" dir="5400000" sy="-100000" algn="bl" rotWithShape="0"/>
          </a:effectLst>
        </p:spPr>
      </p:pic>
      <p:sp>
        <p:nvSpPr>
          <p:cNvPr id="979"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Tree>
    <p:extLst>
      <p:ext uri="{BB962C8B-B14F-4D97-AF65-F5344CB8AC3E}">
        <p14:creationId xmlns:p14="http://schemas.microsoft.com/office/powerpoint/2010/main" val="1275195561"/>
      </p:ext>
    </p:extLst>
  </p:cSld>
  <p:clrMapOvr>
    <a:masterClrMapping/>
  </p:clrMapOvr>
  <p:transition spd="med"/>
  <p:timing>
    <p:tnLst>
      <p:par>
        <p:cTn id="1" dur="indefinite" restart="never" fill="hold"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9" name="Rectangle"/>
          <p:cNvSpPr/>
          <p:nvPr/>
        </p:nvSpPr>
        <p:spPr>
          <a:xfrm>
            <a:off x="-43831" y="47622"/>
            <a:ext cx="24453233"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91" name="Shape"/>
          <p:cNvSpPr/>
          <p:nvPr/>
        </p:nvSpPr>
        <p:spPr>
          <a:xfrm flipH="1">
            <a:off x="0" y="-115087"/>
            <a:ext cx="24434804"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5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92" name="t"/>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893"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7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grpSp>
        <p:nvGrpSpPr>
          <p:cNvPr id="900" name="Group"/>
          <p:cNvGrpSpPr/>
          <p:nvPr/>
        </p:nvGrpSpPr>
        <p:grpSpPr>
          <a:xfrm>
            <a:off x="4043991" y="2199073"/>
            <a:ext cx="14758894" cy="8350033"/>
            <a:chOff x="0" y="0"/>
            <a:chExt cx="14758893" cy="8350031"/>
          </a:xfrm>
        </p:grpSpPr>
        <p:sp>
          <p:nvSpPr>
            <p:cNvPr id="894"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5"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6"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7"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8"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9"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901"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902"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8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903"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04"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05"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06" name="3.Service"/>
          <p:cNvSpPr txBox="1"/>
          <p:nvPr/>
        </p:nvSpPr>
        <p:spPr>
          <a:xfrm>
            <a:off x="2425458" y="1637791"/>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WHY Meet Needs of Community? </a:t>
            </a: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sp>
        <p:nvSpPr>
          <p:cNvPr id="908" name="Meeting real needs in practical ways—opens hearts to God’s love."/>
          <p:cNvSpPr txBox="1"/>
          <p:nvPr/>
        </p:nvSpPr>
        <p:spPr>
          <a:xfrm>
            <a:off x="8804350" y="3757974"/>
            <a:ext cx="14591410" cy="405050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1828800">
              <a:lnSpc>
                <a:spcPct val="90000"/>
              </a:lnSpc>
              <a:spcBef>
                <a:spcPts val="3300"/>
              </a:spcBef>
              <a:defRPr sz="7000">
                <a:solidFill>
                  <a:srgbClr val="FFFFFF"/>
                </a:solidFill>
                <a:effectLst>
                  <a:outerShdw blurRad="76200" dist="76200" dir="2700000" rotWithShape="0">
                    <a:srgbClr val="000000">
                      <a:alpha val="96000"/>
                    </a:srgbClr>
                  </a:outerShdw>
                </a:effectLst>
                <a:latin typeface="Arial"/>
                <a:ea typeface="Arial"/>
                <a:cs typeface="Arial"/>
                <a:sym typeface="Arial"/>
              </a:defRPr>
            </a:pPr>
            <a:r>
              <a:rPr sz="7000" dirty="0">
                <a:solidFill>
                  <a:srgbClr val="FFFFFF"/>
                </a:solidFill>
                <a:effectLst>
                  <a:outerShdw blurRad="76200" dist="76200" dir="2700000" rotWithShape="0">
                    <a:srgbClr val="000000">
                      <a:alpha val="96000"/>
                    </a:srgbClr>
                  </a:outerShdw>
                </a:effectLst>
                <a:latin typeface="Arial"/>
                <a:ea typeface="Arial"/>
                <a:cs typeface="Arial"/>
                <a:sym typeface="Arial"/>
              </a:rPr>
              <a:t>Meeting </a:t>
            </a:r>
            <a:r>
              <a:rPr sz="7000" dirty="0">
                <a:solidFill>
                  <a:srgbClr val="FFC000"/>
                </a:solidFill>
                <a:effectLst>
                  <a:outerShdw blurRad="76200" dist="76200" dir="2700000" rotWithShape="0">
                    <a:srgbClr val="000000">
                      <a:alpha val="96000"/>
                    </a:srgbClr>
                  </a:outerShdw>
                </a:effectLst>
                <a:latin typeface="Arial"/>
                <a:ea typeface="Arial"/>
                <a:cs typeface="Arial"/>
                <a:sym typeface="Arial"/>
              </a:rPr>
              <a:t>real needs in practical </a:t>
            </a:r>
            <a:r>
              <a:rPr sz="7000" dirty="0">
                <a:solidFill>
                  <a:srgbClr val="FFFFFF"/>
                </a:solidFill>
                <a:effectLst>
                  <a:outerShdw blurRad="76200" dist="76200" dir="2700000" rotWithShape="0">
                    <a:srgbClr val="000000">
                      <a:alpha val="96000"/>
                    </a:srgbClr>
                  </a:outerShdw>
                </a:effectLst>
                <a:latin typeface="Arial"/>
                <a:ea typeface="Arial"/>
                <a:cs typeface="Arial"/>
                <a:sym typeface="Arial"/>
              </a:rPr>
              <a:t>ways—opens hearts to God’s love.  </a:t>
            </a:r>
          </a:p>
        </p:txBody>
      </p:sp>
      <p:sp>
        <p:nvSpPr>
          <p:cNvPr id="909" name="Titus 3:14"/>
          <p:cNvSpPr txBox="1"/>
          <p:nvPr/>
        </p:nvSpPr>
        <p:spPr>
          <a:xfrm>
            <a:off x="8991302" y="6271865"/>
            <a:ext cx="11688206" cy="11298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1pPr algn="l" defTabSz="1828800">
              <a:lnSpc>
                <a:spcPct val="90000"/>
              </a:lnSpc>
              <a:spcBef>
                <a:spcPts val="3300"/>
              </a:spcBef>
              <a:defRPr sz="5500">
                <a:solidFill>
                  <a:srgbClr val="FFFFFF"/>
                </a:solidFill>
                <a:effectLst>
                  <a:outerShdw blurRad="76200" dist="76200" dir="2700000" rotWithShape="0">
                    <a:srgbClr val="000000">
                      <a:alpha val="96000"/>
                    </a:srgbClr>
                  </a:outerShdw>
                </a:effectLst>
                <a:latin typeface="Arial"/>
                <a:ea typeface="Arial"/>
                <a:cs typeface="Arial"/>
                <a:sym typeface="Arial"/>
              </a:defRPr>
            </a:lvl1pPr>
          </a:lstStyle>
          <a:p>
            <a:r>
              <a:rPr sz="8000" dirty="0"/>
              <a:t>Titus </a:t>
            </a:r>
            <a:r>
              <a:rPr sz="8000" dirty="0" smtClean="0"/>
              <a:t>3:14</a:t>
            </a:r>
            <a:endParaRPr lang="en-US" sz="8000" dirty="0" smtClean="0"/>
          </a:p>
          <a:p>
            <a:r>
              <a:rPr lang="en-US" sz="8000" dirty="0" smtClean="0"/>
              <a:t>Key to “fruitfulness”            - meeting “</a:t>
            </a:r>
            <a:r>
              <a:rPr lang="en-US" sz="8000" dirty="0" smtClean="0">
                <a:solidFill>
                  <a:srgbClr val="FFC000"/>
                </a:solidFill>
              </a:rPr>
              <a:t>urgent needs</a:t>
            </a:r>
            <a:r>
              <a:rPr lang="en-US" sz="8000" dirty="0" smtClean="0"/>
              <a:t>” </a:t>
            </a:r>
            <a:endParaRPr sz="8000" dirty="0"/>
          </a:p>
        </p:txBody>
      </p:sp>
      <p:sp>
        <p:nvSpPr>
          <p:cNvPr id="910" name="Examples:…"/>
          <p:cNvSpPr txBox="1"/>
          <p:nvPr/>
        </p:nvSpPr>
        <p:spPr>
          <a:xfrm>
            <a:off x="8704955" y="6768413"/>
            <a:ext cx="14564445" cy="46310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sz="6000" dirty="0" smtClean="0">
              <a:solidFill>
                <a:srgbClr val="FFFFFF"/>
              </a:solidFill>
              <a:effectLst>
                <a:outerShdw blurRad="63500" dist="88900" dir="2939454" rotWithShape="0">
                  <a:srgbClr val="000000"/>
                </a:outerShdw>
              </a:effectLst>
              <a:latin typeface="Arial"/>
              <a:ea typeface="Arial"/>
              <a:cs typeface="Arial"/>
              <a:sym typeface="Arial"/>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1212" y="3323497"/>
            <a:ext cx="7231770" cy="7010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853039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nodePh="1">
                                  <p:stCondLst>
                                    <p:cond delay="0"/>
                                  </p:stCondLst>
                                  <p:endCondLst>
                                    <p:cond evt="begin" delay="0">
                                      <p:tn val="13"/>
                                    </p:cond>
                                  </p:endCondLst>
                                  <p:childTnLst>
                                    <p:set>
                                      <p:cBhvr>
                                        <p:cTn id="14" dur="1" fill="hold">
                                          <p:stCondLst>
                                            <p:cond delay="0"/>
                                          </p:stCondLst>
                                        </p:cTn>
                                        <p:tgtEl>
                                          <p:spTgt spid="9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6" name="Rectangle"/>
          <p:cNvSpPr/>
          <p:nvPr/>
        </p:nvSpPr>
        <p:spPr>
          <a:xfrm>
            <a:off x="397" y="-36116"/>
            <a:ext cx="24384002"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047" name="Shape"/>
          <p:cNvSpPr/>
          <p:nvPr/>
        </p:nvSpPr>
        <p:spPr>
          <a:xfrm>
            <a:off x="7723416" y="11606999"/>
            <a:ext cx="15355316" cy="9492712"/>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solidFill>
              <a:schemeClr val="bg1"/>
            </a:solidFill>
            <a:miter lim="400000"/>
          </a:ln>
          <a:effectLst>
            <a:reflection blurRad="6350" stA="52000" endA="300" endPos="35000" dir="5400000" sy="-100000" algn="bl" rotWithShape="0"/>
          </a:effectLst>
        </p:spPr>
        <p:txBody>
          <a:bodyPr lIns="50800" tIns="50800" rIns="50800" bIns="50800" anchor="ctr"/>
          <a:lstStyle/>
          <a:p>
            <a:pPr>
              <a:defRPr sz="3200">
                <a:solidFill>
                  <a:srgbClr val="FFFFFF"/>
                </a:solidFill>
              </a:defRPr>
            </a:pPr>
            <a:endParaRPr sz="3200">
              <a:solidFill>
                <a:srgbClr val="FFFFFF"/>
              </a:solidFill>
            </a:endParaRPr>
          </a:p>
        </p:txBody>
      </p:sp>
      <p:sp>
        <p:nvSpPr>
          <p:cNvPr id="1048" name="Shape"/>
          <p:cNvSpPr/>
          <p:nvPr/>
        </p:nvSpPr>
        <p:spPr>
          <a:xfrm flipH="1">
            <a:off x="-25400" y="-3176"/>
            <a:ext cx="24412380" cy="13767000"/>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049" name="t"/>
          <p:cNvSpPr txBox="1">
            <a:spLocks noGrp="1"/>
          </p:cNvSpPr>
          <p:nvPr>
            <p:ph type="body" sz="quarter" idx="1"/>
          </p:nvPr>
        </p:nvSpPr>
        <p:spPr>
          <a:xfrm>
            <a:off x="23243606" y="12686086"/>
            <a:ext cx="1096564" cy="1005816"/>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1050" name="David Hartman…"/>
          <p:cNvSpPr/>
          <p:nvPr/>
        </p:nvSpPr>
        <p:spPr>
          <a:xfrm>
            <a:off x="-2" y="12079831"/>
            <a:ext cx="24384004" cy="1625602"/>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50000"/>
            </a:srgbClr>
          </a:solidFill>
          <a:ln w="12700">
            <a:miter lim="400000"/>
          </a:ln>
          <a:effectLst>
            <a:outerShdw blurRad="254000" dist="254000" dir="13168795" rotWithShape="0">
              <a:srgbClr val="000000">
                <a:alpha val="4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sp>
        <p:nvSpPr>
          <p:cNvPr id="1051" name="7 Ways to Reach Your Friends for Christ"/>
          <p:cNvSpPr/>
          <p:nvPr/>
        </p:nvSpPr>
        <p:spPr>
          <a:xfrm>
            <a:off x="1947" y="251"/>
            <a:ext cx="24386186"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60000"/>
            </a:srgbClr>
          </a:solidFill>
          <a:ln w="12700">
            <a:miter lim="400000"/>
          </a:ln>
          <a:effectLst>
            <a:outerShdw blurRad="254000" dist="254000" dir="5400000" rotWithShape="0">
              <a:srgbClr val="000000">
                <a:alpha val="40000"/>
              </a:srgbClr>
            </a:outerShdw>
          </a:effectLst>
          <a:extLst>
            <a:ext uri="{C572A759-6A51-4108-AA02-DFA0A04FC94B}">
              <ma14:wrappingTextBoxFlag xmlns="" xmlns:ma14="http://schemas.microsoft.com/office/mac/drawingml/2011/main"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1052" name="Shape"/>
          <p:cNvSpPr/>
          <p:nvPr/>
        </p:nvSpPr>
        <p:spPr>
          <a:xfrm>
            <a:off x="118020" y="336327"/>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6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1053" name="Decherd Church…"/>
          <p:cNvSpPr txBox="1"/>
          <p:nvPr/>
        </p:nvSpPr>
        <p:spPr>
          <a:xfrm>
            <a:off x="2425458" y="1637793"/>
            <a:ext cx="19533084" cy="29565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sz="8000" b="1">
                <a:solidFill>
                  <a:srgbClr val="FFFFFF"/>
                </a:solidFill>
                <a:effectLst>
                  <a:outerShdw blurRad="63500" dist="63500" dir="2400000" rotWithShape="0">
                    <a:srgbClr val="000000"/>
                  </a:outerShdw>
                </a:effectLst>
                <a:latin typeface="Arial"/>
                <a:ea typeface="Arial"/>
                <a:cs typeface="Arial"/>
                <a:sym typeface="Arial"/>
              </a:rPr>
              <a:t>Decherd Church</a:t>
            </a:r>
          </a:p>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sz="8000" b="1">
                <a:solidFill>
                  <a:srgbClr val="FFFFFF"/>
                </a:solidFill>
                <a:effectLst>
                  <a:outerShdw blurRad="63500" dist="63500" dir="2400000" rotWithShape="0">
                    <a:srgbClr val="000000"/>
                  </a:outerShdw>
                </a:effectLst>
                <a:latin typeface="Arial"/>
                <a:ea typeface="Arial"/>
                <a:cs typeface="Arial"/>
                <a:sym typeface="Arial"/>
              </a:rPr>
              <a:t>Diaper Derby </a:t>
            </a:r>
          </a:p>
        </p:txBody>
      </p:sp>
      <p:pic>
        <p:nvPicPr>
          <p:cNvPr id="1054" name="image58.jpeg" descr="image58.jpe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916991" y="5147385"/>
            <a:ext cx="8280463" cy="5295936"/>
          </a:xfrm>
          <a:prstGeom prst="rect">
            <a:avLst/>
          </a:prstGeom>
          <a:ln w="12700">
            <a:solidFill>
              <a:srgbClr val="F3F7F5"/>
            </a:solidFill>
            <a:miter lim="400000"/>
          </a:ln>
          <a:effectLst>
            <a:outerShdw blurRad="622300" dist="254000" dir="2916000" rotWithShape="0">
              <a:srgbClr val="000000">
                <a:alpha val="40000"/>
              </a:srgbClr>
            </a:outerShdw>
            <a:reflection stA="50000" endPos="40000" dir="5400000" sy="-100000" algn="bl" rotWithShape="0"/>
          </a:effectLst>
        </p:spPr>
      </p:pic>
      <p:sp>
        <p:nvSpPr>
          <p:cNvPr id="1055" name="Shape"/>
          <p:cNvSpPr/>
          <p:nvPr/>
        </p:nvSpPr>
        <p:spPr>
          <a:xfrm flipH="1">
            <a:off x="1187698" y="104672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056" name="Shape"/>
          <p:cNvSpPr/>
          <p:nvPr/>
        </p:nvSpPr>
        <p:spPr>
          <a:xfrm flipH="1">
            <a:off x="1949698" y="107146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057" name="Shape"/>
          <p:cNvSpPr/>
          <p:nvPr/>
        </p:nvSpPr>
        <p:spPr>
          <a:xfrm flipH="1">
            <a:off x="2851398" y="109686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pic>
        <p:nvPicPr>
          <p:cNvPr id="1026" name="Picture 2" descr="https://scontent-iad3-1.xx.fbcdn.net/v/t31.0-8/18056031_335196123562395_5937109677410428002_o.jpg?_nc_cat=107&amp;_nc_oc=AQmQOMVYhSQCuQRNpj6NTw3hNCM7hoK7TZRoFPbaKYvOmmhi_yl9BwZlvaav9wcv3Dk&amp;_nc_ht=scontent-iad3-1.xx&amp;oh=5effc0cf2380c4676de82e062e3977db&amp;oe=5D87883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44089" y="5147385"/>
            <a:ext cx="9457545" cy="5319870"/>
          </a:xfrm>
          <a:prstGeom prst="rect">
            <a:avLst/>
          </a:prstGeom>
          <a:noFill/>
          <a:ln>
            <a:solidFill>
              <a:schemeClr val="bg1"/>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718487"/>
      </p:ext>
    </p:extLst>
  </p:cSld>
  <p:clrMapOvr>
    <a:masterClrMapping/>
  </p:clrMapOvr>
  <p:transition spd="med"/>
  <p:timing>
    <p:tnLst>
      <p:par>
        <p:cTn id="1" dur="indefinite" restart="never" fill="hold"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6" name="Rectangle"/>
          <p:cNvSpPr/>
          <p:nvPr/>
        </p:nvSpPr>
        <p:spPr>
          <a:xfrm>
            <a:off x="397" y="-36116"/>
            <a:ext cx="24384002"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67" name="Shape"/>
          <p:cNvSpPr/>
          <p:nvPr/>
        </p:nvSpPr>
        <p:spPr>
          <a:xfrm>
            <a:off x="-12700" y="-3176"/>
            <a:ext cx="24412380" cy="13767000"/>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5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68" name="Shape"/>
          <p:cNvSpPr/>
          <p:nvPr/>
        </p:nvSpPr>
        <p:spPr>
          <a:xfrm flipH="1">
            <a:off x="-25400" y="-3176"/>
            <a:ext cx="24412380" cy="13767000"/>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5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69" name="t"/>
          <p:cNvSpPr txBox="1">
            <a:spLocks noGrp="1"/>
          </p:cNvSpPr>
          <p:nvPr>
            <p:ph type="body" sz="quarter" idx="1"/>
          </p:nvPr>
        </p:nvSpPr>
        <p:spPr>
          <a:xfrm>
            <a:off x="23243606" y="12686086"/>
            <a:ext cx="1096564" cy="1005816"/>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870" name="David Hartman…"/>
          <p:cNvSpPr/>
          <p:nvPr/>
        </p:nvSpPr>
        <p:spPr>
          <a:xfrm>
            <a:off x="-2" y="12079831"/>
            <a:ext cx="24384004" cy="1625602"/>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7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grpSp>
        <p:nvGrpSpPr>
          <p:cNvPr id="877" name="Group"/>
          <p:cNvGrpSpPr/>
          <p:nvPr/>
        </p:nvGrpSpPr>
        <p:grpSpPr>
          <a:xfrm>
            <a:off x="4043993" y="2199075"/>
            <a:ext cx="14758895" cy="8350035"/>
            <a:chOff x="0" y="0"/>
            <a:chExt cx="14758894" cy="8350032"/>
          </a:xfrm>
        </p:grpSpPr>
        <p:sp>
          <p:nvSpPr>
            <p:cNvPr id="871"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2"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3"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4"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5"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76"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20" tIns="45720" rIns="45720" bIns="45720"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878" name="7 Ways to Reach Your Friends for Christ"/>
          <p:cNvSpPr/>
          <p:nvPr/>
        </p:nvSpPr>
        <p:spPr>
          <a:xfrm>
            <a:off x="1947" y="251"/>
            <a:ext cx="24386186"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880" name="Shape"/>
          <p:cNvSpPr/>
          <p:nvPr/>
        </p:nvSpPr>
        <p:spPr>
          <a:xfrm flipH="1">
            <a:off x="1187698" y="104672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881" name="Shape"/>
          <p:cNvSpPr/>
          <p:nvPr/>
        </p:nvSpPr>
        <p:spPr>
          <a:xfrm flipH="1">
            <a:off x="1949698" y="107146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882" name="Shape"/>
          <p:cNvSpPr/>
          <p:nvPr/>
        </p:nvSpPr>
        <p:spPr>
          <a:xfrm flipH="1">
            <a:off x="2796942" y="10911677"/>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883" name="2. Friendship"/>
          <p:cNvSpPr txBox="1"/>
          <p:nvPr/>
        </p:nvSpPr>
        <p:spPr>
          <a:xfrm>
            <a:off x="2425458" y="1637793"/>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Tribute:</a:t>
            </a: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sp>
        <p:nvSpPr>
          <p:cNvPr id="884" name="How to build relational bridges:…"/>
          <p:cNvSpPr txBox="1"/>
          <p:nvPr/>
        </p:nvSpPr>
        <p:spPr>
          <a:xfrm>
            <a:off x="2359645" y="3201698"/>
            <a:ext cx="19642290" cy="780152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sz="2800" dirty="0">
              <a:solidFill>
                <a:srgbClr val="FFFFFF"/>
              </a:solidFill>
              <a:effectLst>
                <a:outerShdw blurRad="63500" dist="88900" dir="2939454" rotWithShape="0">
                  <a:srgbClr val="000000"/>
                </a:outerShdw>
              </a:effectLst>
              <a:latin typeface="Arial"/>
              <a:ea typeface="Arial"/>
              <a:cs typeface="Arial"/>
              <a:sym typeface="Arial"/>
            </a:endParaRPr>
          </a:p>
        </p:txBody>
      </p:sp>
      <p:sp>
        <p:nvSpPr>
          <p:cNvPr id="879" name="Shape"/>
          <p:cNvSpPr/>
          <p:nvPr/>
        </p:nvSpPr>
        <p:spPr>
          <a:xfrm>
            <a:off x="118020" y="336327"/>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8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r="7304"/>
          <a:stretch/>
        </p:blipFill>
        <p:spPr>
          <a:xfrm>
            <a:off x="7897138" y="4444563"/>
            <a:ext cx="8589495" cy="5559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7432814"/>
      </p:ext>
    </p:extLst>
  </p:cSld>
  <p:clrMapOvr>
    <a:masterClrMapping/>
  </p:clrMapOvr>
  <p:transition spd="med"/>
  <p:timing>
    <p:tnLst>
      <p:par>
        <p:cTn id="1" dur="indefinite" restart="never" fill="hold"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1"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pic>
        <p:nvPicPr>
          <p:cNvPr id="1062" name="image59.png" descr="image59.png"/>
          <p:cNvPicPr>
            <a:picLocks noChangeAspect="1"/>
          </p:cNvPicPr>
          <p:nvPr/>
        </p:nvPicPr>
        <p:blipFill>
          <a:blip r:embed="rId3">
            <a:alphaModFix amt="80000"/>
            <a:extLst/>
          </a:blip>
          <a:stretch>
            <a:fillRect/>
          </a:stretch>
        </p:blipFill>
        <p:spPr>
          <a:xfrm>
            <a:off x="-11211" y="-1"/>
            <a:ext cx="24384001" cy="13716001"/>
          </a:xfrm>
          <a:prstGeom prst="rect">
            <a:avLst/>
          </a:prstGeom>
          <a:ln w="12700">
            <a:miter lim="400000"/>
          </a:ln>
        </p:spPr>
      </p:pic>
      <p:sp>
        <p:nvSpPr>
          <p:cNvPr id="1063" name="Shape"/>
          <p:cNvSpPr/>
          <p:nvPr/>
        </p:nvSpPr>
        <p:spPr>
          <a:xfrm>
            <a:off x="-127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5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064" name="Shape"/>
          <p:cNvSpPr/>
          <p:nvPr/>
        </p:nvSpPr>
        <p:spPr>
          <a:xfrm flipH="1">
            <a:off x="-254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no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065" name="t"/>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1066"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60000"/>
            </a:srgbClr>
          </a:solidFill>
          <a:ln w="12700">
            <a:miter lim="400000"/>
          </a:ln>
          <a:effectLst>
            <a:outerShdw blurRad="254000" dist="254000" dir="13168795" rotWithShape="0">
              <a:srgbClr val="000000">
                <a:alpha val="4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4"/>
              </a:rPr>
              <a:t>www.winningwaystowitness.com</a:t>
            </a:r>
          </a:p>
        </p:txBody>
      </p:sp>
      <p:sp>
        <p:nvSpPr>
          <p:cNvPr id="1067"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 xmlns:ma14="http://schemas.microsoft.com/office/mac/drawingml/2011/main"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1068"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7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1069" name="Open Up More Lanes"/>
          <p:cNvSpPr txBox="1"/>
          <p:nvPr/>
        </p:nvSpPr>
        <p:spPr>
          <a:xfrm>
            <a:off x="2425458" y="1637791"/>
            <a:ext cx="19533084" cy="295652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sp>
        <p:nvSpPr>
          <p:cNvPr id="1070"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071"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072"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6" name="Harlan Church ACS Center"/>
          <p:cNvSpPr txBox="1"/>
          <p:nvPr/>
        </p:nvSpPr>
        <p:spPr>
          <a:xfrm>
            <a:off x="2425458" y="1637791"/>
            <a:ext cx="19533084" cy="14735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Open Up More Lanes</a:t>
            </a: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spTree>
    <p:extLst>
      <p:ext uri="{BB962C8B-B14F-4D97-AF65-F5344CB8AC3E}">
        <p14:creationId xmlns:p14="http://schemas.microsoft.com/office/powerpoint/2010/main" val="366734186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fill="hold"/>
                                        <p:tgtEl>
                                          <p:spTgt spid="1069"/>
                                        </p:tgtEl>
                                        <p:attrNameLst>
                                          <p:attrName>style.visibility</p:attrName>
                                        </p:attrNameLst>
                                      </p:cBhvr>
                                      <p:to>
                                        <p:strVal val="visible"/>
                                      </p:to>
                                    </p:set>
                                  </p:childTnLst>
                                </p:cTn>
                              </p:par>
                            </p:childTnLst>
                          </p:cTn>
                        </p:par>
                        <p:par>
                          <p:cTn id="7" fill="hold">
                            <p:stCondLst>
                              <p:cond delay="0"/>
                            </p:stCondLst>
                            <p:childTnLst>
                              <p:par>
                                <p:cTn id="8" presetID="9" presetClass="entr" fill="hold" grpId="0" nodeType="afterEffect">
                                  <p:stCondLst>
                                    <p:cond delay="0"/>
                                  </p:stCondLst>
                                  <p:iterate>
                                    <p:tmAbs val="0"/>
                                  </p:iterate>
                                  <p:childTnLst>
                                    <p:set>
                                      <p:cBhvr>
                                        <p:cTn id="9" fill="hold"/>
                                        <p:tgtEl>
                                          <p:spTgt spid="1062"/>
                                        </p:tgtEl>
                                        <p:attrNameLst>
                                          <p:attrName>style.visibility</p:attrName>
                                        </p:attrNameLst>
                                      </p:cBhvr>
                                      <p:to>
                                        <p:strVal val="visible"/>
                                      </p:to>
                                    </p:set>
                                    <p:animEffect transition="in" filter="dissolve">
                                      <p:cBhvr>
                                        <p:cTn id="10" dur="10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 grpId="0" animBg="1" advAuto="0"/>
      <p:bldP spid="1069"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1"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063" name="Shape"/>
          <p:cNvSpPr/>
          <p:nvPr/>
        </p:nvSpPr>
        <p:spPr>
          <a:xfrm>
            <a:off x="-14190" y="-60952"/>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5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064" name="Shape"/>
          <p:cNvSpPr/>
          <p:nvPr/>
        </p:nvSpPr>
        <p:spPr>
          <a:xfrm flipH="1">
            <a:off x="-254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5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065" name="t"/>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1066"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6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sp>
        <p:nvSpPr>
          <p:cNvPr id="1067"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1068"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7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1072"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5" name="Relaying from one’s own personal experience the things God has done.…"/>
          <p:cNvSpPr txBox="1"/>
          <p:nvPr/>
        </p:nvSpPr>
        <p:spPr>
          <a:xfrm>
            <a:off x="3180037" y="3172006"/>
            <a:ext cx="18778505" cy="2420933"/>
          </a:xfrm>
          <a:prstGeom prst="rect">
            <a:avLst/>
          </a:prstGeom>
          <a:noFill/>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1828800">
              <a:lnSpc>
                <a:spcPct val="90000"/>
              </a:lnSpc>
              <a:spcBef>
                <a:spcPts val="3300"/>
              </a:spcBef>
              <a:defRPr sz="7000">
                <a:solidFill>
                  <a:srgbClr val="FFFFFF"/>
                </a:solidFill>
                <a:effectLst>
                  <a:outerShdw blurRad="76200" dist="76200" dir="2700000" rotWithShape="0">
                    <a:srgbClr val="000000">
                      <a:alpha val="96000"/>
                    </a:srgbClr>
                  </a:outerShdw>
                </a:effectLst>
                <a:latin typeface="Arial"/>
                <a:ea typeface="Arial"/>
                <a:cs typeface="Arial"/>
                <a:sym typeface="Arial"/>
              </a:defRPr>
            </a:pPr>
            <a:r>
              <a:rPr lang="en-US" sz="7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Walls too </a:t>
            </a:r>
            <a:r>
              <a:rPr lang="en-US" sz="7000" dirty="0" smtClean="0">
                <a:solidFill>
                  <a:srgbClr val="FFC000"/>
                </a:solidFill>
                <a:effectLst>
                  <a:outerShdw blurRad="76200" dist="76200" dir="2700000" rotWithShape="0">
                    <a:srgbClr val="000000">
                      <a:alpha val="96000"/>
                    </a:srgbClr>
                  </a:outerShdw>
                </a:effectLst>
                <a:latin typeface="Arial"/>
                <a:ea typeface="Arial"/>
                <a:cs typeface="Arial"/>
                <a:sym typeface="Arial"/>
              </a:rPr>
              <a:t>restrictive</a:t>
            </a:r>
            <a:r>
              <a:rPr lang="en-US" sz="7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 and </a:t>
            </a:r>
            <a:r>
              <a:rPr lang="en-US" sz="7000" dirty="0" smtClean="0">
                <a:solidFill>
                  <a:srgbClr val="FFC000"/>
                </a:solidFill>
                <a:effectLst>
                  <a:outerShdw blurRad="76200" dist="76200" dir="2700000" rotWithShape="0">
                    <a:srgbClr val="000000">
                      <a:alpha val="96000"/>
                    </a:srgbClr>
                  </a:outerShdw>
                </a:effectLst>
                <a:latin typeface="Arial"/>
                <a:ea typeface="Arial"/>
                <a:cs typeface="Arial"/>
                <a:sym typeface="Arial"/>
              </a:rPr>
              <a:t>confining</a:t>
            </a:r>
            <a:r>
              <a:rPr lang="en-US" sz="7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 need to extend the borders of our church to </a:t>
            </a:r>
            <a:r>
              <a:rPr lang="en-US" sz="7000" dirty="0" smtClean="0">
                <a:solidFill>
                  <a:srgbClr val="FFC000"/>
                </a:solidFill>
                <a:effectLst>
                  <a:outerShdw blurRad="76200" dist="76200" dir="2700000" rotWithShape="0">
                    <a:srgbClr val="000000">
                      <a:alpha val="96000"/>
                    </a:srgbClr>
                  </a:outerShdw>
                </a:effectLst>
                <a:latin typeface="Arial"/>
                <a:ea typeface="Arial"/>
                <a:cs typeface="Arial"/>
                <a:sym typeface="Arial"/>
              </a:rPr>
              <a:t>encompass </a:t>
            </a:r>
            <a:r>
              <a:rPr lang="en-US" sz="7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and </a:t>
            </a:r>
            <a:r>
              <a:rPr lang="en-US" sz="7000" dirty="0" smtClean="0">
                <a:solidFill>
                  <a:srgbClr val="FFC000"/>
                </a:solidFill>
                <a:effectLst>
                  <a:outerShdw blurRad="76200" dist="76200" dir="2700000" rotWithShape="0">
                    <a:srgbClr val="000000">
                      <a:alpha val="96000"/>
                    </a:srgbClr>
                  </a:outerShdw>
                </a:effectLst>
                <a:latin typeface="Arial"/>
                <a:ea typeface="Arial"/>
                <a:cs typeface="Arial"/>
                <a:sym typeface="Arial"/>
              </a:rPr>
              <a:t>embrace</a:t>
            </a:r>
            <a:r>
              <a:rPr lang="en-US" sz="7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 the whole community: </a:t>
            </a:r>
          </a:p>
          <a:p>
            <a:pPr algn="l" defTabSz="1828800">
              <a:lnSpc>
                <a:spcPct val="90000"/>
              </a:lnSpc>
              <a:spcBef>
                <a:spcPts val="3300"/>
              </a:spcBef>
              <a:defRPr sz="7000">
                <a:solidFill>
                  <a:srgbClr val="FFFFFF"/>
                </a:solidFill>
                <a:effectLst>
                  <a:outerShdw blurRad="76200" dist="76200" dir="2700000" rotWithShape="0">
                    <a:srgbClr val="000000">
                      <a:alpha val="96000"/>
                    </a:srgbClr>
                  </a:outerShdw>
                </a:effectLst>
                <a:latin typeface="Arial"/>
                <a:ea typeface="Arial"/>
                <a:cs typeface="Arial"/>
                <a:sym typeface="Arial"/>
              </a:defRPr>
            </a:pPr>
            <a:endParaRPr sz="7000" dirty="0">
              <a:solidFill>
                <a:srgbClr val="FFFFFF"/>
              </a:solidFill>
              <a:effectLst>
                <a:outerShdw blurRad="76200" dist="76200" dir="2700000" rotWithShape="0">
                  <a:srgbClr val="000000">
                    <a:alpha val="96000"/>
                  </a:srgbClr>
                </a:outerShdw>
              </a:effectLst>
              <a:latin typeface="Arial"/>
              <a:ea typeface="Arial"/>
              <a:cs typeface="Arial"/>
              <a:sym typeface="Arial"/>
            </a:endParaRPr>
          </a:p>
        </p:txBody>
      </p:sp>
      <p:sp>
        <p:nvSpPr>
          <p:cNvPr id="16" name="Harlan Church ACS Center"/>
          <p:cNvSpPr txBox="1"/>
          <p:nvPr/>
        </p:nvSpPr>
        <p:spPr>
          <a:xfrm>
            <a:off x="2425458" y="1637791"/>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Expand Walls of Church</a:t>
            </a: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7115" y="6319799"/>
            <a:ext cx="4124705" cy="5499607"/>
          </a:xfrm>
          <a:prstGeom prst="rect">
            <a:avLst/>
          </a:prstGeom>
          <a:ln>
            <a:solidFill>
              <a:schemeClr val="bg1"/>
            </a:solidFill>
          </a:ln>
          <a:effectLst>
            <a:reflection blurRad="6350" stA="52000" endA="300" endPos="35000" dir="5400000" sy="-100000" algn="bl" rotWithShape="0"/>
          </a:effectLst>
        </p:spPr>
      </p:pic>
      <p:sp>
        <p:nvSpPr>
          <p:cNvPr id="1070" name="Shape"/>
          <p:cNvSpPr/>
          <p:nvPr/>
        </p:nvSpPr>
        <p:spPr>
          <a:xfrm flipH="1">
            <a:off x="113054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071"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2" name="TextBox 1"/>
          <p:cNvSpPr txBox="1"/>
          <p:nvPr/>
        </p:nvSpPr>
        <p:spPr>
          <a:xfrm>
            <a:off x="8543520" y="6003878"/>
            <a:ext cx="14135009" cy="67043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1828800">
              <a:lnSpc>
                <a:spcPct val="90000"/>
              </a:lnSpc>
              <a:spcBef>
                <a:spcPts val="3300"/>
              </a:spcBef>
              <a:defRPr sz="7000">
                <a:solidFill>
                  <a:srgbClr val="FFFFFF"/>
                </a:solidFill>
                <a:effectLst>
                  <a:outerShdw blurRad="76200" dist="76200" dir="2700000" rotWithShape="0">
                    <a:srgbClr val="000000">
                      <a:alpha val="96000"/>
                    </a:srgbClr>
                  </a:outerShdw>
                </a:effectLst>
                <a:latin typeface="Arial"/>
                <a:ea typeface="Arial"/>
                <a:cs typeface="Arial"/>
                <a:sym typeface="Arial"/>
              </a:defRPr>
            </a:pPr>
            <a:r>
              <a:rPr lang="en-US" sz="6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“If we would humble ourselves before God, and be </a:t>
            </a:r>
            <a:r>
              <a:rPr lang="en-US" sz="6000" dirty="0" smtClean="0">
                <a:solidFill>
                  <a:srgbClr val="FFC000"/>
                </a:solidFill>
                <a:effectLst>
                  <a:outerShdw blurRad="76200" dist="76200" dir="2700000" rotWithShape="0">
                    <a:srgbClr val="000000">
                      <a:alpha val="96000"/>
                    </a:srgbClr>
                  </a:outerShdw>
                </a:effectLst>
                <a:latin typeface="Arial"/>
                <a:ea typeface="Arial"/>
                <a:cs typeface="Arial"/>
                <a:sym typeface="Arial"/>
              </a:rPr>
              <a:t>kind</a:t>
            </a:r>
            <a:r>
              <a:rPr lang="en-US" sz="6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 and </a:t>
            </a:r>
            <a:r>
              <a:rPr lang="en-US" sz="6000" dirty="0" smtClean="0">
                <a:solidFill>
                  <a:srgbClr val="FFC000"/>
                </a:solidFill>
                <a:effectLst>
                  <a:outerShdw blurRad="76200" dist="76200" dir="2700000" rotWithShape="0">
                    <a:srgbClr val="000000">
                      <a:alpha val="96000"/>
                    </a:srgbClr>
                  </a:outerShdw>
                </a:effectLst>
                <a:latin typeface="Arial"/>
                <a:ea typeface="Arial"/>
                <a:cs typeface="Arial"/>
                <a:sym typeface="Arial"/>
              </a:rPr>
              <a:t>courteous</a:t>
            </a:r>
            <a:r>
              <a:rPr lang="en-US" sz="6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 and </a:t>
            </a:r>
            <a:r>
              <a:rPr lang="en-US" sz="6000" dirty="0" smtClean="0">
                <a:solidFill>
                  <a:srgbClr val="FFC000"/>
                </a:solidFill>
                <a:effectLst>
                  <a:outerShdw blurRad="76200" dist="76200" dir="2700000" rotWithShape="0">
                    <a:srgbClr val="000000">
                      <a:alpha val="96000"/>
                    </a:srgbClr>
                  </a:outerShdw>
                </a:effectLst>
                <a:latin typeface="Arial"/>
                <a:ea typeface="Arial"/>
                <a:cs typeface="Arial"/>
                <a:sym typeface="Arial"/>
              </a:rPr>
              <a:t>tenderhearted</a:t>
            </a:r>
            <a:r>
              <a:rPr lang="en-US" sz="6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 and </a:t>
            </a:r>
            <a:r>
              <a:rPr lang="en-US" sz="6000" dirty="0" smtClean="0">
                <a:solidFill>
                  <a:srgbClr val="FFC000"/>
                </a:solidFill>
                <a:effectLst>
                  <a:outerShdw blurRad="76200" dist="76200" dir="2700000" rotWithShape="0">
                    <a:srgbClr val="000000">
                      <a:alpha val="96000"/>
                    </a:srgbClr>
                  </a:outerShdw>
                </a:effectLst>
                <a:latin typeface="Arial"/>
                <a:ea typeface="Arial"/>
                <a:cs typeface="Arial"/>
                <a:sym typeface="Arial"/>
              </a:rPr>
              <a:t>pitiful</a:t>
            </a:r>
            <a:r>
              <a:rPr lang="en-US" sz="6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 there would be </a:t>
            </a:r>
            <a:r>
              <a:rPr lang="en-US" sz="6000" dirty="0" smtClean="0">
                <a:solidFill>
                  <a:srgbClr val="FFC000"/>
                </a:solidFill>
                <a:effectLst>
                  <a:outerShdw blurRad="76200" dist="76200" dir="2700000" rotWithShape="0">
                    <a:srgbClr val="000000">
                      <a:alpha val="96000"/>
                    </a:srgbClr>
                  </a:outerShdw>
                </a:effectLst>
                <a:latin typeface="Arial"/>
                <a:ea typeface="Arial"/>
                <a:cs typeface="Arial"/>
                <a:sym typeface="Arial"/>
              </a:rPr>
              <a:t>one hundred conversions </a:t>
            </a:r>
            <a:r>
              <a:rPr lang="en-US" sz="6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to the truth where now there is only one.” </a:t>
            </a:r>
          </a:p>
          <a:p>
            <a:pPr algn="l" defTabSz="1828800">
              <a:lnSpc>
                <a:spcPct val="90000"/>
              </a:lnSpc>
              <a:spcBef>
                <a:spcPts val="3300"/>
              </a:spcBef>
              <a:defRPr sz="7000">
                <a:solidFill>
                  <a:srgbClr val="FFFFFF"/>
                </a:solidFill>
                <a:effectLst>
                  <a:outerShdw blurRad="76200" dist="76200" dir="2700000" rotWithShape="0">
                    <a:srgbClr val="000000">
                      <a:alpha val="96000"/>
                    </a:srgbClr>
                  </a:outerShdw>
                </a:effectLst>
                <a:latin typeface="Arial"/>
                <a:ea typeface="Arial"/>
                <a:cs typeface="Arial"/>
                <a:sym typeface="Arial"/>
              </a:defRPr>
            </a:pPr>
            <a:r>
              <a:rPr lang="en-US" sz="48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EGW, Testimonies, vol. 9, p. 189</a:t>
            </a:r>
            <a:endParaRPr lang="en-US" sz="4800" dirty="0">
              <a:solidFill>
                <a:srgbClr val="FFFFFF"/>
              </a:solidFill>
              <a:effectLst>
                <a:outerShdw blurRad="76200" dist="76200" dir="2700000" rotWithShape="0">
                  <a:srgbClr val="000000">
                    <a:alpha val="96000"/>
                  </a:srgbClr>
                </a:outerShdw>
              </a:effectLst>
              <a:latin typeface="Arial"/>
              <a:ea typeface="Arial"/>
              <a:cs typeface="Arial"/>
              <a:sym typeface="Arial"/>
            </a:endParaRPr>
          </a:p>
          <a:p>
            <a:pPr algn="l"/>
            <a:endParaRPr lang="en-US" dirty="0"/>
          </a:p>
        </p:txBody>
      </p:sp>
    </p:spTree>
    <p:extLst>
      <p:ext uri="{BB962C8B-B14F-4D97-AF65-F5344CB8AC3E}">
        <p14:creationId xmlns:p14="http://schemas.microsoft.com/office/powerpoint/2010/main" val="2066506250"/>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4" name="Rectangle"/>
          <p:cNvSpPr/>
          <p:nvPr/>
        </p:nvSpPr>
        <p:spPr>
          <a:xfrm>
            <a:off x="1" y="-36116"/>
            <a:ext cx="24384396"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915" name="Shape"/>
          <p:cNvSpPr/>
          <p:nvPr/>
        </p:nvSpPr>
        <p:spPr>
          <a:xfrm>
            <a:off x="118020" y="-3175"/>
            <a:ext cx="2428165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916" name="Shape"/>
          <p:cNvSpPr/>
          <p:nvPr/>
        </p:nvSpPr>
        <p:spPr>
          <a:xfrm>
            <a:off x="3397794" y="-78080"/>
            <a:ext cx="19454373" cy="11075354"/>
          </a:xfrm>
          <a:custGeom>
            <a:avLst/>
            <a:gdLst/>
            <a:ahLst/>
            <a:cxnLst>
              <a:cxn ang="0">
                <a:pos x="wd2" y="hd2"/>
              </a:cxn>
              <a:cxn ang="5400000">
                <a:pos x="wd2" y="hd2"/>
              </a:cxn>
              <a:cxn ang="10800000">
                <a:pos x="wd2" y="hd2"/>
              </a:cxn>
              <a:cxn ang="16200000">
                <a:pos x="wd2" y="hd2"/>
              </a:cxn>
            </a:cxnLst>
            <a:rect l="0" t="0" r="r" b="b"/>
            <a:pathLst>
              <a:path w="20796" h="19897" extrusionOk="0">
                <a:moveTo>
                  <a:pt x="20677" y="0"/>
                </a:moveTo>
                <a:cubicBezTo>
                  <a:pt x="21181" y="5470"/>
                  <a:pt x="20070" y="11011"/>
                  <a:pt x="17700" y="14853"/>
                </a:cubicBezTo>
                <a:cubicBezTo>
                  <a:pt x="13564" y="21557"/>
                  <a:pt x="7014" y="21600"/>
                  <a:pt x="2927" y="14853"/>
                </a:cubicBezTo>
                <a:cubicBezTo>
                  <a:pt x="618" y="11041"/>
                  <a:pt x="-419" y="5557"/>
                  <a:pt x="156" y="204"/>
                </a:cubicBezTo>
                <a:lnTo>
                  <a:pt x="20677" y="0"/>
                </a:lnTo>
                <a:close/>
              </a:path>
            </a:pathLst>
          </a:custGeom>
          <a:solidFill>
            <a:srgbClr val="008EC5">
              <a:alpha val="20177"/>
            </a:srgbClr>
          </a:solidFill>
          <a:ln w="12700">
            <a:miter lim="400000"/>
          </a:ln>
        </p:spPr>
        <p:txBody>
          <a:bodyPr lIns="50800" tIns="50800" rIns="50800" bIns="50800" anchor="ctr"/>
          <a:lstStyle/>
          <a:p>
            <a:pPr>
              <a:defRPr sz="3200"/>
            </a:pPr>
            <a:endParaRPr sz="3200"/>
          </a:p>
        </p:txBody>
      </p:sp>
      <p:sp>
        <p:nvSpPr>
          <p:cNvPr id="917" name="Shape"/>
          <p:cNvSpPr/>
          <p:nvPr/>
        </p:nvSpPr>
        <p:spPr>
          <a:xfrm>
            <a:off x="4748463" y="-56847"/>
            <a:ext cx="19302222" cy="11077773"/>
          </a:xfrm>
          <a:custGeom>
            <a:avLst/>
            <a:gdLst/>
            <a:ahLst/>
            <a:cxnLst>
              <a:cxn ang="0">
                <a:pos x="wd2" y="hd2"/>
              </a:cxn>
              <a:cxn ang="5400000">
                <a:pos x="wd2" y="hd2"/>
              </a:cxn>
              <a:cxn ang="10800000">
                <a:pos x="wd2" y="hd2"/>
              </a:cxn>
              <a:cxn ang="16200000">
                <a:pos x="wd2" y="hd2"/>
              </a:cxn>
            </a:cxnLst>
            <a:rect l="0" t="0" r="r" b="b"/>
            <a:pathLst>
              <a:path w="20754" h="19887" extrusionOk="0">
                <a:moveTo>
                  <a:pt x="20570" y="0"/>
                </a:moveTo>
                <a:cubicBezTo>
                  <a:pt x="21201" y="5383"/>
                  <a:pt x="20183" y="10937"/>
                  <a:pt x="17858" y="14800"/>
                </a:cubicBezTo>
                <a:cubicBezTo>
                  <a:pt x="13765" y="21600"/>
                  <a:pt x="7163" y="21565"/>
                  <a:pt x="3029" y="14800"/>
                </a:cubicBezTo>
                <a:cubicBezTo>
                  <a:pt x="682" y="10959"/>
                  <a:pt x="-399" y="5441"/>
                  <a:pt x="133" y="17"/>
                </a:cubicBezTo>
                <a:lnTo>
                  <a:pt x="20570" y="0"/>
                </a:lnTo>
                <a:close/>
              </a:path>
            </a:pathLst>
          </a:custGeom>
          <a:solidFill>
            <a:srgbClr val="008EC5">
              <a:alpha val="30255"/>
            </a:srgbClr>
          </a:solidFill>
          <a:ln w="12700">
            <a:miter lim="400000"/>
          </a:ln>
        </p:spPr>
        <p:txBody>
          <a:bodyPr lIns="50800" tIns="50800" rIns="50800" bIns="50800" anchor="ctr"/>
          <a:lstStyle/>
          <a:p>
            <a:pPr>
              <a:defRPr sz="3200"/>
            </a:pPr>
            <a:endParaRPr sz="3200"/>
          </a:p>
        </p:txBody>
      </p:sp>
      <p:sp>
        <p:nvSpPr>
          <p:cNvPr id="918"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919" name="z"/>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920"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7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sp>
        <p:nvSpPr>
          <p:cNvPr id="921" name="Shape"/>
          <p:cNvSpPr/>
          <p:nvPr/>
        </p:nvSpPr>
        <p:spPr>
          <a:xfrm flipH="1">
            <a:off x="1340943" y="10523707"/>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22"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23"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24"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8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grpSp>
        <p:nvGrpSpPr>
          <p:cNvPr id="931" name="Group"/>
          <p:cNvGrpSpPr/>
          <p:nvPr/>
        </p:nvGrpSpPr>
        <p:grpSpPr>
          <a:xfrm>
            <a:off x="6123604" y="2173673"/>
            <a:ext cx="14758894" cy="8350033"/>
            <a:chOff x="0" y="0"/>
            <a:chExt cx="14758893" cy="8350031"/>
          </a:xfrm>
        </p:grpSpPr>
        <p:sp>
          <p:nvSpPr>
            <p:cNvPr id="925"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926"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927"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928"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929"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930"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932" name="“First meet the temporal necessities . . . And relieve their physical wants and sufferings, and you will then find an open avenue to the heart, where you may plant the good seeds of virtue and religion.”"/>
          <p:cNvSpPr txBox="1"/>
          <p:nvPr/>
        </p:nvSpPr>
        <p:spPr>
          <a:xfrm>
            <a:off x="2199276" y="3500712"/>
            <a:ext cx="19507682" cy="67137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marL="857250" indent="-857250" algn="l" defTabSz="584200">
              <a:lnSpc>
                <a:spcPct val="80000"/>
              </a:lnSpc>
              <a:buFont typeface="Arial" panose="020B0604020202020204" pitchFamily="34" charset="0"/>
              <a:buChar char="•"/>
              <a:defRPr sz="7000">
                <a:solidFill>
                  <a:srgbClr val="FFFFFF"/>
                </a:solidFill>
                <a:effectLst>
                  <a:outerShdw blurRad="88900" dist="88900" dir="1812928" rotWithShape="0">
                    <a:srgbClr val="000000"/>
                  </a:outerShdw>
                </a:effectLst>
                <a:latin typeface="Arial"/>
                <a:ea typeface="Arial"/>
                <a:cs typeface="Arial"/>
                <a:sym typeface="Arial"/>
              </a:defRPr>
            </a:pPr>
            <a:r>
              <a:rPr lang="en-US" sz="7000" dirty="0" smtClean="0">
                <a:solidFill>
                  <a:srgbClr val="FFFFFF"/>
                </a:solidFill>
                <a:effectLst>
                  <a:outerShdw blurRad="88900" dist="88900" dir="1812928" rotWithShape="0">
                    <a:srgbClr val="000000"/>
                  </a:outerShdw>
                </a:effectLst>
                <a:latin typeface="Arial"/>
                <a:ea typeface="Arial"/>
                <a:cs typeface="Arial"/>
                <a:sym typeface="Arial"/>
              </a:rPr>
              <a:t>What steps can I take to meet the needs of my neighbors next door?</a:t>
            </a:r>
          </a:p>
          <a:p>
            <a:pPr algn="l" defTabSz="584200">
              <a:lnSpc>
                <a:spcPct val="80000"/>
              </a:lnSpc>
              <a:defRPr sz="7000">
                <a:solidFill>
                  <a:srgbClr val="FFFFFF"/>
                </a:solidFill>
                <a:effectLst>
                  <a:outerShdw blurRad="88900" dist="88900" dir="1812928" rotWithShape="0">
                    <a:srgbClr val="000000"/>
                  </a:outerShdw>
                </a:effectLst>
                <a:latin typeface="Arial"/>
                <a:ea typeface="Arial"/>
                <a:cs typeface="Arial"/>
                <a:sym typeface="Arial"/>
              </a:defRPr>
            </a:pPr>
            <a:endParaRPr lang="en-US" sz="7000" dirty="0" smtClean="0">
              <a:solidFill>
                <a:srgbClr val="FFFFFF"/>
              </a:solidFill>
              <a:effectLst>
                <a:outerShdw blurRad="88900" dist="88900" dir="1812928" rotWithShape="0">
                  <a:srgbClr val="000000"/>
                </a:outerShdw>
              </a:effectLst>
              <a:latin typeface="Arial"/>
              <a:ea typeface="Arial"/>
              <a:cs typeface="Arial"/>
              <a:sym typeface="Arial"/>
            </a:endParaRPr>
          </a:p>
          <a:p>
            <a:pPr marL="857250" indent="-857250" algn="l" defTabSz="584200">
              <a:lnSpc>
                <a:spcPct val="80000"/>
              </a:lnSpc>
              <a:buFont typeface="Arial" panose="020B0604020202020204" pitchFamily="34" charset="0"/>
              <a:buChar char="•"/>
              <a:defRPr sz="7000">
                <a:solidFill>
                  <a:srgbClr val="FFFFFF"/>
                </a:solidFill>
                <a:effectLst>
                  <a:outerShdw blurRad="88900" dist="88900" dir="1812928" rotWithShape="0">
                    <a:srgbClr val="000000"/>
                  </a:outerShdw>
                </a:effectLst>
                <a:latin typeface="Arial"/>
                <a:ea typeface="Arial"/>
                <a:cs typeface="Arial"/>
                <a:sym typeface="Arial"/>
              </a:defRPr>
            </a:pPr>
            <a:endParaRPr lang="en-US" sz="7000" dirty="0" smtClean="0">
              <a:solidFill>
                <a:srgbClr val="FFFFFF"/>
              </a:solidFill>
              <a:effectLst>
                <a:outerShdw blurRad="88900" dist="88900" dir="1812928" rotWithShape="0">
                  <a:srgbClr val="000000"/>
                </a:outerShdw>
              </a:effectLst>
              <a:latin typeface="Arial"/>
              <a:ea typeface="Arial"/>
              <a:cs typeface="Arial"/>
              <a:sym typeface="Arial"/>
            </a:endParaRPr>
          </a:p>
          <a:p>
            <a:pPr marL="857250" indent="-857250" algn="l" defTabSz="584200">
              <a:lnSpc>
                <a:spcPct val="80000"/>
              </a:lnSpc>
              <a:buFont typeface="Arial" panose="020B0604020202020204" pitchFamily="34" charset="0"/>
              <a:buChar char="•"/>
              <a:defRPr sz="7000">
                <a:solidFill>
                  <a:srgbClr val="FFFFFF"/>
                </a:solidFill>
                <a:effectLst>
                  <a:outerShdw blurRad="88900" dist="88900" dir="1812928" rotWithShape="0">
                    <a:srgbClr val="000000"/>
                  </a:outerShdw>
                </a:effectLst>
                <a:latin typeface="Arial"/>
                <a:ea typeface="Arial"/>
                <a:cs typeface="Arial"/>
                <a:sym typeface="Arial"/>
              </a:defRPr>
            </a:pPr>
            <a:r>
              <a:rPr lang="en-US" sz="7000" dirty="0" smtClean="0">
                <a:solidFill>
                  <a:srgbClr val="FFFFFF"/>
                </a:solidFill>
                <a:effectLst>
                  <a:outerShdw blurRad="88900" dist="88900" dir="1812928" rotWithShape="0">
                    <a:srgbClr val="000000"/>
                  </a:outerShdw>
                </a:effectLst>
                <a:latin typeface="Arial"/>
                <a:ea typeface="Arial"/>
                <a:cs typeface="Arial"/>
                <a:sym typeface="Arial"/>
              </a:rPr>
              <a:t>What steps can my church take to meet the needs of our community? </a:t>
            </a:r>
            <a:endParaRPr sz="4400" dirty="0">
              <a:solidFill>
                <a:srgbClr val="FFFFFF"/>
              </a:solidFill>
              <a:effectLst>
                <a:outerShdw blurRad="88900" dist="88900" dir="1812928" rotWithShape="0">
                  <a:srgbClr val="000000"/>
                </a:outerShdw>
              </a:effectLst>
              <a:latin typeface="Arial"/>
              <a:ea typeface="Arial"/>
              <a:cs typeface="Arial"/>
              <a:sym typeface="Arial"/>
            </a:endParaRPr>
          </a:p>
        </p:txBody>
      </p:sp>
      <p:sp>
        <p:nvSpPr>
          <p:cNvPr id="934" name="3.Service"/>
          <p:cNvSpPr txBox="1"/>
          <p:nvPr/>
        </p:nvSpPr>
        <p:spPr>
          <a:xfrm>
            <a:off x="2425458" y="1637791"/>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Discussion</a:t>
            </a: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spTree>
    <p:extLst>
      <p:ext uri="{BB962C8B-B14F-4D97-AF65-F5344CB8AC3E}">
        <p14:creationId xmlns:p14="http://schemas.microsoft.com/office/powerpoint/2010/main" val="2601057917"/>
      </p:ext>
    </p:extLst>
  </p:cSld>
  <p:clrMapOvr>
    <a:masterClrMapping/>
  </p:clrMapOvr>
  <p:transition spd="med"/>
  <p:timing>
    <p:tnLst>
      <p:par>
        <p:cTn id="1" dur="indefinite" restart="never" fill="hold"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Rectangle"/>
          <p:cNvSpPr/>
          <p:nvPr/>
        </p:nvSpPr>
        <p:spPr>
          <a:xfrm>
            <a:off x="0" y="-82801"/>
            <a:ext cx="24669999" cy="13788232"/>
          </a:xfrm>
          <a:prstGeom prst="rect">
            <a:avLst/>
          </a:prstGeom>
          <a:solidFill>
            <a:srgbClr val="005C9C"/>
          </a:solidFill>
          <a:ln w="12700">
            <a:miter lim="400000"/>
          </a:ln>
          <a:effectLst>
            <a:outerShdw blurRad="50800" dist="63500" dir="2700000" rotWithShape="0">
              <a:srgbClr val="000000">
                <a:alpha val="50000"/>
              </a:srgbClr>
            </a:outerShdw>
          </a:effectLst>
        </p:spPr>
        <p:txBody>
          <a:bodyPr lIns="50800" tIns="50800" rIns="50800" bIns="50800" anchor="ctr"/>
          <a:lstStyle/>
          <a:p>
            <a:pPr>
              <a:defRPr sz="3200">
                <a:solidFill>
                  <a:srgbClr val="0043EC"/>
                </a:solidFill>
              </a:defRPr>
            </a:pPr>
            <a:endParaRPr sz="3200">
              <a:solidFill>
                <a:srgbClr val="0043EC"/>
              </a:solidFill>
            </a:endParaRPr>
          </a:p>
        </p:txBody>
      </p:sp>
      <p:sp>
        <p:nvSpPr>
          <p:cNvPr id="1433" name="Shape"/>
          <p:cNvSpPr/>
          <p:nvPr/>
        </p:nvSpPr>
        <p:spPr>
          <a:xfrm>
            <a:off x="-127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434" name="Shape"/>
          <p:cNvSpPr/>
          <p:nvPr/>
        </p:nvSpPr>
        <p:spPr>
          <a:xfrm flipH="1">
            <a:off x="-254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435"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5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sp>
        <p:nvSpPr>
          <p:cNvPr id="1436"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6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1437"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6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1438"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439"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440"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4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444" name="Different Levels of Receptivity"/>
          <p:cNvSpPr txBox="1"/>
          <p:nvPr/>
        </p:nvSpPr>
        <p:spPr>
          <a:xfrm>
            <a:off x="2425458" y="1675891"/>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Different Levels of Receptivity</a:t>
            </a: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sp>
        <p:nvSpPr>
          <p:cNvPr id="1445" name="Body"/>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 </a:t>
            </a:r>
          </a:p>
        </p:txBody>
      </p:sp>
      <p:sp>
        <p:nvSpPr>
          <p:cNvPr id="1469" name="1"/>
          <p:cNvSpPr txBox="1"/>
          <p:nvPr/>
        </p:nvSpPr>
        <p:spPr>
          <a:xfrm>
            <a:off x="13361630" y="8310607"/>
            <a:ext cx="578215" cy="6515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914353">
              <a:defRPr sz="4000" b="1">
                <a:solidFill>
                  <a:srgbClr val="FFFFFF"/>
                </a:solidFill>
                <a:effectLst>
                  <a:outerShdw blurRad="25400" dist="50800" dir="2400000" rotWithShape="0">
                    <a:srgbClr val="000000">
                      <a:alpha val="70000"/>
                    </a:srgbClr>
                  </a:outerShdw>
                </a:effectLst>
                <a:latin typeface="Calibri"/>
                <a:ea typeface="Calibri"/>
                <a:cs typeface="Calibri"/>
                <a:sym typeface="Calibri"/>
              </a:defRPr>
            </a:lvl1pPr>
          </a:lstStyle>
          <a:p>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41" y="7311812"/>
            <a:ext cx="23758729" cy="5295238"/>
          </a:xfrm>
          <a:prstGeom prst="rect">
            <a:avLst/>
          </a:prstGeom>
        </p:spPr>
      </p:pic>
      <p:sp>
        <p:nvSpPr>
          <p:cNvPr id="24" name="Antagonistic"/>
          <p:cNvSpPr txBox="1"/>
          <p:nvPr/>
        </p:nvSpPr>
        <p:spPr>
          <a:xfrm rot="17816373">
            <a:off x="1576961" y="4700849"/>
            <a:ext cx="4660499" cy="958365"/>
          </a:xfrm>
          <a:prstGeom prst="rect">
            <a:avLst/>
          </a:prstGeom>
          <a:ln w="12700">
            <a:miter lim="400000"/>
          </a:ln>
          <a:effectLst>
            <a:outerShdw blurRad="101600" dist="63500" dir="2700000" rotWithShape="0">
              <a:srgbClr val="000000"/>
            </a:outerShdw>
          </a:effectLst>
          <a:extLst>
            <a:ext uri="{C572A759-6A51-4108-AA02-DFA0A04FC94B}">
              <ma14:wrappingTextBoxFlag xmlns:ma14="http://schemas.microsoft.com/office/mac/drawingml/2011/main" xmlns="" val="1"/>
            </a:ext>
          </a:extLst>
        </p:spPr>
        <p:txBody>
          <a:bodyPr lIns="0" tIns="0" rIns="0" bIns="0" anchor="ctr">
            <a:normAutofit/>
          </a:bodyPr>
          <a:lstStyle>
            <a:lvl1pPr defTabSz="1828800">
              <a:defRPr>
                <a:ln w="15362">
                  <a:solidFill>
                    <a:srgbClr val="E36FE8"/>
                  </a:solidFill>
                </a:ln>
                <a:solidFill>
                  <a:srgbClr val="E36FE8"/>
                </a:solidFill>
                <a:latin typeface="Arial Black"/>
                <a:ea typeface="Arial Black"/>
                <a:cs typeface="Arial Black"/>
                <a:sym typeface="Arial Black"/>
              </a:defRPr>
            </a:lvl1pPr>
          </a:lstStyle>
          <a:p>
            <a:r>
              <a:rPr dirty="0"/>
              <a:t>Antagonistic</a:t>
            </a:r>
          </a:p>
        </p:txBody>
      </p:sp>
      <p:sp>
        <p:nvSpPr>
          <p:cNvPr id="25" name="Resistant"/>
          <p:cNvSpPr txBox="1"/>
          <p:nvPr/>
        </p:nvSpPr>
        <p:spPr>
          <a:xfrm rot="17816373">
            <a:off x="3691202" y="5067345"/>
            <a:ext cx="3448624" cy="1368318"/>
          </a:xfrm>
          <a:prstGeom prst="rect">
            <a:avLst/>
          </a:prstGeom>
          <a:ln w="12700">
            <a:miter lim="400000"/>
          </a:ln>
          <a:effectLst>
            <a:outerShdw blurRad="101600" dist="63500" dir="2700000" rotWithShape="0">
              <a:srgbClr val="000000"/>
            </a:outerShdw>
          </a:effectLst>
          <a:extLst>
            <a:ext uri="{C572A759-6A51-4108-AA02-DFA0A04FC94B}">
              <ma14:wrappingTextBoxFlag xmlns:ma14="http://schemas.microsoft.com/office/mac/drawingml/2011/main" xmlns="" val="1"/>
            </a:ext>
          </a:extLst>
        </p:spPr>
        <p:txBody>
          <a:bodyPr lIns="0" tIns="0" rIns="0" bIns="0" anchor="ctr">
            <a:normAutofit/>
          </a:bodyPr>
          <a:lstStyle>
            <a:lvl1pPr defTabSz="1828800">
              <a:defRPr>
                <a:ln w="19843">
                  <a:solidFill>
                    <a:srgbClr val="51A5E8"/>
                  </a:solidFill>
                </a:ln>
                <a:solidFill>
                  <a:srgbClr val="51A5E8"/>
                </a:solidFill>
                <a:latin typeface="Arial Black"/>
                <a:ea typeface="Arial Black"/>
                <a:cs typeface="Arial Black"/>
                <a:sym typeface="Arial Black"/>
              </a:defRPr>
            </a:lvl1pPr>
          </a:lstStyle>
          <a:p>
            <a:r>
              <a:rPr dirty="0"/>
              <a:t>Resistant</a:t>
            </a:r>
          </a:p>
        </p:txBody>
      </p:sp>
      <p:sp>
        <p:nvSpPr>
          <p:cNvPr id="26" name="Indifferent"/>
          <p:cNvSpPr txBox="1"/>
          <p:nvPr/>
        </p:nvSpPr>
        <p:spPr>
          <a:xfrm rot="17816373">
            <a:off x="5443332" y="5083120"/>
            <a:ext cx="3839099" cy="1019637"/>
          </a:xfrm>
          <a:prstGeom prst="rect">
            <a:avLst/>
          </a:prstGeom>
          <a:ln w="12700">
            <a:miter lim="400000"/>
          </a:ln>
          <a:effectLst>
            <a:outerShdw blurRad="101600" dist="63500" dir="2700000" rotWithShape="0">
              <a:srgbClr val="000000"/>
            </a:outerShdw>
          </a:effectLst>
          <a:extLst>
            <a:ext uri="{C572A759-6A51-4108-AA02-DFA0A04FC94B}">
              <ma14:wrappingTextBoxFlag xmlns:ma14="http://schemas.microsoft.com/office/mac/drawingml/2011/main" xmlns="" val="1"/>
            </a:ext>
          </a:extLst>
        </p:spPr>
        <p:txBody>
          <a:bodyPr lIns="0" tIns="0" rIns="0" bIns="0" anchor="ctr">
            <a:normAutofit/>
          </a:bodyPr>
          <a:lstStyle>
            <a:lvl1pPr defTabSz="1828800">
              <a:defRPr>
                <a:ln w="19843">
                  <a:solidFill>
                    <a:srgbClr val="64EB3C"/>
                  </a:solidFill>
                </a:ln>
                <a:solidFill>
                  <a:srgbClr val="64EB3C"/>
                </a:solidFill>
                <a:latin typeface="Arial Black"/>
                <a:ea typeface="Arial Black"/>
                <a:cs typeface="Arial Black"/>
                <a:sym typeface="Arial Black"/>
              </a:defRPr>
            </a:lvl1pPr>
          </a:lstStyle>
          <a:p>
            <a:r>
              <a:rPr dirty="0"/>
              <a:t>Indifferent</a:t>
            </a:r>
          </a:p>
        </p:txBody>
      </p:sp>
      <p:sp>
        <p:nvSpPr>
          <p:cNvPr id="27" name="Receptive"/>
          <p:cNvSpPr txBox="1"/>
          <p:nvPr/>
        </p:nvSpPr>
        <p:spPr>
          <a:xfrm rot="17816373">
            <a:off x="7212910" y="5036180"/>
            <a:ext cx="3653221" cy="1252681"/>
          </a:xfrm>
          <a:prstGeom prst="rect">
            <a:avLst/>
          </a:prstGeom>
          <a:ln w="12700">
            <a:miter lim="400000"/>
          </a:ln>
          <a:effectLst>
            <a:outerShdw blurRad="101600" dist="63500" dir="2700000" rotWithShape="0">
              <a:srgbClr val="000000"/>
            </a:outerShdw>
          </a:effectLst>
          <a:extLst>
            <a:ext uri="{C572A759-6A51-4108-AA02-DFA0A04FC94B}">
              <ma14:wrappingTextBoxFlag xmlns:ma14="http://schemas.microsoft.com/office/mac/drawingml/2011/main" xmlns="" val="1"/>
            </a:ext>
          </a:extLst>
        </p:spPr>
        <p:txBody>
          <a:bodyPr lIns="0" tIns="0" rIns="0" bIns="0" anchor="ctr">
            <a:normAutofit/>
          </a:bodyPr>
          <a:lstStyle>
            <a:lvl1pPr defTabSz="1828800">
              <a:defRPr>
                <a:ln w="15362">
                  <a:solidFill>
                    <a:srgbClr val="E9C260"/>
                  </a:solidFill>
                </a:ln>
                <a:solidFill>
                  <a:srgbClr val="E9C260"/>
                </a:solidFill>
                <a:latin typeface="Arial Black"/>
                <a:ea typeface="Arial Black"/>
                <a:cs typeface="Arial Black"/>
                <a:sym typeface="Arial Black"/>
              </a:defRPr>
            </a:lvl1pPr>
          </a:lstStyle>
          <a:p>
            <a:r>
              <a:rPr dirty="0"/>
              <a:t>Receptive</a:t>
            </a:r>
          </a:p>
        </p:txBody>
      </p:sp>
      <p:sp>
        <p:nvSpPr>
          <p:cNvPr id="28" name="Seeking"/>
          <p:cNvSpPr txBox="1"/>
          <p:nvPr/>
        </p:nvSpPr>
        <p:spPr>
          <a:xfrm rot="17816373">
            <a:off x="9227864" y="5108756"/>
            <a:ext cx="2943208" cy="1576060"/>
          </a:xfrm>
          <a:prstGeom prst="rect">
            <a:avLst/>
          </a:prstGeom>
          <a:ln w="12700">
            <a:miter lim="400000"/>
          </a:ln>
          <a:effectLst>
            <a:outerShdw blurRad="101600" dist="63500" dir="2700000" rotWithShape="0">
              <a:srgbClr val="000000"/>
            </a:outerShdw>
          </a:effectLst>
          <a:extLst>
            <a:ext uri="{C572A759-6A51-4108-AA02-DFA0A04FC94B}">
              <ma14:wrappingTextBoxFlag xmlns:ma14="http://schemas.microsoft.com/office/mac/drawingml/2011/main" xmlns="" val="1"/>
            </a:ext>
          </a:extLst>
        </p:spPr>
        <p:txBody>
          <a:bodyPr lIns="0" tIns="0" rIns="0" bIns="0" anchor="ctr">
            <a:normAutofit/>
          </a:bodyPr>
          <a:lstStyle>
            <a:lvl1pPr defTabSz="1828800">
              <a:defRPr>
                <a:ln w="17638">
                  <a:solidFill>
                    <a:srgbClr val="E86968"/>
                  </a:solidFill>
                </a:ln>
                <a:solidFill>
                  <a:srgbClr val="E86968"/>
                </a:solidFill>
                <a:latin typeface="Arial Black"/>
                <a:ea typeface="Arial Black"/>
                <a:cs typeface="Arial Black"/>
                <a:sym typeface="Arial Black"/>
              </a:defRPr>
            </a:lvl1pPr>
          </a:lstStyle>
          <a:p>
            <a:r>
              <a:rPr dirty="0"/>
              <a:t>Seeking</a:t>
            </a:r>
          </a:p>
        </p:txBody>
      </p:sp>
      <p:grpSp>
        <p:nvGrpSpPr>
          <p:cNvPr id="29" name="Group"/>
          <p:cNvGrpSpPr/>
          <p:nvPr/>
        </p:nvGrpSpPr>
        <p:grpSpPr>
          <a:xfrm>
            <a:off x="11561070" y="7041383"/>
            <a:ext cx="1468618" cy="1889510"/>
            <a:chOff x="0" y="0"/>
            <a:chExt cx="1468617" cy="1889509"/>
          </a:xfrm>
        </p:grpSpPr>
        <p:sp>
          <p:nvSpPr>
            <p:cNvPr id="30" name="Rectangle"/>
            <p:cNvSpPr/>
            <p:nvPr/>
          </p:nvSpPr>
          <p:spPr>
            <a:xfrm rot="16200000" flipH="1">
              <a:off x="-188530" y="790387"/>
              <a:ext cx="1889510" cy="308735"/>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23998" dir="2700000" rotWithShape="0">
                      <a:srgbClr val="000000">
                        <a:alpha val="31034"/>
                      </a:srgbClr>
                    </a:outerShdw>
                  </a:effectLst>
                </a:defRPr>
              </a:pPr>
              <a:endParaRPr sz="3200">
                <a:solidFill>
                  <a:srgbClr val="FFFFFF"/>
                </a:solidFill>
                <a:effectLst>
                  <a:outerShdw blurRad="25400" dist="23998" dir="2700000" rotWithShape="0">
                    <a:srgbClr val="000000">
                      <a:alpha val="31034"/>
                    </a:srgbClr>
                  </a:outerShdw>
                </a:effectLst>
              </a:endParaRPr>
            </a:p>
          </p:txBody>
        </p:sp>
        <p:sp>
          <p:nvSpPr>
            <p:cNvPr id="31" name="Rectangle"/>
            <p:cNvSpPr/>
            <p:nvPr/>
          </p:nvSpPr>
          <p:spPr>
            <a:xfrm flipH="1">
              <a:off x="0" y="463721"/>
              <a:ext cx="1468618" cy="308736"/>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23998" dir="2700000" rotWithShape="0">
                      <a:srgbClr val="000000">
                        <a:alpha val="31034"/>
                      </a:srgbClr>
                    </a:outerShdw>
                  </a:effectLst>
                </a:defRPr>
              </a:pPr>
              <a:endParaRPr sz="3200">
                <a:solidFill>
                  <a:srgbClr val="FFFFFF"/>
                </a:solidFill>
                <a:effectLst>
                  <a:outerShdw blurRad="25400" dist="23998" dir="2700000" rotWithShape="0">
                    <a:srgbClr val="000000">
                      <a:alpha val="31034"/>
                    </a:srgbClr>
                  </a:outerShdw>
                </a:effectLst>
              </a:endParaRPr>
            </a:p>
          </p:txBody>
        </p:sp>
      </p:grpSp>
    </p:spTree>
    <p:extLst>
      <p:ext uri="{BB962C8B-B14F-4D97-AF65-F5344CB8AC3E}">
        <p14:creationId xmlns:p14="http://schemas.microsoft.com/office/powerpoint/2010/main" val="2202698326"/>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28"/>
                                        </p:tgtEl>
                                        <p:attrNameLst>
                                          <p:attrName>style.visibility</p:attrName>
                                        </p:attrNameLst>
                                      </p:cBhvr>
                                      <p:to>
                                        <p:strVal val="visible"/>
                                      </p:to>
                                    </p:set>
                                    <p:animEffect transition="in" filter="dissolv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dvAuto="0"/>
      <p:bldP spid="25" grpId="0" animBg="1" advAuto="0"/>
      <p:bldP spid="26" grpId="0" animBg="1" advAuto="0"/>
      <p:bldP spid="27" grpId="0" animBg="1" advAuto="0"/>
      <p:bldP spid="28"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4" name="Rectangle"/>
          <p:cNvSpPr/>
          <p:nvPr/>
        </p:nvSpPr>
        <p:spPr>
          <a:xfrm>
            <a:off x="1" y="-36116"/>
            <a:ext cx="24384396"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a:p>
        </p:txBody>
      </p:sp>
      <p:sp>
        <p:nvSpPr>
          <p:cNvPr id="915" name="Shape"/>
          <p:cNvSpPr/>
          <p:nvPr/>
        </p:nvSpPr>
        <p:spPr>
          <a:xfrm>
            <a:off x="118020" y="-3175"/>
            <a:ext cx="2428165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0000"/>
            </a:srgbClr>
          </a:solidFill>
          <a:ln w="12700">
            <a:miter lim="400000"/>
          </a:ln>
        </p:spPr>
        <p:txBody>
          <a:bodyPr lIns="50800" tIns="50800" rIns="50800" bIns="50800" anchor="ctr"/>
          <a:lstStyle/>
          <a:p>
            <a:pPr>
              <a:defRPr sz="3200">
                <a:solidFill>
                  <a:srgbClr val="FFFFFF"/>
                </a:solidFill>
              </a:defRPr>
            </a:pPr>
            <a:endParaRPr/>
          </a:p>
        </p:txBody>
      </p:sp>
      <p:sp>
        <p:nvSpPr>
          <p:cNvPr id="916" name="Shape"/>
          <p:cNvSpPr/>
          <p:nvPr/>
        </p:nvSpPr>
        <p:spPr>
          <a:xfrm>
            <a:off x="3397794" y="-78080"/>
            <a:ext cx="19454373" cy="11075354"/>
          </a:xfrm>
          <a:custGeom>
            <a:avLst/>
            <a:gdLst/>
            <a:ahLst/>
            <a:cxnLst>
              <a:cxn ang="0">
                <a:pos x="wd2" y="hd2"/>
              </a:cxn>
              <a:cxn ang="5400000">
                <a:pos x="wd2" y="hd2"/>
              </a:cxn>
              <a:cxn ang="10800000">
                <a:pos x="wd2" y="hd2"/>
              </a:cxn>
              <a:cxn ang="16200000">
                <a:pos x="wd2" y="hd2"/>
              </a:cxn>
            </a:cxnLst>
            <a:rect l="0" t="0" r="r" b="b"/>
            <a:pathLst>
              <a:path w="20796" h="19897" extrusionOk="0">
                <a:moveTo>
                  <a:pt x="20677" y="0"/>
                </a:moveTo>
                <a:cubicBezTo>
                  <a:pt x="21181" y="5470"/>
                  <a:pt x="20070" y="11011"/>
                  <a:pt x="17700" y="14853"/>
                </a:cubicBezTo>
                <a:cubicBezTo>
                  <a:pt x="13564" y="21557"/>
                  <a:pt x="7014" y="21600"/>
                  <a:pt x="2927" y="14853"/>
                </a:cubicBezTo>
                <a:cubicBezTo>
                  <a:pt x="618" y="11041"/>
                  <a:pt x="-419" y="5557"/>
                  <a:pt x="156" y="204"/>
                </a:cubicBezTo>
                <a:lnTo>
                  <a:pt x="20677" y="0"/>
                </a:lnTo>
                <a:close/>
              </a:path>
            </a:pathLst>
          </a:custGeom>
          <a:solidFill>
            <a:srgbClr val="008EC5">
              <a:alpha val="20177"/>
            </a:srgbClr>
          </a:solidFill>
          <a:ln w="12700">
            <a:miter lim="400000"/>
          </a:ln>
        </p:spPr>
        <p:txBody>
          <a:bodyPr lIns="50800" tIns="50800" rIns="50800" bIns="50800" anchor="ctr"/>
          <a:lstStyle/>
          <a:p>
            <a:pPr>
              <a:defRPr sz="3200"/>
            </a:pPr>
            <a:endParaRPr/>
          </a:p>
        </p:txBody>
      </p:sp>
      <p:sp>
        <p:nvSpPr>
          <p:cNvPr id="917" name="Shape"/>
          <p:cNvSpPr/>
          <p:nvPr/>
        </p:nvSpPr>
        <p:spPr>
          <a:xfrm>
            <a:off x="4748463" y="-56847"/>
            <a:ext cx="19302222" cy="11077773"/>
          </a:xfrm>
          <a:custGeom>
            <a:avLst/>
            <a:gdLst/>
            <a:ahLst/>
            <a:cxnLst>
              <a:cxn ang="0">
                <a:pos x="wd2" y="hd2"/>
              </a:cxn>
              <a:cxn ang="5400000">
                <a:pos x="wd2" y="hd2"/>
              </a:cxn>
              <a:cxn ang="10800000">
                <a:pos x="wd2" y="hd2"/>
              </a:cxn>
              <a:cxn ang="16200000">
                <a:pos x="wd2" y="hd2"/>
              </a:cxn>
            </a:cxnLst>
            <a:rect l="0" t="0" r="r" b="b"/>
            <a:pathLst>
              <a:path w="20754" h="19887" extrusionOk="0">
                <a:moveTo>
                  <a:pt x="20570" y="0"/>
                </a:moveTo>
                <a:cubicBezTo>
                  <a:pt x="21201" y="5383"/>
                  <a:pt x="20183" y="10937"/>
                  <a:pt x="17858" y="14800"/>
                </a:cubicBezTo>
                <a:cubicBezTo>
                  <a:pt x="13765" y="21600"/>
                  <a:pt x="7163" y="21565"/>
                  <a:pt x="3029" y="14800"/>
                </a:cubicBezTo>
                <a:cubicBezTo>
                  <a:pt x="682" y="10959"/>
                  <a:pt x="-399" y="5441"/>
                  <a:pt x="133" y="17"/>
                </a:cubicBezTo>
                <a:lnTo>
                  <a:pt x="20570" y="0"/>
                </a:lnTo>
                <a:close/>
              </a:path>
            </a:pathLst>
          </a:custGeom>
          <a:solidFill>
            <a:srgbClr val="008EC5">
              <a:alpha val="30255"/>
            </a:srgbClr>
          </a:solidFill>
          <a:ln w="12700">
            <a:miter lim="400000"/>
          </a:ln>
        </p:spPr>
        <p:txBody>
          <a:bodyPr lIns="50800" tIns="50800" rIns="50800" bIns="50800" anchor="ctr"/>
          <a:lstStyle/>
          <a:p>
            <a:pPr>
              <a:defRPr sz="3200"/>
            </a:pPr>
            <a:endParaRPr/>
          </a:p>
        </p:txBody>
      </p:sp>
      <p:sp>
        <p:nvSpPr>
          <p:cNvPr id="918"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t>7 Ways to Reach Your Friends for Christ</a:t>
            </a:r>
          </a:p>
        </p:txBody>
      </p:sp>
      <p:sp>
        <p:nvSpPr>
          <p:cNvPr id="919" name="z"/>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920"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7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t>David Hartman </a:t>
            </a:r>
          </a:p>
          <a:p>
            <a:pPr>
              <a:lnSpc>
                <a:spcPct val="70000"/>
              </a:lnSpc>
              <a:defRPr sz="2200" b="1" cap="small" spc="440">
                <a:solidFill>
                  <a:srgbClr val="FFFFFF"/>
                </a:solidFill>
                <a:latin typeface="Arial"/>
                <a:ea typeface="Arial"/>
                <a:cs typeface="Arial"/>
                <a:sym typeface="Arial"/>
              </a:defRPr>
            </a:pPr>
            <a:r>
              <a:rPr u="sng">
                <a:hlinkClick r:id="rId3"/>
              </a:rPr>
              <a:t>www.winningwaystowitness.com</a:t>
            </a:r>
          </a:p>
        </p:txBody>
      </p:sp>
      <p:sp>
        <p:nvSpPr>
          <p:cNvPr id="921" name="Shape"/>
          <p:cNvSpPr/>
          <p:nvPr/>
        </p:nvSpPr>
        <p:spPr>
          <a:xfrm flipH="1">
            <a:off x="1340943" y="10523707"/>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a:p>
        </p:txBody>
      </p:sp>
      <p:sp>
        <p:nvSpPr>
          <p:cNvPr id="922"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a:p>
        </p:txBody>
      </p:sp>
      <p:sp>
        <p:nvSpPr>
          <p:cNvPr id="923"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a:p>
        </p:txBody>
      </p:sp>
      <p:sp>
        <p:nvSpPr>
          <p:cNvPr id="924"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8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a:p>
        </p:txBody>
      </p:sp>
      <p:grpSp>
        <p:nvGrpSpPr>
          <p:cNvPr id="931" name="Group"/>
          <p:cNvGrpSpPr/>
          <p:nvPr/>
        </p:nvGrpSpPr>
        <p:grpSpPr>
          <a:xfrm>
            <a:off x="6123604" y="2173673"/>
            <a:ext cx="14758894" cy="8350033"/>
            <a:chOff x="0" y="0"/>
            <a:chExt cx="14758893" cy="8350031"/>
          </a:xfrm>
        </p:grpSpPr>
        <p:sp>
          <p:nvSpPr>
            <p:cNvPr id="925"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926"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927"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928"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929"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930"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sp>
        <p:nvSpPr>
          <p:cNvPr id="932" name="“First meet the temporal necessities . . . And relieve their physical wants and sufferings, and you will then find an open avenue to the heart, where you may plant the good seeds of virtue and religion.”"/>
          <p:cNvSpPr txBox="1"/>
          <p:nvPr/>
        </p:nvSpPr>
        <p:spPr>
          <a:xfrm>
            <a:off x="2450859" y="1883030"/>
            <a:ext cx="19507682" cy="67137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algn="just" defTabSz="584200">
              <a:lnSpc>
                <a:spcPct val="80000"/>
              </a:lnSpc>
              <a:defRPr sz="7000">
                <a:solidFill>
                  <a:srgbClr val="FFFFFF"/>
                </a:solidFill>
                <a:effectLst>
                  <a:outerShdw blurRad="88900" dist="88900" dir="1812928" rotWithShape="0">
                    <a:srgbClr val="000000"/>
                  </a:outerShdw>
                </a:effectLst>
                <a:latin typeface="Arial"/>
                <a:ea typeface="Arial"/>
                <a:cs typeface="Arial"/>
                <a:sym typeface="Arial"/>
              </a:defRPr>
            </a:pPr>
            <a:r>
              <a:rPr dirty="0"/>
              <a:t>“</a:t>
            </a:r>
            <a:r>
              <a:rPr u="sng" dirty="0"/>
              <a:t>First</a:t>
            </a:r>
            <a:r>
              <a:rPr dirty="0"/>
              <a:t> meet the </a:t>
            </a:r>
            <a:r>
              <a:rPr dirty="0">
                <a:solidFill>
                  <a:srgbClr val="FFC000"/>
                </a:solidFill>
              </a:rPr>
              <a:t>temporal necessities </a:t>
            </a:r>
            <a:r>
              <a:rPr dirty="0"/>
              <a:t>. . . And relieve their physical wants and sufferings, and you will then find an </a:t>
            </a:r>
            <a:r>
              <a:rPr dirty="0">
                <a:solidFill>
                  <a:srgbClr val="FFC000"/>
                </a:solidFill>
              </a:rPr>
              <a:t>open avenue </a:t>
            </a:r>
            <a:r>
              <a:rPr dirty="0"/>
              <a:t>to the heart, where you may plant the good seeds of virtue and religion</a:t>
            </a:r>
            <a:r>
              <a:rPr dirty="0" smtClean="0"/>
              <a:t>.”</a:t>
            </a:r>
            <a:r>
              <a:rPr lang="en-US" dirty="0" smtClean="0"/>
              <a:t> </a:t>
            </a:r>
            <a:r>
              <a:rPr lang="en-US" sz="4400" dirty="0" smtClean="0"/>
              <a:t>EGW, </a:t>
            </a:r>
            <a:r>
              <a:rPr lang="en-US" sz="4400" b="1" dirty="0" smtClean="0"/>
              <a:t>Testimonies, vol. 4</a:t>
            </a:r>
            <a:r>
              <a:rPr lang="en-US" sz="4400" dirty="0" smtClean="0"/>
              <a:t>, p. 227</a:t>
            </a:r>
            <a:endParaRPr sz="4400" dirty="0"/>
          </a:p>
        </p:txBody>
      </p:sp>
      <p:sp>
        <p:nvSpPr>
          <p:cNvPr id="934" name="3.Service"/>
          <p:cNvSpPr txBox="1"/>
          <p:nvPr/>
        </p:nvSpPr>
        <p:spPr>
          <a:xfrm>
            <a:off x="2425458" y="1637791"/>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endParaRPr dirty="0"/>
          </a:p>
        </p:txBody>
      </p:sp>
    </p:spTree>
  </p:cSld>
  <p:clrMapOvr>
    <a:masterClrMapping/>
  </p:clrMapOvr>
  <p:transition spd="med"/>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9"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90" name="Shape"/>
          <p:cNvSpPr/>
          <p:nvPr/>
        </p:nvSpPr>
        <p:spPr>
          <a:xfrm>
            <a:off x="-72209" y="58238"/>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5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91" name="Shape"/>
          <p:cNvSpPr/>
          <p:nvPr/>
        </p:nvSpPr>
        <p:spPr>
          <a:xfrm flipH="1">
            <a:off x="-254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5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92" name="t"/>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893"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7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grpSp>
        <p:nvGrpSpPr>
          <p:cNvPr id="900" name="Group"/>
          <p:cNvGrpSpPr/>
          <p:nvPr/>
        </p:nvGrpSpPr>
        <p:grpSpPr>
          <a:xfrm>
            <a:off x="4043991" y="2199073"/>
            <a:ext cx="14758894" cy="8350033"/>
            <a:chOff x="0" y="0"/>
            <a:chExt cx="14758893" cy="8350031"/>
          </a:xfrm>
        </p:grpSpPr>
        <p:sp>
          <p:nvSpPr>
            <p:cNvPr id="894"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5"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6"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7"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8"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9"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903"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04"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05"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06" name="3.Service"/>
          <p:cNvSpPr txBox="1"/>
          <p:nvPr/>
        </p:nvSpPr>
        <p:spPr>
          <a:xfrm>
            <a:off x="2425458" y="1637791"/>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sp>
        <p:nvSpPr>
          <p:cNvPr id="908" name="Meeting real needs in practical ways—opens hearts to God’s love."/>
          <p:cNvSpPr txBox="1"/>
          <p:nvPr/>
        </p:nvSpPr>
        <p:spPr>
          <a:xfrm>
            <a:off x="2090058" y="3241946"/>
            <a:ext cx="19855784" cy="405050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1828800">
              <a:lnSpc>
                <a:spcPct val="90000"/>
              </a:lnSpc>
              <a:spcBef>
                <a:spcPts val="3300"/>
              </a:spcBef>
              <a:defRPr sz="7000">
                <a:solidFill>
                  <a:srgbClr val="FFFFFF"/>
                </a:solidFill>
                <a:effectLst>
                  <a:outerShdw blurRad="76200" dist="76200" dir="2700000" rotWithShape="0">
                    <a:srgbClr val="000000">
                      <a:alpha val="96000"/>
                    </a:srgbClr>
                  </a:outerShdw>
                </a:effectLst>
                <a:latin typeface="Arial"/>
                <a:ea typeface="Arial"/>
                <a:cs typeface="Arial"/>
                <a:sym typeface="Arial"/>
              </a:defRPr>
            </a:pPr>
            <a:r>
              <a:rPr lang="en-US" sz="6000" dirty="0">
                <a:solidFill>
                  <a:srgbClr val="FFFFFF"/>
                </a:solidFill>
                <a:effectLst>
                  <a:outerShdw blurRad="76200" dist="76200" dir="2700000" rotWithShape="0">
                    <a:srgbClr val="000000">
                      <a:alpha val="96000"/>
                    </a:srgbClr>
                  </a:outerShdw>
                </a:effectLst>
                <a:latin typeface="Arial"/>
                <a:ea typeface="Arial"/>
                <a:cs typeface="Arial"/>
                <a:sym typeface="Arial"/>
              </a:rPr>
              <a:t> </a:t>
            </a:r>
            <a:r>
              <a:rPr lang="en-US" sz="6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             “Thirty years ago the most effective form of evangelism was widely believed to be a straight-out, in-your-face, </a:t>
            </a:r>
            <a:r>
              <a:rPr lang="en-US" sz="6000" dirty="0" smtClean="0">
                <a:solidFill>
                  <a:srgbClr val="FFC000"/>
                </a:solidFill>
                <a:effectLst>
                  <a:outerShdw blurRad="76200" dist="76200" dir="2700000" rotWithShape="0">
                    <a:srgbClr val="000000">
                      <a:alpha val="96000"/>
                    </a:srgbClr>
                  </a:outerShdw>
                </a:effectLst>
                <a:latin typeface="Arial"/>
                <a:ea typeface="Arial"/>
                <a:cs typeface="Arial"/>
                <a:sym typeface="Arial"/>
              </a:rPr>
              <a:t>confront-the-sinner </a:t>
            </a:r>
            <a:r>
              <a:rPr lang="en-US" sz="6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declaration of salvation available through Christ. A decade or two ago, evangelism shifted to a focus on </a:t>
            </a:r>
            <a:r>
              <a:rPr lang="en-US" sz="6000" dirty="0" smtClean="0">
                <a:solidFill>
                  <a:srgbClr val="FFC000"/>
                </a:solidFill>
                <a:effectLst>
                  <a:outerShdw blurRad="76200" dist="76200" dir="2700000" rotWithShape="0">
                    <a:srgbClr val="000000">
                      <a:alpha val="96000"/>
                    </a:srgbClr>
                  </a:outerShdw>
                </a:effectLst>
                <a:latin typeface="Arial"/>
                <a:ea typeface="Arial"/>
                <a:cs typeface="Arial"/>
                <a:sym typeface="Arial"/>
              </a:rPr>
              <a:t>personal relationships</a:t>
            </a:r>
            <a:r>
              <a:rPr lang="en-US" sz="6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 cultivated with eternity in mind. We believe we are undergoing another shift today, wherein </a:t>
            </a:r>
            <a:r>
              <a:rPr lang="en-US" sz="6000" dirty="0" smtClean="0">
                <a:solidFill>
                  <a:srgbClr val="FFC000"/>
                </a:solidFill>
                <a:effectLst>
                  <a:outerShdw blurRad="76200" dist="76200" dir="2700000" rotWithShape="0">
                    <a:srgbClr val="000000">
                      <a:alpha val="96000"/>
                    </a:srgbClr>
                  </a:outerShdw>
                </a:effectLst>
                <a:latin typeface="Arial"/>
                <a:ea typeface="Arial"/>
                <a:cs typeface="Arial"/>
                <a:sym typeface="Arial"/>
              </a:rPr>
              <a:t>doing good </a:t>
            </a:r>
            <a:r>
              <a:rPr lang="en-US" sz="60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in the world is a powerful apologetic to those who are seeking God.”                    </a:t>
            </a:r>
            <a:r>
              <a:rPr lang="en-US" sz="4800" dirty="0" err="1" smtClean="0">
                <a:solidFill>
                  <a:srgbClr val="FFFFFF"/>
                </a:solidFill>
                <a:effectLst>
                  <a:outerShdw blurRad="76200" dist="76200" dir="2700000" rotWithShape="0">
                    <a:srgbClr val="000000">
                      <a:alpha val="96000"/>
                    </a:srgbClr>
                  </a:outerShdw>
                </a:effectLst>
                <a:latin typeface="Arial"/>
                <a:ea typeface="Arial"/>
                <a:cs typeface="Arial"/>
                <a:sym typeface="Arial"/>
              </a:rPr>
              <a:t>Barna</a:t>
            </a:r>
            <a:r>
              <a:rPr lang="en-US" sz="48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 &amp; </a:t>
            </a:r>
            <a:r>
              <a:rPr lang="en-US" sz="4800" dirty="0" err="1" smtClean="0">
                <a:solidFill>
                  <a:srgbClr val="FFFFFF"/>
                </a:solidFill>
                <a:effectLst>
                  <a:outerShdw blurRad="76200" dist="76200" dir="2700000" rotWithShape="0">
                    <a:srgbClr val="000000">
                      <a:alpha val="96000"/>
                    </a:srgbClr>
                  </a:outerShdw>
                </a:effectLst>
                <a:latin typeface="Arial"/>
                <a:ea typeface="Arial"/>
                <a:cs typeface="Arial"/>
                <a:sym typeface="Arial"/>
              </a:rPr>
              <a:t>Kinnaman</a:t>
            </a:r>
            <a:r>
              <a:rPr lang="en-US" sz="48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 Churchless, p. 181 (2014)</a:t>
            </a:r>
            <a:r>
              <a:rPr sz="4800" dirty="0" smtClean="0">
                <a:solidFill>
                  <a:srgbClr val="FFFFFF"/>
                </a:solidFill>
                <a:effectLst>
                  <a:outerShdw blurRad="76200" dist="76200" dir="2700000" rotWithShape="0">
                    <a:srgbClr val="000000">
                      <a:alpha val="96000"/>
                    </a:srgbClr>
                  </a:outerShdw>
                </a:effectLst>
                <a:latin typeface="Arial"/>
                <a:ea typeface="Arial"/>
                <a:cs typeface="Arial"/>
                <a:sym typeface="Arial"/>
              </a:rPr>
              <a:t> </a:t>
            </a:r>
            <a:endParaRPr sz="4800" dirty="0">
              <a:solidFill>
                <a:srgbClr val="FFFFFF"/>
              </a:solidFill>
              <a:effectLst>
                <a:outerShdw blurRad="76200" dist="76200" dir="2700000" rotWithShape="0">
                  <a:srgbClr val="000000">
                    <a:alpha val="96000"/>
                  </a:srgbClr>
                </a:outerShdw>
              </a:effectLst>
              <a:latin typeface="Arial"/>
              <a:ea typeface="Arial"/>
              <a:cs typeface="Arial"/>
              <a:sym typeface="Arial"/>
            </a:endParaRPr>
          </a:p>
        </p:txBody>
      </p:sp>
      <p:pic>
        <p:nvPicPr>
          <p:cNvPr id="25" name="Picture 24"/>
          <p:cNvPicPr>
            <a:picLocks noChangeAspect="1"/>
          </p:cNvPicPr>
          <p:nvPr/>
        </p:nvPicPr>
        <p:blipFill>
          <a:blip r:embed="rId4"/>
          <a:stretch>
            <a:fillRect/>
          </a:stretch>
        </p:blipFill>
        <p:spPr>
          <a:xfrm>
            <a:off x="2103842" y="1599889"/>
            <a:ext cx="2474379" cy="2474379"/>
          </a:xfrm>
          <a:prstGeom prst="rect">
            <a:avLst/>
          </a:prstGeom>
        </p:spPr>
      </p:pic>
      <p:sp>
        <p:nvSpPr>
          <p:cNvPr id="902"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8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901"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Tree>
    <p:extLst>
      <p:ext uri="{BB962C8B-B14F-4D97-AF65-F5344CB8AC3E}">
        <p14:creationId xmlns:p14="http://schemas.microsoft.com/office/powerpoint/2010/main" val="293985999"/>
      </p:ext>
    </p:extLst>
  </p:cSld>
  <p:clrMapOvr>
    <a:masterClrMapping/>
  </p:clrMapOvr>
  <p:transition spd="med"/>
  <p:timing>
    <p:tnLst>
      <p:par>
        <p:cTn id="1" dur="indefinite" restart="never" fill="hold"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9"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91" name="Shape"/>
          <p:cNvSpPr/>
          <p:nvPr/>
        </p:nvSpPr>
        <p:spPr>
          <a:xfrm flipH="1">
            <a:off x="-25400" y="-3175"/>
            <a:ext cx="24412379" cy="13766999"/>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5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892" name="t"/>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t</a:t>
            </a:r>
          </a:p>
        </p:txBody>
      </p:sp>
      <p:sp>
        <p:nvSpPr>
          <p:cNvPr id="893" name="David Hartman…"/>
          <p:cNvSpPr/>
          <p:nvPr/>
        </p:nvSpPr>
        <p:spPr>
          <a:xfrm>
            <a:off x="-1" y="12079830"/>
            <a:ext cx="24384003" cy="1625601"/>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70000"/>
            </a:srgbClr>
          </a:solidFill>
          <a:ln w="12700">
            <a:miter lim="400000"/>
          </a:ln>
          <a:effectLst>
            <a:outerShdw blurRad="254000" dist="254000" dir="13168795"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grpSp>
        <p:nvGrpSpPr>
          <p:cNvPr id="900" name="Group"/>
          <p:cNvGrpSpPr/>
          <p:nvPr/>
        </p:nvGrpSpPr>
        <p:grpSpPr>
          <a:xfrm>
            <a:off x="4043991" y="2199073"/>
            <a:ext cx="14758894" cy="8350033"/>
            <a:chOff x="0" y="0"/>
            <a:chExt cx="14758893" cy="8350031"/>
          </a:xfrm>
        </p:grpSpPr>
        <p:sp>
          <p:nvSpPr>
            <p:cNvPr id="894"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5"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6"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7"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8"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899"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901" name="7 Ways to Reach Your Friends for Christ"/>
          <p:cNvSpPr/>
          <p:nvPr/>
        </p:nvSpPr>
        <p:spPr>
          <a:xfrm>
            <a:off x="1946" y="249"/>
            <a:ext cx="24386185"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ma14="http://schemas.microsoft.com/office/mac/drawingml/2011/main" xmlns=""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902" name="Shape"/>
          <p:cNvSpPr/>
          <p:nvPr/>
        </p:nvSpPr>
        <p:spPr>
          <a:xfrm>
            <a:off x="118020" y="336326"/>
            <a:ext cx="23944760"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8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903"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04"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05"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908" name="Meeting real needs in practical ways—opens hearts to God’s love."/>
          <p:cNvSpPr txBox="1"/>
          <p:nvPr/>
        </p:nvSpPr>
        <p:spPr>
          <a:xfrm>
            <a:off x="7281522" y="3241946"/>
            <a:ext cx="14664319" cy="405050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1828800">
              <a:lnSpc>
                <a:spcPct val="90000"/>
              </a:lnSpc>
              <a:spcBef>
                <a:spcPts val="3300"/>
              </a:spcBef>
              <a:defRPr sz="7000">
                <a:solidFill>
                  <a:srgbClr val="FFFFFF"/>
                </a:solidFill>
                <a:effectLst>
                  <a:outerShdw blurRad="76200" dist="76200" dir="2700000" rotWithShape="0">
                    <a:srgbClr val="000000">
                      <a:alpha val="96000"/>
                    </a:srgbClr>
                  </a:outerShdw>
                </a:effectLst>
                <a:latin typeface="Arial"/>
                <a:ea typeface="Arial"/>
                <a:cs typeface="Arial"/>
                <a:sym typeface="Arial"/>
              </a:defRPr>
            </a:pPr>
            <a:endParaRPr sz="7000" dirty="0">
              <a:solidFill>
                <a:srgbClr val="FFFFFF"/>
              </a:solidFill>
              <a:effectLst>
                <a:outerShdw blurRad="76200" dist="76200" dir="2700000" rotWithShape="0">
                  <a:srgbClr val="000000">
                    <a:alpha val="96000"/>
                  </a:srgbClr>
                </a:outerShdw>
              </a:effectLst>
              <a:latin typeface="Arial"/>
              <a:ea typeface="Arial"/>
              <a:cs typeface="Arial"/>
              <a:sym typeface="Arial"/>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522198" y="5080648"/>
            <a:ext cx="6955178" cy="6883166"/>
          </a:xfrm>
          <a:prstGeom prst="rect">
            <a:avLst/>
          </a:prstGeom>
        </p:spPr>
      </p:pic>
      <p:sp>
        <p:nvSpPr>
          <p:cNvPr id="2" name="TextBox 1"/>
          <p:cNvSpPr txBox="1"/>
          <p:nvPr/>
        </p:nvSpPr>
        <p:spPr>
          <a:xfrm>
            <a:off x="7455877" y="5999953"/>
            <a:ext cx="1031631" cy="872034"/>
          </a:xfrm>
          <a:prstGeom prst="rect">
            <a:avLst/>
          </a:prstGeom>
          <a:solidFill>
            <a:srgbClr val="005C9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2" name="Examples:…"/>
          <p:cNvSpPr txBox="1"/>
          <p:nvPr/>
        </p:nvSpPr>
        <p:spPr>
          <a:xfrm>
            <a:off x="7215218" y="3023866"/>
            <a:ext cx="15262310" cy="46310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Biblical </a:t>
            </a:r>
            <a:r>
              <a:rPr sz="6000" dirty="0" smtClean="0">
                <a:solidFill>
                  <a:srgbClr val="FFFFFF"/>
                </a:solidFill>
                <a:effectLst>
                  <a:outerShdw blurRad="63500" dist="88900" dir="2939454" rotWithShape="0">
                    <a:srgbClr val="000000"/>
                  </a:outerShdw>
                </a:effectLst>
                <a:latin typeface="Arial"/>
                <a:ea typeface="Arial"/>
                <a:cs typeface="Arial"/>
                <a:sym typeface="Arial"/>
              </a:rPr>
              <a:t>Examples:</a:t>
            </a:r>
            <a:endParaRPr lang="en-US" sz="6000" dirty="0" smtClean="0">
              <a:solidFill>
                <a:srgbClr val="FFFFFF"/>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sz="6000" dirty="0">
              <a:solidFill>
                <a:srgbClr val="FFFFFF"/>
              </a:solidFill>
              <a:effectLst>
                <a:outerShdw blurRad="63500" dist="88900" dir="2939454" rotWithShape="0">
                  <a:srgbClr val="000000"/>
                </a:outerShdw>
              </a:effectLst>
              <a:latin typeface="Arial"/>
              <a:ea typeface="Arial"/>
              <a:cs typeface="Arial"/>
              <a:sym typeface="Arial"/>
            </a:endParaRPr>
          </a:p>
          <a:p>
            <a:pPr marL="635000" indent="-635000" algn="l" defTabSz="584200">
              <a:buSzPct val="75000"/>
              <a:buFontTx/>
              <a:buChar char="•"/>
              <a:defRPr sz="6000">
                <a:solidFill>
                  <a:srgbClr val="FFFFFF"/>
                </a:solidFill>
                <a:effectLst>
                  <a:outerShdw blurRad="63500" dist="88900" dir="2939454" rotWithShape="0">
                    <a:srgbClr val="000000"/>
                  </a:outerShdw>
                </a:effectLst>
                <a:latin typeface="Arial"/>
                <a:ea typeface="Arial"/>
                <a:cs typeface="Arial"/>
                <a:sym typeface="Arial"/>
              </a:defRPr>
            </a:pPr>
            <a:r>
              <a:rPr sz="6000" dirty="0">
                <a:solidFill>
                  <a:srgbClr val="FFC000"/>
                </a:solidFill>
                <a:effectLst>
                  <a:outerShdw blurRad="63500" dist="88900" dir="2939454" rotWithShape="0">
                    <a:srgbClr val="000000"/>
                  </a:outerShdw>
                </a:effectLst>
                <a:latin typeface="Arial"/>
                <a:ea typeface="Arial"/>
                <a:cs typeface="Arial"/>
                <a:sym typeface="Arial"/>
              </a:rPr>
              <a:t>Dorcas</a:t>
            </a:r>
            <a:r>
              <a:rPr sz="6000" dirty="0">
                <a:solidFill>
                  <a:srgbClr val="FFFFFF"/>
                </a:solidFill>
                <a:effectLst>
                  <a:outerShdw blurRad="63500" dist="88900" dir="2939454" rotWithShape="0">
                    <a:srgbClr val="000000"/>
                  </a:outerShdw>
                </a:effectLst>
                <a:latin typeface="Arial"/>
                <a:ea typeface="Arial"/>
                <a:cs typeface="Arial"/>
                <a:sym typeface="Arial"/>
              </a:rPr>
              <a:t> (Acts 9:36)</a:t>
            </a:r>
          </a:p>
          <a:p>
            <a:pPr marL="635000" indent="-635000" algn="l" defTabSz="584200">
              <a:buSzPct val="75000"/>
              <a:buFontTx/>
              <a:buChar char="•"/>
              <a:defRPr sz="6000">
                <a:solidFill>
                  <a:srgbClr val="FFFFFF"/>
                </a:solidFill>
                <a:effectLst>
                  <a:outerShdw blurRad="63500" dist="88900" dir="2939454" rotWithShape="0">
                    <a:srgbClr val="000000"/>
                  </a:outerShdw>
                </a:effectLst>
                <a:latin typeface="Arial"/>
                <a:ea typeface="Arial"/>
                <a:cs typeface="Arial"/>
                <a:sym typeface="Arial"/>
              </a:defRPr>
            </a:pPr>
            <a:r>
              <a:rPr sz="6000" dirty="0">
                <a:solidFill>
                  <a:srgbClr val="FFC000"/>
                </a:solidFill>
                <a:effectLst>
                  <a:outerShdw blurRad="63500" dist="88900" dir="2939454" rotWithShape="0">
                    <a:srgbClr val="000000"/>
                  </a:outerShdw>
                </a:effectLst>
                <a:latin typeface="Arial"/>
                <a:ea typeface="Arial"/>
                <a:cs typeface="Arial"/>
                <a:sym typeface="Arial"/>
              </a:rPr>
              <a:t>Jesus</a:t>
            </a:r>
            <a:r>
              <a:rPr sz="6000" dirty="0">
                <a:solidFill>
                  <a:srgbClr val="FFFFFF"/>
                </a:solidFill>
                <a:effectLst>
                  <a:outerShdw blurRad="63500" dist="88900" dir="2939454" rotWithShape="0">
                    <a:srgbClr val="000000"/>
                  </a:outerShdw>
                </a:effectLst>
                <a:latin typeface="Arial"/>
                <a:ea typeface="Arial"/>
                <a:cs typeface="Arial"/>
                <a:sym typeface="Arial"/>
              </a:rPr>
              <a:t> (Acts 10:38</a:t>
            </a:r>
            <a:r>
              <a:rPr sz="6000" dirty="0" smtClean="0">
                <a:solidFill>
                  <a:srgbClr val="FFFFFF"/>
                </a:solidFill>
                <a:effectLst>
                  <a:outerShdw blurRad="63500" dist="88900" dir="2939454" rotWithShape="0">
                    <a:srgbClr val="000000"/>
                  </a:outerShdw>
                </a:effectLst>
                <a:latin typeface="Arial"/>
                <a:ea typeface="Arial"/>
                <a:cs typeface="Arial"/>
                <a:sym typeface="Arial"/>
              </a:rPr>
              <a:t>)</a:t>
            </a:r>
            <a:endParaRPr lang="en-US" sz="6000" dirty="0" smtClean="0">
              <a:solidFill>
                <a:srgbClr val="FFFFFF"/>
              </a:solidFill>
              <a:effectLst>
                <a:outerShdw blurRad="63500" dist="88900" dir="2939454" rotWithShape="0">
                  <a:srgbClr val="000000"/>
                </a:outerShdw>
              </a:effectLst>
              <a:latin typeface="Arial"/>
              <a:ea typeface="Arial"/>
              <a:cs typeface="Arial"/>
              <a:sym typeface="Arial"/>
            </a:endParaRPr>
          </a:p>
          <a:p>
            <a:pPr algn="l" defTabSz="584200">
              <a:buSzPct val="750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	- “went about doing good”</a:t>
            </a:r>
          </a:p>
          <a:p>
            <a:pPr marL="635000" indent="-635000" algn="l" defTabSz="584200">
              <a:buSzPct val="75000"/>
              <a:buFontTx/>
              <a:buChar char="•"/>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smtClean="0">
              <a:solidFill>
                <a:srgbClr val="FFFFFF"/>
              </a:solidFill>
              <a:effectLst>
                <a:outerShdw blurRad="63500" dist="88900" dir="2939454" rotWithShape="0">
                  <a:srgbClr val="000000"/>
                </a:outerShdw>
              </a:effectLst>
              <a:latin typeface="Arial"/>
              <a:ea typeface="Arial"/>
              <a:cs typeface="Arial"/>
              <a:sym typeface="Arial"/>
            </a:endParaRPr>
          </a:p>
          <a:p>
            <a:pPr algn="l" defTabSz="584200">
              <a:buSzPct val="750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	“From His earliest years He [Jesus] was 	possessed of one purpose: He </a:t>
            </a:r>
            <a:r>
              <a:rPr lang="en-US" sz="6000" dirty="0" smtClean="0">
                <a:solidFill>
                  <a:srgbClr val="FFC000"/>
                </a:solidFill>
                <a:effectLst>
                  <a:outerShdw blurRad="63500" dist="88900" dir="2939454" rotWithShape="0">
                    <a:srgbClr val="000000"/>
                  </a:outerShdw>
                </a:effectLst>
                <a:latin typeface="Arial"/>
                <a:ea typeface="Arial"/>
                <a:cs typeface="Arial"/>
                <a:sym typeface="Arial"/>
              </a:rPr>
              <a:t>lived</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to 	</a:t>
            </a:r>
            <a:r>
              <a:rPr lang="en-US" sz="6000" dirty="0" smtClean="0">
                <a:solidFill>
                  <a:srgbClr val="FFC000"/>
                </a:solidFill>
                <a:effectLst>
                  <a:outerShdw blurRad="63500" dist="88900" dir="2939454" rotWithShape="0">
                    <a:srgbClr val="000000"/>
                  </a:outerShdw>
                </a:effectLst>
                <a:latin typeface="Arial"/>
                <a:ea typeface="Arial"/>
                <a:cs typeface="Arial"/>
                <a:sym typeface="Arial"/>
              </a:rPr>
              <a:t>bless others</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a:t>
            </a:r>
            <a:r>
              <a:rPr lang="en-US" sz="4800" dirty="0" smtClean="0">
                <a:solidFill>
                  <a:srgbClr val="FFFFFF"/>
                </a:solidFill>
                <a:effectLst>
                  <a:outerShdw blurRad="88900" dist="88900" dir="1812928" rotWithShape="0">
                    <a:srgbClr val="000000"/>
                  </a:outerShdw>
                </a:effectLst>
                <a:latin typeface="Arial"/>
                <a:ea typeface="Arial"/>
                <a:cs typeface="Arial"/>
                <a:sym typeface="Arial"/>
              </a:rPr>
              <a:t>EGW, Desire of Ages, p. 70</a:t>
            </a:r>
            <a:endParaRPr sz="6000" dirty="0" smtClean="0">
              <a:solidFill>
                <a:srgbClr val="FFFFFF"/>
              </a:solidFill>
              <a:effectLst>
                <a:outerShdw blurRad="63500" dist="88900" dir="2939454" rotWithShape="0">
                  <a:srgbClr val="000000"/>
                </a:outerShdw>
              </a:effectLst>
              <a:latin typeface="Arial"/>
              <a:ea typeface="Arial"/>
              <a:cs typeface="Arial"/>
              <a:sym typeface="Arial"/>
            </a:endParaRPr>
          </a:p>
        </p:txBody>
      </p:sp>
    </p:spTree>
    <p:extLst>
      <p:ext uri="{BB962C8B-B14F-4D97-AF65-F5344CB8AC3E}">
        <p14:creationId xmlns:p14="http://schemas.microsoft.com/office/powerpoint/2010/main" val="2014584050"/>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2">
                                            <p:txEl>
                                              <p:pRg st="6" end="6"/>
                                            </p:txEl>
                                          </p:spTgt>
                                        </p:tgtEl>
                                        <p:attrNameLst>
                                          <p:attrName>style.visibility</p:attrName>
                                        </p:attrNameLst>
                                      </p:cBhvr>
                                      <p:to>
                                        <p:strVal val="visible"/>
                                      </p:to>
                                    </p:set>
                                    <p:animEffect transition="in" filter="dissolve">
                                      <p:cBhvr>
                                        <p:cTn id="19"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6" name="Rectangle"/>
          <p:cNvSpPr/>
          <p:nvPr/>
        </p:nvSpPr>
        <p:spPr>
          <a:xfrm>
            <a:off x="397" y="-36116"/>
            <a:ext cx="24384002"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679" name="Shape"/>
          <p:cNvSpPr/>
          <p:nvPr/>
        </p:nvSpPr>
        <p:spPr>
          <a:xfrm flipH="1">
            <a:off x="-72210" y="-4686"/>
            <a:ext cx="24412380" cy="13767000"/>
          </a:xfrm>
          <a:custGeom>
            <a:avLst/>
            <a:gdLst/>
            <a:ahLst/>
            <a:cxnLst>
              <a:cxn ang="0">
                <a:pos x="wd2" y="hd2"/>
              </a:cxn>
              <a:cxn ang="5400000">
                <a:pos x="wd2" y="hd2"/>
              </a:cxn>
              <a:cxn ang="10800000">
                <a:pos x="wd2" y="hd2"/>
              </a:cxn>
              <a:cxn ang="16200000">
                <a:pos x="wd2" y="hd2"/>
              </a:cxn>
            </a:cxnLst>
            <a:rect l="0" t="0" r="r" b="b"/>
            <a:pathLst>
              <a:path w="21600" h="21600" extrusionOk="0">
                <a:moveTo>
                  <a:pt x="0" y="80"/>
                </a:moveTo>
                <a:lnTo>
                  <a:pt x="1852" y="0"/>
                </a:lnTo>
                <a:cubicBezTo>
                  <a:pt x="1504" y="4854"/>
                  <a:pt x="2476" y="9712"/>
                  <a:pt x="4470" y="13094"/>
                </a:cubicBezTo>
                <a:cubicBezTo>
                  <a:pt x="6168" y="15974"/>
                  <a:pt x="8456" y="17500"/>
                  <a:pt x="10804" y="17319"/>
                </a:cubicBezTo>
                <a:lnTo>
                  <a:pt x="21600" y="17343"/>
                </a:lnTo>
                <a:lnTo>
                  <a:pt x="21575" y="21600"/>
                </a:lnTo>
                <a:lnTo>
                  <a:pt x="0" y="21600"/>
                </a:lnTo>
                <a:lnTo>
                  <a:pt x="0" y="80"/>
                </a:lnTo>
                <a:close/>
              </a:path>
            </a:pathLst>
          </a:custGeom>
          <a:solidFill>
            <a:srgbClr val="70C8E6">
              <a:alpha val="12000"/>
            </a:srgbClr>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680" name="7 Ways to Reach Your Friends for Christ"/>
          <p:cNvSpPr/>
          <p:nvPr/>
        </p:nvSpPr>
        <p:spPr>
          <a:xfrm>
            <a:off x="1947" y="251"/>
            <a:ext cx="24386186" cy="44815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8" y="0"/>
                </a:lnTo>
                <a:lnTo>
                  <a:pt x="21600" y="21600"/>
                </a:lnTo>
                <a:cubicBezTo>
                  <a:pt x="21405" y="17326"/>
                  <a:pt x="20928" y="13592"/>
                  <a:pt x="20259" y="11116"/>
                </a:cubicBezTo>
                <a:cubicBezTo>
                  <a:pt x="19947" y="9962"/>
                  <a:pt x="19602" y="9118"/>
                  <a:pt x="19239" y="8635"/>
                </a:cubicBezTo>
                <a:cubicBezTo>
                  <a:pt x="19034" y="8361"/>
                  <a:pt x="18823" y="8205"/>
                  <a:pt x="18613" y="8090"/>
                </a:cubicBezTo>
                <a:cubicBezTo>
                  <a:pt x="18405" y="7977"/>
                  <a:pt x="18196" y="7902"/>
                  <a:pt x="17986" y="7866"/>
                </a:cubicBezTo>
                <a:lnTo>
                  <a:pt x="16199" y="7835"/>
                </a:lnTo>
                <a:lnTo>
                  <a:pt x="0" y="7835"/>
                </a:lnTo>
                <a:lnTo>
                  <a:pt x="0" y="0"/>
                </a:lnTo>
                <a:close/>
              </a:path>
            </a:pathLst>
          </a:custGeom>
          <a:solidFill>
            <a:srgbClr val="2E86C1">
              <a:alpha val="70000"/>
            </a:srgbClr>
          </a:solidFill>
          <a:ln w="12700">
            <a:miter lim="400000"/>
          </a:ln>
          <a:effectLst>
            <a:outerShdw blurRad="254000" dist="254000" dir="5400000" rotWithShape="0">
              <a:srgbClr val="000000">
                <a:alpha val="40000"/>
              </a:srgbClr>
            </a:outerShdw>
          </a:effectLst>
          <a:extLst>
            <a:ext uri="{C572A759-6A51-4108-AA02-DFA0A04FC94B}">
              <ma14:wrappingTextBoxFlag xmlns="" xmlns:ma14="http://schemas.microsoft.com/office/mac/drawingml/2011/main" val="1"/>
            </a:ext>
          </a:extLst>
        </p:spPr>
        <p:txBody>
          <a:bodyPr lIns="50800" tIns="50800" rIns="50800" bIns="50800"/>
          <a:lstStyle/>
          <a:p>
            <a:pPr>
              <a:defRPr sz="3300" b="1" cap="small">
                <a:solidFill>
                  <a:srgbClr val="FFFFFF"/>
                </a:solidFill>
                <a:effectLst>
                  <a:outerShdw blurRad="63500" dist="63500" dir="2700000" rotWithShape="0">
                    <a:srgbClr val="000000">
                      <a:alpha val="50000"/>
                    </a:srgbClr>
                  </a:outerShdw>
                </a:effectLst>
                <a:latin typeface="Play"/>
                <a:ea typeface="Play"/>
                <a:cs typeface="Play"/>
                <a:sym typeface="Play"/>
              </a:defRPr>
            </a:pPr>
            <a:endParaRPr sz="3300" b="1" cap="small">
              <a:solidFill>
                <a:srgbClr val="FFFFFF"/>
              </a:solidFill>
              <a:effectLst>
                <a:outerShdw blurRad="63500" dist="63500" dir="2700000" rotWithShape="0">
                  <a:srgbClr val="000000">
                    <a:alpha val="50000"/>
                  </a:srgbClr>
                </a:outerShdw>
              </a:effectLst>
              <a:latin typeface="Play"/>
              <a:ea typeface="Play"/>
              <a:cs typeface="Play"/>
              <a:sym typeface="Play"/>
            </a:endParaRPr>
          </a:p>
          <a:p>
            <a:pPr>
              <a:defRPr sz="3300" b="1" cap="small">
                <a:solidFill>
                  <a:srgbClr val="FFFFFF"/>
                </a:solidFill>
                <a:effectLst>
                  <a:outerShdw blurRad="63500" dist="63500" dir="2700000" rotWithShape="0">
                    <a:srgbClr val="000000">
                      <a:alpha val="50000"/>
                    </a:srgbClr>
                  </a:outerShdw>
                </a:effectLst>
                <a:latin typeface="Arial"/>
                <a:ea typeface="Arial"/>
                <a:cs typeface="Arial"/>
                <a:sym typeface="Arial"/>
              </a:defRPr>
            </a:pPr>
            <a:r>
              <a:rPr sz="3300" b="1" cap="small">
                <a:solidFill>
                  <a:srgbClr val="FFFFFF"/>
                </a:solidFill>
                <a:effectLst>
                  <a:outerShdw blurRad="63500" dist="63500" dir="2700000" rotWithShape="0">
                    <a:srgbClr val="000000">
                      <a:alpha val="50000"/>
                    </a:srgbClr>
                  </a:outerShdw>
                </a:effectLst>
                <a:latin typeface="Arial"/>
                <a:ea typeface="Arial"/>
                <a:cs typeface="Arial"/>
                <a:sym typeface="Arial"/>
              </a:rPr>
              <a:t>7 Ways to Reach Your Friends for Christ</a:t>
            </a:r>
          </a:p>
        </p:txBody>
      </p:sp>
      <p:sp>
        <p:nvSpPr>
          <p:cNvPr id="681" name="z"/>
          <p:cNvSpPr txBox="1">
            <a:spLocks noGrp="1"/>
          </p:cNvSpPr>
          <p:nvPr>
            <p:ph type="body" sz="quarter" idx="1"/>
          </p:nvPr>
        </p:nvSpPr>
        <p:spPr>
          <a:xfrm>
            <a:off x="23243606" y="12686086"/>
            <a:ext cx="1096564" cy="1005816"/>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682" name="David Hartman…"/>
          <p:cNvSpPr/>
          <p:nvPr/>
        </p:nvSpPr>
        <p:spPr>
          <a:xfrm>
            <a:off x="-2" y="12079831"/>
            <a:ext cx="24384004" cy="1625602"/>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1600" y="0"/>
                </a:lnTo>
                <a:lnTo>
                  <a:pt x="21600" y="21600"/>
                </a:lnTo>
                <a:lnTo>
                  <a:pt x="0" y="21600"/>
                </a:lnTo>
                <a:cubicBezTo>
                  <a:pt x="135" y="17791"/>
                  <a:pt x="310" y="14340"/>
                  <a:pt x="520" y="11387"/>
                </a:cubicBezTo>
                <a:cubicBezTo>
                  <a:pt x="766" y="7913"/>
                  <a:pt x="1051" y="5207"/>
                  <a:pt x="1361" y="3422"/>
                </a:cubicBezTo>
                <a:cubicBezTo>
                  <a:pt x="1591" y="2093"/>
                  <a:pt x="1833" y="1283"/>
                  <a:pt x="2079" y="750"/>
                </a:cubicBezTo>
                <a:cubicBezTo>
                  <a:pt x="2283" y="307"/>
                  <a:pt x="2491" y="54"/>
                  <a:pt x="2700" y="0"/>
                </a:cubicBezTo>
                <a:close/>
              </a:path>
            </a:pathLst>
          </a:custGeom>
          <a:solidFill>
            <a:srgbClr val="2E86C1">
              <a:alpha val="70000"/>
            </a:srgbClr>
          </a:solidFill>
          <a:ln w="12700">
            <a:miter lim="400000"/>
          </a:ln>
          <a:effectLst>
            <a:outerShdw blurRad="254000" dist="254000" dir="13168795" rotWithShape="0">
              <a:srgbClr val="000000">
                <a:alpha val="40000"/>
              </a:srgbClr>
            </a:outerShdw>
          </a:effectLst>
          <a:extLst>
            <a:ext uri="{C572A759-6A51-4108-AA02-DFA0A04FC94B}">
              <ma14:wrappingTextBoxFlag xmlns="" xmlns:ma14="http://schemas.microsoft.com/office/mac/drawingml/2011/main" val="1"/>
            </a:ext>
          </a:extLst>
        </p:spPr>
        <p:txBody>
          <a:bodyPr lIns="50800" tIns="50800" rIns="50800" bIns="50800" anchor="ctr"/>
          <a:lstStyle/>
          <a:p>
            <a:pPr>
              <a:lnSpc>
                <a:spcPct val="70000"/>
              </a:lnSpc>
              <a:defRPr sz="2400" b="1" cap="small" spc="480">
                <a:solidFill>
                  <a:srgbClr val="FFFFFF"/>
                </a:solidFill>
                <a:latin typeface="Arial"/>
                <a:ea typeface="Arial"/>
                <a:cs typeface="Arial"/>
                <a:sym typeface="Arial"/>
              </a:defRPr>
            </a:pPr>
            <a:r>
              <a:rPr sz="2400" b="1" cap="small" spc="480">
                <a:solidFill>
                  <a:srgbClr val="FFFFFF"/>
                </a:solidFill>
                <a:latin typeface="Arial"/>
                <a:ea typeface="Arial"/>
                <a:cs typeface="Arial"/>
                <a:sym typeface="Arial"/>
              </a:rPr>
              <a:t>David Hartman </a:t>
            </a:r>
          </a:p>
          <a:p>
            <a:pPr>
              <a:lnSpc>
                <a:spcPct val="70000"/>
              </a:lnSpc>
              <a:defRPr sz="2200" b="1" cap="small" spc="440">
                <a:solidFill>
                  <a:srgbClr val="FFFFFF"/>
                </a:solidFill>
                <a:latin typeface="Arial"/>
                <a:ea typeface="Arial"/>
                <a:cs typeface="Arial"/>
                <a:sym typeface="Arial"/>
              </a:defRPr>
            </a:pPr>
            <a:r>
              <a:rPr sz="2200" b="1" u="sng" cap="small" spc="440">
                <a:solidFill>
                  <a:srgbClr val="FFFFFF"/>
                </a:solidFill>
                <a:latin typeface="Arial"/>
                <a:ea typeface="Arial"/>
                <a:cs typeface="Arial"/>
                <a:sym typeface="Arial"/>
                <a:hlinkClick r:id="rId3"/>
              </a:rPr>
              <a:t>www.winningwaystowitness.com</a:t>
            </a:r>
          </a:p>
        </p:txBody>
      </p:sp>
      <p:sp>
        <p:nvSpPr>
          <p:cNvPr id="683" name="Shape"/>
          <p:cNvSpPr/>
          <p:nvPr/>
        </p:nvSpPr>
        <p:spPr>
          <a:xfrm>
            <a:off x="118020" y="336327"/>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80000"/>
                </a:srgbClr>
              </a:gs>
            </a:gsLst>
          </a:gradFill>
          <a:ln w="12700">
            <a:miter lim="400000"/>
          </a:ln>
          <a:effectLst>
            <a:outerShdw blurRad="254000" dist="254000" dir="5400000" rotWithShape="0">
              <a:srgbClr val="000000">
                <a:alpha val="40000"/>
              </a:srgbClr>
            </a:outerShdw>
          </a:effectLst>
        </p:spPr>
        <p:txBody>
          <a:bodyPr lIns="50800" tIns="50800" rIns="50800" bIns="50800" anchor="ctr"/>
          <a:lstStyle/>
          <a:p>
            <a:pPr>
              <a:defRPr sz="3200"/>
            </a:pPr>
            <a:endParaRPr sz="3200"/>
          </a:p>
        </p:txBody>
      </p:sp>
      <p:sp>
        <p:nvSpPr>
          <p:cNvPr id="708" name="Shape"/>
          <p:cNvSpPr/>
          <p:nvPr/>
        </p:nvSpPr>
        <p:spPr>
          <a:xfrm flipH="1">
            <a:off x="1187698" y="104672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709" name="Shape"/>
          <p:cNvSpPr/>
          <p:nvPr/>
        </p:nvSpPr>
        <p:spPr>
          <a:xfrm flipH="1">
            <a:off x="1949698" y="107146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710" name="Shape"/>
          <p:cNvSpPr/>
          <p:nvPr/>
        </p:nvSpPr>
        <p:spPr>
          <a:xfrm flipH="1">
            <a:off x="2851398" y="10968655"/>
            <a:ext cx="23944760"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3" name="3.Service"/>
          <p:cNvSpPr txBox="1"/>
          <p:nvPr/>
        </p:nvSpPr>
        <p:spPr>
          <a:xfrm>
            <a:off x="2425458" y="1637791"/>
            <a:ext cx="19533084" cy="14735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1"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FFFF"/>
                </a:solidFill>
                <a:effectLst>
                  <a:outerShdw blurRad="63500" dist="63500" dir="2400000" rotWithShape="0">
                    <a:srgbClr val="000000"/>
                  </a:outerShdw>
                </a:effectLst>
                <a:latin typeface="Arial"/>
                <a:ea typeface="Arial"/>
                <a:cs typeface="Arial"/>
                <a:sym typeface="Arial"/>
              </a:rPr>
              <a:t>HOW Meet Needs of Community?</a:t>
            </a:r>
            <a:endParaRPr sz="8000" b="1" dirty="0">
              <a:solidFill>
                <a:srgbClr val="FFFFFF"/>
              </a:solidFill>
              <a:effectLst>
                <a:outerShdw blurRad="63500" dist="63500" dir="2400000" rotWithShape="0">
                  <a:srgbClr val="000000"/>
                </a:outerShdw>
              </a:effectLst>
              <a:latin typeface="Arial"/>
              <a:ea typeface="Arial"/>
              <a:cs typeface="Arial"/>
              <a:sym typeface="Arial"/>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7795" y="4177857"/>
            <a:ext cx="7708410" cy="5846083"/>
          </a:xfrm>
          <a:prstGeom prst="rect">
            <a:avLst/>
          </a:prstGeom>
        </p:spPr>
      </p:pic>
    </p:spTree>
    <p:extLst>
      <p:ext uri="{BB962C8B-B14F-4D97-AF65-F5344CB8AC3E}">
        <p14:creationId xmlns:p14="http://schemas.microsoft.com/office/powerpoint/2010/main" val="1260837471"/>
      </p:ext>
    </p:extLst>
  </p:cSld>
  <p:clrMapOvr>
    <a:masterClrMapping/>
  </p:clrMapOvr>
  <p:transition spd="med"/>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4" name="Rectangle"/>
          <p:cNvSpPr/>
          <p:nvPr/>
        </p:nvSpPr>
        <p:spPr>
          <a:xfrm>
            <a:off x="395" y="-36116"/>
            <a:ext cx="24384001" cy="13788232"/>
          </a:xfrm>
          <a:prstGeom prst="rect">
            <a:avLst/>
          </a:prstGeom>
          <a:solidFill>
            <a:srgbClr val="005C9C"/>
          </a:solidFill>
          <a:ln w="12700">
            <a:miter lim="400000"/>
          </a:ln>
        </p:spPr>
        <p:txBody>
          <a:bodyPr lIns="50800" tIns="50800" rIns="50800" bIns="50800" anchor="ctr"/>
          <a:lstStyle/>
          <a:p>
            <a:pPr>
              <a:defRPr sz="3200">
                <a:solidFill>
                  <a:srgbClr val="FFFFFF"/>
                </a:solidFill>
              </a:defRPr>
            </a:pPr>
            <a:endParaRPr sz="3200">
              <a:solidFill>
                <a:srgbClr val="FFFFFF"/>
              </a:solidFill>
            </a:endParaRPr>
          </a:p>
        </p:txBody>
      </p:sp>
      <p:sp>
        <p:nvSpPr>
          <p:cNvPr id="1179" name="z"/>
          <p:cNvSpPr txBox="1">
            <a:spLocks noGrp="1"/>
          </p:cNvSpPr>
          <p:nvPr>
            <p:ph type="body" sz="quarter" idx="1"/>
          </p:nvPr>
        </p:nvSpPr>
        <p:spPr>
          <a:xfrm>
            <a:off x="23243606" y="12686086"/>
            <a:ext cx="1096564" cy="1005815"/>
          </a:xfrm>
          <a:prstGeom prst="rect">
            <a:avLst/>
          </a:prstGeom>
        </p:spPr>
        <p:txBody>
          <a:bodyPr anchor="ctr">
            <a:noAutofit/>
          </a:bodyPr>
          <a:lstStyle>
            <a:lvl1pPr defTabSz="584200">
              <a:defRPr sz="2200">
                <a:latin typeface="Titillium Web"/>
                <a:ea typeface="Titillium Web"/>
                <a:cs typeface="Titillium Web"/>
                <a:sym typeface="Titillium Web"/>
              </a:defRPr>
            </a:lvl1pPr>
          </a:lstStyle>
          <a:p>
            <a:r>
              <a:t>z</a:t>
            </a:r>
          </a:p>
        </p:txBody>
      </p:sp>
      <p:sp>
        <p:nvSpPr>
          <p:cNvPr id="1181" name="Shape"/>
          <p:cNvSpPr/>
          <p:nvPr/>
        </p:nvSpPr>
        <p:spPr>
          <a:xfrm flipH="1">
            <a:off x="1187698" y="10467254"/>
            <a:ext cx="23944759" cy="2730354"/>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182" name="Shape"/>
          <p:cNvSpPr/>
          <p:nvPr/>
        </p:nvSpPr>
        <p:spPr>
          <a:xfrm flipH="1">
            <a:off x="1949698" y="10714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sp>
        <p:nvSpPr>
          <p:cNvPr id="1183" name="Shape"/>
          <p:cNvSpPr/>
          <p:nvPr/>
        </p:nvSpPr>
        <p:spPr>
          <a:xfrm flipH="1">
            <a:off x="2851398" y="10968654"/>
            <a:ext cx="23944759" cy="2730353"/>
          </a:xfrm>
          <a:custGeom>
            <a:avLst/>
            <a:gdLst/>
            <a:ahLst/>
            <a:cxnLst>
              <a:cxn ang="0">
                <a:pos x="wd2" y="hd2"/>
              </a:cxn>
              <a:cxn ang="5400000">
                <a:pos x="wd2" y="hd2"/>
              </a:cxn>
              <a:cxn ang="10800000">
                <a:pos x="wd2" y="hd2"/>
              </a:cxn>
              <a:cxn ang="16200000">
                <a:pos x="wd2" y="hd2"/>
              </a:cxn>
            </a:cxnLst>
            <a:rect l="0" t="0" r="r" b="b"/>
            <a:pathLst>
              <a:path w="21600" h="21600" extrusionOk="0">
                <a:moveTo>
                  <a:pt x="19" y="11647"/>
                </a:moveTo>
                <a:lnTo>
                  <a:pt x="17038" y="11421"/>
                </a:lnTo>
                <a:cubicBezTo>
                  <a:pt x="17636" y="11466"/>
                  <a:pt x="18227" y="12564"/>
                  <a:pt x="18774" y="14648"/>
                </a:cubicBezTo>
                <a:cubicBezTo>
                  <a:pt x="19223" y="16360"/>
                  <a:pt x="19635" y="18710"/>
                  <a:pt x="19993" y="21600"/>
                </a:cubicBezTo>
                <a:lnTo>
                  <a:pt x="21600" y="0"/>
                </a:lnTo>
                <a:cubicBezTo>
                  <a:pt x="21012" y="1738"/>
                  <a:pt x="20412" y="3181"/>
                  <a:pt x="19803" y="4322"/>
                </a:cubicBezTo>
                <a:cubicBezTo>
                  <a:pt x="18897" y="6021"/>
                  <a:pt x="17975" y="7046"/>
                  <a:pt x="17048" y="7386"/>
                </a:cubicBezTo>
                <a:lnTo>
                  <a:pt x="0" y="7630"/>
                </a:lnTo>
                <a:lnTo>
                  <a:pt x="19" y="11647"/>
                </a:lnTo>
                <a:close/>
              </a:path>
            </a:pathLst>
          </a:custGeom>
          <a:gradFill>
            <a:gsLst>
              <a:gs pos="0">
                <a:srgbClr val="00A3DA">
                  <a:alpha val="0"/>
                </a:srgbClr>
              </a:gs>
              <a:gs pos="100000">
                <a:srgbClr val="00A3DA">
                  <a:alpha val="50000"/>
                </a:srgbClr>
              </a:gs>
            </a:gsLst>
          </a:gradFill>
          <a:ln w="12700">
            <a:miter lim="400000"/>
          </a:ln>
          <a:effectLst>
            <a:outerShdw blurRad="622300" dist="254000" dir="2916000" rotWithShape="0">
              <a:srgbClr val="000000">
                <a:alpha val="40000"/>
              </a:srgbClr>
            </a:outerShdw>
          </a:effectLst>
        </p:spPr>
        <p:txBody>
          <a:bodyPr lIns="50800" tIns="50800" rIns="50800" bIns="50800" anchor="ctr"/>
          <a:lstStyle/>
          <a:p>
            <a:pPr>
              <a:defRPr sz="3200"/>
            </a:pPr>
            <a:endParaRPr sz="3200"/>
          </a:p>
        </p:txBody>
      </p:sp>
      <p:grpSp>
        <p:nvGrpSpPr>
          <p:cNvPr id="1191" name="Group"/>
          <p:cNvGrpSpPr/>
          <p:nvPr/>
        </p:nvGrpSpPr>
        <p:grpSpPr>
          <a:xfrm>
            <a:off x="6123604" y="2173673"/>
            <a:ext cx="14758894" cy="8350033"/>
            <a:chOff x="0" y="0"/>
            <a:chExt cx="14758893" cy="8350031"/>
          </a:xfrm>
        </p:grpSpPr>
        <p:sp>
          <p:nvSpPr>
            <p:cNvPr id="1185" name="Shape"/>
            <p:cNvSpPr/>
            <p:nvPr/>
          </p:nvSpPr>
          <p:spPr>
            <a:xfrm>
              <a:off x="11608912" y="5219111"/>
              <a:ext cx="2676259" cy="2662646"/>
            </a:xfrm>
            <a:custGeom>
              <a:avLst/>
              <a:gdLst/>
              <a:ahLst/>
              <a:cxnLst>
                <a:cxn ang="0">
                  <a:pos x="wd2" y="hd2"/>
                </a:cxn>
                <a:cxn ang="5400000">
                  <a:pos x="wd2" y="hd2"/>
                </a:cxn>
                <a:cxn ang="10800000">
                  <a:pos x="wd2" y="hd2"/>
                </a:cxn>
                <a:cxn ang="16200000">
                  <a:pos x="wd2" y="hd2"/>
                </a:cxn>
              </a:cxnLst>
              <a:rect l="0" t="0" r="r" b="b"/>
              <a:pathLst>
                <a:path w="21600" h="21600" extrusionOk="0">
                  <a:moveTo>
                    <a:pt x="11338" y="3821"/>
                  </a:moveTo>
                  <a:lnTo>
                    <a:pt x="11294" y="3865"/>
                  </a:lnTo>
                  <a:lnTo>
                    <a:pt x="11272" y="3953"/>
                  </a:lnTo>
                  <a:lnTo>
                    <a:pt x="11272" y="4020"/>
                  </a:lnTo>
                  <a:lnTo>
                    <a:pt x="11294" y="4108"/>
                  </a:lnTo>
                  <a:lnTo>
                    <a:pt x="11382" y="4196"/>
                  </a:lnTo>
                  <a:lnTo>
                    <a:pt x="11470" y="4218"/>
                  </a:lnTo>
                  <a:lnTo>
                    <a:pt x="11536" y="4263"/>
                  </a:lnTo>
                  <a:lnTo>
                    <a:pt x="11624" y="4307"/>
                  </a:lnTo>
                  <a:lnTo>
                    <a:pt x="11624" y="4506"/>
                  </a:lnTo>
                  <a:lnTo>
                    <a:pt x="11712" y="4506"/>
                  </a:lnTo>
                  <a:lnTo>
                    <a:pt x="11734" y="4550"/>
                  </a:lnTo>
                  <a:lnTo>
                    <a:pt x="11734" y="4660"/>
                  </a:lnTo>
                  <a:lnTo>
                    <a:pt x="11778" y="4748"/>
                  </a:lnTo>
                  <a:lnTo>
                    <a:pt x="11866" y="4748"/>
                  </a:lnTo>
                  <a:lnTo>
                    <a:pt x="11976" y="4793"/>
                  </a:lnTo>
                  <a:lnTo>
                    <a:pt x="12020" y="4837"/>
                  </a:lnTo>
                  <a:lnTo>
                    <a:pt x="12063" y="4903"/>
                  </a:lnTo>
                  <a:lnTo>
                    <a:pt x="12129" y="4991"/>
                  </a:lnTo>
                  <a:lnTo>
                    <a:pt x="12261" y="5058"/>
                  </a:lnTo>
                  <a:lnTo>
                    <a:pt x="12349" y="5190"/>
                  </a:lnTo>
                  <a:lnTo>
                    <a:pt x="12349" y="5256"/>
                  </a:lnTo>
                  <a:lnTo>
                    <a:pt x="12305" y="5301"/>
                  </a:lnTo>
                  <a:lnTo>
                    <a:pt x="12063" y="5301"/>
                  </a:lnTo>
                  <a:lnTo>
                    <a:pt x="11822" y="5234"/>
                  </a:lnTo>
                  <a:lnTo>
                    <a:pt x="11624" y="5102"/>
                  </a:lnTo>
                  <a:lnTo>
                    <a:pt x="11382" y="4991"/>
                  </a:lnTo>
                  <a:lnTo>
                    <a:pt x="11228" y="4793"/>
                  </a:lnTo>
                  <a:lnTo>
                    <a:pt x="10833" y="4395"/>
                  </a:lnTo>
                  <a:lnTo>
                    <a:pt x="10701" y="4307"/>
                  </a:lnTo>
                  <a:lnTo>
                    <a:pt x="10591" y="4263"/>
                  </a:lnTo>
                  <a:lnTo>
                    <a:pt x="10437" y="4218"/>
                  </a:lnTo>
                  <a:lnTo>
                    <a:pt x="10240" y="4263"/>
                  </a:lnTo>
                  <a:lnTo>
                    <a:pt x="10064" y="4351"/>
                  </a:lnTo>
                  <a:lnTo>
                    <a:pt x="9712" y="4704"/>
                  </a:lnTo>
                  <a:lnTo>
                    <a:pt x="9229" y="4704"/>
                  </a:lnTo>
                  <a:lnTo>
                    <a:pt x="9075" y="4660"/>
                  </a:lnTo>
                  <a:lnTo>
                    <a:pt x="8965" y="4550"/>
                  </a:lnTo>
                  <a:lnTo>
                    <a:pt x="8877" y="4417"/>
                  </a:lnTo>
                  <a:lnTo>
                    <a:pt x="8789" y="4351"/>
                  </a:lnTo>
                  <a:lnTo>
                    <a:pt x="8570" y="4351"/>
                  </a:lnTo>
                  <a:lnTo>
                    <a:pt x="8372" y="4395"/>
                  </a:lnTo>
                  <a:lnTo>
                    <a:pt x="8240" y="4417"/>
                  </a:lnTo>
                  <a:lnTo>
                    <a:pt x="8152" y="4417"/>
                  </a:lnTo>
                  <a:lnTo>
                    <a:pt x="8086" y="4351"/>
                  </a:lnTo>
                  <a:lnTo>
                    <a:pt x="8086" y="4263"/>
                  </a:lnTo>
                  <a:lnTo>
                    <a:pt x="8130" y="4152"/>
                  </a:lnTo>
                  <a:lnTo>
                    <a:pt x="8152" y="4064"/>
                  </a:lnTo>
                  <a:lnTo>
                    <a:pt x="8328" y="3953"/>
                  </a:lnTo>
                  <a:lnTo>
                    <a:pt x="8372" y="3865"/>
                  </a:lnTo>
                  <a:lnTo>
                    <a:pt x="8394" y="3755"/>
                  </a:lnTo>
                  <a:lnTo>
                    <a:pt x="8394" y="3556"/>
                  </a:lnTo>
                  <a:lnTo>
                    <a:pt x="8372" y="3467"/>
                  </a:lnTo>
                  <a:lnTo>
                    <a:pt x="8328" y="3379"/>
                  </a:lnTo>
                  <a:lnTo>
                    <a:pt x="8196" y="3225"/>
                  </a:lnTo>
                  <a:lnTo>
                    <a:pt x="8086" y="3070"/>
                  </a:lnTo>
                  <a:lnTo>
                    <a:pt x="7954" y="2937"/>
                  </a:lnTo>
                  <a:lnTo>
                    <a:pt x="7801" y="2871"/>
                  </a:lnTo>
                  <a:lnTo>
                    <a:pt x="7405" y="2783"/>
                  </a:lnTo>
                  <a:lnTo>
                    <a:pt x="7251" y="2672"/>
                  </a:lnTo>
                  <a:lnTo>
                    <a:pt x="7010" y="2429"/>
                  </a:lnTo>
                  <a:lnTo>
                    <a:pt x="6768" y="2429"/>
                  </a:lnTo>
                  <a:lnTo>
                    <a:pt x="6658" y="2385"/>
                  </a:lnTo>
                  <a:lnTo>
                    <a:pt x="6526" y="2319"/>
                  </a:lnTo>
                  <a:lnTo>
                    <a:pt x="6482" y="2187"/>
                  </a:lnTo>
                  <a:lnTo>
                    <a:pt x="6482" y="2076"/>
                  </a:lnTo>
                  <a:lnTo>
                    <a:pt x="6570" y="1988"/>
                  </a:lnTo>
                  <a:lnTo>
                    <a:pt x="6658" y="1944"/>
                  </a:lnTo>
                  <a:lnTo>
                    <a:pt x="6812" y="1944"/>
                  </a:lnTo>
                  <a:lnTo>
                    <a:pt x="6812" y="1877"/>
                  </a:lnTo>
                  <a:lnTo>
                    <a:pt x="6768" y="1833"/>
                  </a:lnTo>
                  <a:lnTo>
                    <a:pt x="6658" y="1833"/>
                  </a:lnTo>
                  <a:lnTo>
                    <a:pt x="6372" y="1789"/>
                  </a:lnTo>
                  <a:lnTo>
                    <a:pt x="6262" y="1745"/>
                  </a:lnTo>
                  <a:lnTo>
                    <a:pt x="6131" y="1679"/>
                  </a:lnTo>
                  <a:lnTo>
                    <a:pt x="6087" y="1546"/>
                  </a:lnTo>
                  <a:lnTo>
                    <a:pt x="6065" y="1436"/>
                  </a:lnTo>
                  <a:lnTo>
                    <a:pt x="6131" y="1303"/>
                  </a:lnTo>
                  <a:lnTo>
                    <a:pt x="6219" y="1237"/>
                  </a:lnTo>
                  <a:lnTo>
                    <a:pt x="6328" y="1193"/>
                  </a:lnTo>
                  <a:lnTo>
                    <a:pt x="6482" y="1193"/>
                  </a:lnTo>
                  <a:lnTo>
                    <a:pt x="6724" y="1237"/>
                  </a:lnTo>
                  <a:lnTo>
                    <a:pt x="6922" y="1259"/>
                  </a:lnTo>
                  <a:lnTo>
                    <a:pt x="7010" y="1347"/>
                  </a:lnTo>
                  <a:lnTo>
                    <a:pt x="7054" y="1436"/>
                  </a:lnTo>
                  <a:lnTo>
                    <a:pt x="7097" y="1502"/>
                  </a:lnTo>
                  <a:lnTo>
                    <a:pt x="7097" y="1745"/>
                  </a:lnTo>
                  <a:lnTo>
                    <a:pt x="7119" y="1833"/>
                  </a:lnTo>
                  <a:lnTo>
                    <a:pt x="7207" y="1899"/>
                  </a:lnTo>
                  <a:lnTo>
                    <a:pt x="7295" y="1944"/>
                  </a:lnTo>
                  <a:lnTo>
                    <a:pt x="7361" y="1988"/>
                  </a:lnTo>
                  <a:lnTo>
                    <a:pt x="7559" y="1988"/>
                  </a:lnTo>
                  <a:lnTo>
                    <a:pt x="7691" y="1899"/>
                  </a:lnTo>
                  <a:lnTo>
                    <a:pt x="7757" y="1833"/>
                  </a:lnTo>
                  <a:lnTo>
                    <a:pt x="7845" y="1701"/>
                  </a:lnTo>
                  <a:lnTo>
                    <a:pt x="7932" y="1634"/>
                  </a:lnTo>
                  <a:lnTo>
                    <a:pt x="8240" y="1634"/>
                  </a:lnTo>
                  <a:lnTo>
                    <a:pt x="8482" y="1789"/>
                  </a:lnTo>
                  <a:lnTo>
                    <a:pt x="8680" y="1899"/>
                  </a:lnTo>
                  <a:lnTo>
                    <a:pt x="8877" y="2032"/>
                  </a:lnTo>
                  <a:lnTo>
                    <a:pt x="9119" y="2076"/>
                  </a:lnTo>
                  <a:lnTo>
                    <a:pt x="9427" y="2142"/>
                  </a:lnTo>
                  <a:lnTo>
                    <a:pt x="9756" y="2231"/>
                  </a:lnTo>
                  <a:lnTo>
                    <a:pt x="9910" y="2275"/>
                  </a:lnTo>
                  <a:lnTo>
                    <a:pt x="10064" y="2385"/>
                  </a:lnTo>
                  <a:lnTo>
                    <a:pt x="10152" y="2474"/>
                  </a:lnTo>
                  <a:lnTo>
                    <a:pt x="10240" y="2584"/>
                  </a:lnTo>
                  <a:lnTo>
                    <a:pt x="10393" y="2672"/>
                  </a:lnTo>
                  <a:lnTo>
                    <a:pt x="10591" y="2739"/>
                  </a:lnTo>
                  <a:lnTo>
                    <a:pt x="10657" y="2827"/>
                  </a:lnTo>
                  <a:lnTo>
                    <a:pt x="10987" y="3158"/>
                  </a:lnTo>
                  <a:lnTo>
                    <a:pt x="11075" y="3180"/>
                  </a:lnTo>
                  <a:lnTo>
                    <a:pt x="11470" y="3357"/>
                  </a:lnTo>
                  <a:lnTo>
                    <a:pt x="11536" y="3379"/>
                  </a:lnTo>
                  <a:lnTo>
                    <a:pt x="11580" y="3467"/>
                  </a:lnTo>
                  <a:lnTo>
                    <a:pt x="11580" y="3578"/>
                  </a:lnTo>
                  <a:lnTo>
                    <a:pt x="11338" y="3821"/>
                  </a:lnTo>
                  <a:close/>
                  <a:moveTo>
                    <a:pt x="11228" y="18773"/>
                  </a:moveTo>
                  <a:lnTo>
                    <a:pt x="10833" y="18773"/>
                  </a:lnTo>
                  <a:lnTo>
                    <a:pt x="10745" y="18685"/>
                  </a:lnTo>
                  <a:lnTo>
                    <a:pt x="10591" y="18663"/>
                  </a:lnTo>
                  <a:lnTo>
                    <a:pt x="10503" y="18663"/>
                  </a:lnTo>
                  <a:lnTo>
                    <a:pt x="10459" y="18685"/>
                  </a:lnTo>
                  <a:lnTo>
                    <a:pt x="10393" y="18729"/>
                  </a:lnTo>
                  <a:lnTo>
                    <a:pt x="10393" y="18928"/>
                  </a:lnTo>
                  <a:lnTo>
                    <a:pt x="10503" y="18972"/>
                  </a:lnTo>
                  <a:lnTo>
                    <a:pt x="10657" y="19126"/>
                  </a:lnTo>
                  <a:lnTo>
                    <a:pt x="10635" y="19215"/>
                  </a:lnTo>
                  <a:lnTo>
                    <a:pt x="10591" y="19325"/>
                  </a:lnTo>
                  <a:lnTo>
                    <a:pt x="10591" y="19458"/>
                  </a:lnTo>
                  <a:lnTo>
                    <a:pt x="10635" y="19568"/>
                  </a:lnTo>
                  <a:lnTo>
                    <a:pt x="10701" y="19767"/>
                  </a:lnTo>
                  <a:lnTo>
                    <a:pt x="10877" y="19899"/>
                  </a:lnTo>
                  <a:lnTo>
                    <a:pt x="11075" y="19921"/>
                  </a:lnTo>
                  <a:lnTo>
                    <a:pt x="11272" y="19921"/>
                  </a:lnTo>
                  <a:lnTo>
                    <a:pt x="11470" y="19855"/>
                  </a:lnTo>
                  <a:lnTo>
                    <a:pt x="11536" y="19767"/>
                  </a:lnTo>
                  <a:lnTo>
                    <a:pt x="11624" y="19701"/>
                  </a:lnTo>
                  <a:lnTo>
                    <a:pt x="11624" y="19568"/>
                  </a:lnTo>
                  <a:lnTo>
                    <a:pt x="11580" y="19303"/>
                  </a:lnTo>
                  <a:lnTo>
                    <a:pt x="11536" y="19016"/>
                  </a:lnTo>
                  <a:lnTo>
                    <a:pt x="11492" y="18861"/>
                  </a:lnTo>
                  <a:lnTo>
                    <a:pt x="11470" y="18817"/>
                  </a:lnTo>
                  <a:lnTo>
                    <a:pt x="11338" y="18773"/>
                  </a:lnTo>
                  <a:lnTo>
                    <a:pt x="11228" y="18773"/>
                  </a:lnTo>
                  <a:close/>
                  <a:moveTo>
                    <a:pt x="13140" y="12346"/>
                  </a:moveTo>
                  <a:lnTo>
                    <a:pt x="13140" y="12169"/>
                  </a:lnTo>
                  <a:lnTo>
                    <a:pt x="13184" y="12015"/>
                  </a:lnTo>
                  <a:lnTo>
                    <a:pt x="13206" y="11860"/>
                  </a:lnTo>
                  <a:lnTo>
                    <a:pt x="13184" y="11706"/>
                  </a:lnTo>
                  <a:lnTo>
                    <a:pt x="13140" y="11551"/>
                  </a:lnTo>
                  <a:lnTo>
                    <a:pt x="13052" y="11374"/>
                  </a:lnTo>
                  <a:lnTo>
                    <a:pt x="12942" y="11264"/>
                  </a:lnTo>
                  <a:lnTo>
                    <a:pt x="12767" y="11131"/>
                  </a:lnTo>
                  <a:lnTo>
                    <a:pt x="12613" y="11021"/>
                  </a:lnTo>
                  <a:lnTo>
                    <a:pt x="12503" y="10910"/>
                  </a:lnTo>
                  <a:lnTo>
                    <a:pt x="12459" y="10822"/>
                  </a:lnTo>
                  <a:lnTo>
                    <a:pt x="12415" y="10778"/>
                  </a:lnTo>
                  <a:lnTo>
                    <a:pt x="12305" y="10712"/>
                  </a:lnTo>
                  <a:lnTo>
                    <a:pt x="12217" y="10623"/>
                  </a:lnTo>
                  <a:lnTo>
                    <a:pt x="12173" y="10469"/>
                  </a:lnTo>
                  <a:lnTo>
                    <a:pt x="12129" y="10182"/>
                  </a:lnTo>
                  <a:lnTo>
                    <a:pt x="12107" y="9939"/>
                  </a:lnTo>
                  <a:lnTo>
                    <a:pt x="12020" y="9740"/>
                  </a:lnTo>
                  <a:lnTo>
                    <a:pt x="11976" y="9585"/>
                  </a:lnTo>
                  <a:lnTo>
                    <a:pt x="11910" y="9431"/>
                  </a:lnTo>
                  <a:lnTo>
                    <a:pt x="11734" y="9298"/>
                  </a:lnTo>
                  <a:lnTo>
                    <a:pt x="11580" y="9188"/>
                  </a:lnTo>
                  <a:lnTo>
                    <a:pt x="11426" y="9099"/>
                  </a:lnTo>
                  <a:lnTo>
                    <a:pt x="11272" y="8945"/>
                  </a:lnTo>
                  <a:lnTo>
                    <a:pt x="11141" y="8790"/>
                  </a:lnTo>
                  <a:lnTo>
                    <a:pt x="10943" y="8260"/>
                  </a:lnTo>
                  <a:lnTo>
                    <a:pt x="10789" y="8017"/>
                  </a:lnTo>
                  <a:lnTo>
                    <a:pt x="10701" y="7774"/>
                  </a:lnTo>
                  <a:lnTo>
                    <a:pt x="10657" y="7553"/>
                  </a:lnTo>
                  <a:lnTo>
                    <a:pt x="10657" y="7310"/>
                  </a:lnTo>
                  <a:lnTo>
                    <a:pt x="10635" y="7067"/>
                  </a:lnTo>
                  <a:lnTo>
                    <a:pt x="10591" y="6979"/>
                  </a:lnTo>
                  <a:lnTo>
                    <a:pt x="10503" y="6913"/>
                  </a:lnTo>
                  <a:lnTo>
                    <a:pt x="10437" y="6869"/>
                  </a:lnTo>
                  <a:lnTo>
                    <a:pt x="10240" y="6869"/>
                  </a:lnTo>
                  <a:lnTo>
                    <a:pt x="10152" y="6780"/>
                  </a:lnTo>
                  <a:lnTo>
                    <a:pt x="10042" y="6626"/>
                  </a:lnTo>
                  <a:lnTo>
                    <a:pt x="9998" y="6471"/>
                  </a:lnTo>
                  <a:lnTo>
                    <a:pt x="9910" y="6096"/>
                  </a:lnTo>
                  <a:lnTo>
                    <a:pt x="9910" y="5897"/>
                  </a:lnTo>
                  <a:lnTo>
                    <a:pt x="9866" y="5787"/>
                  </a:lnTo>
                  <a:lnTo>
                    <a:pt x="9800" y="5698"/>
                  </a:lnTo>
                  <a:lnTo>
                    <a:pt x="9756" y="5676"/>
                  </a:lnTo>
                  <a:lnTo>
                    <a:pt x="9668" y="5676"/>
                  </a:lnTo>
                  <a:lnTo>
                    <a:pt x="9602" y="5698"/>
                  </a:lnTo>
                  <a:lnTo>
                    <a:pt x="9558" y="5742"/>
                  </a:lnTo>
                  <a:lnTo>
                    <a:pt x="9515" y="5897"/>
                  </a:lnTo>
                  <a:lnTo>
                    <a:pt x="9515" y="6074"/>
                  </a:lnTo>
                  <a:lnTo>
                    <a:pt x="9558" y="6228"/>
                  </a:lnTo>
                  <a:lnTo>
                    <a:pt x="9558" y="6383"/>
                  </a:lnTo>
                  <a:lnTo>
                    <a:pt x="9515" y="6515"/>
                  </a:lnTo>
                  <a:lnTo>
                    <a:pt x="9471" y="6582"/>
                  </a:lnTo>
                  <a:lnTo>
                    <a:pt x="9405" y="6670"/>
                  </a:lnTo>
                  <a:lnTo>
                    <a:pt x="9361" y="6780"/>
                  </a:lnTo>
                  <a:lnTo>
                    <a:pt x="9361" y="6935"/>
                  </a:lnTo>
                  <a:lnTo>
                    <a:pt x="9405" y="7067"/>
                  </a:lnTo>
                  <a:lnTo>
                    <a:pt x="9427" y="7178"/>
                  </a:lnTo>
                  <a:lnTo>
                    <a:pt x="9471" y="7355"/>
                  </a:lnTo>
                  <a:lnTo>
                    <a:pt x="9427" y="7509"/>
                  </a:lnTo>
                  <a:lnTo>
                    <a:pt x="9405" y="7620"/>
                  </a:lnTo>
                  <a:lnTo>
                    <a:pt x="9361" y="7708"/>
                  </a:lnTo>
                  <a:lnTo>
                    <a:pt x="9317" y="7774"/>
                  </a:lnTo>
                  <a:lnTo>
                    <a:pt x="9273" y="8017"/>
                  </a:lnTo>
                  <a:lnTo>
                    <a:pt x="9273" y="8150"/>
                  </a:lnTo>
                  <a:lnTo>
                    <a:pt x="9229" y="8194"/>
                  </a:lnTo>
                  <a:lnTo>
                    <a:pt x="9075" y="8216"/>
                  </a:lnTo>
                  <a:lnTo>
                    <a:pt x="8921" y="8216"/>
                  </a:lnTo>
                  <a:lnTo>
                    <a:pt x="8767" y="8194"/>
                  </a:lnTo>
                  <a:lnTo>
                    <a:pt x="8636" y="8150"/>
                  </a:lnTo>
                  <a:lnTo>
                    <a:pt x="8482" y="8061"/>
                  </a:lnTo>
                  <a:lnTo>
                    <a:pt x="8372" y="7907"/>
                  </a:lnTo>
                  <a:lnTo>
                    <a:pt x="8196" y="7575"/>
                  </a:lnTo>
                  <a:lnTo>
                    <a:pt x="8086" y="7421"/>
                  </a:lnTo>
                  <a:lnTo>
                    <a:pt x="7932" y="7377"/>
                  </a:lnTo>
                  <a:lnTo>
                    <a:pt x="7757" y="7310"/>
                  </a:lnTo>
                  <a:lnTo>
                    <a:pt x="7647" y="7178"/>
                  </a:lnTo>
                  <a:lnTo>
                    <a:pt x="7559" y="7023"/>
                  </a:lnTo>
                  <a:lnTo>
                    <a:pt x="7515" y="6913"/>
                  </a:lnTo>
                  <a:lnTo>
                    <a:pt x="7515" y="6780"/>
                  </a:lnTo>
                  <a:lnTo>
                    <a:pt x="7559" y="6670"/>
                  </a:lnTo>
                  <a:lnTo>
                    <a:pt x="7735" y="6515"/>
                  </a:lnTo>
                  <a:lnTo>
                    <a:pt x="7845" y="6339"/>
                  </a:lnTo>
                  <a:lnTo>
                    <a:pt x="7889" y="6272"/>
                  </a:lnTo>
                  <a:lnTo>
                    <a:pt x="7845" y="6140"/>
                  </a:lnTo>
                  <a:lnTo>
                    <a:pt x="7801" y="6096"/>
                  </a:lnTo>
                  <a:lnTo>
                    <a:pt x="7735" y="6074"/>
                  </a:lnTo>
                  <a:lnTo>
                    <a:pt x="7559" y="6029"/>
                  </a:lnTo>
                  <a:lnTo>
                    <a:pt x="7207" y="5985"/>
                  </a:lnTo>
                  <a:lnTo>
                    <a:pt x="7054" y="5941"/>
                  </a:lnTo>
                  <a:lnTo>
                    <a:pt x="6922" y="5875"/>
                  </a:lnTo>
                  <a:lnTo>
                    <a:pt x="6812" y="5787"/>
                  </a:lnTo>
                  <a:lnTo>
                    <a:pt x="6570" y="5698"/>
                  </a:lnTo>
                  <a:lnTo>
                    <a:pt x="6460" y="5676"/>
                  </a:lnTo>
                  <a:lnTo>
                    <a:pt x="6328" y="5676"/>
                  </a:lnTo>
                  <a:lnTo>
                    <a:pt x="6262" y="5698"/>
                  </a:lnTo>
                  <a:lnTo>
                    <a:pt x="6262" y="5831"/>
                  </a:lnTo>
                  <a:lnTo>
                    <a:pt x="6328" y="5897"/>
                  </a:lnTo>
                  <a:lnTo>
                    <a:pt x="6328" y="6029"/>
                  </a:lnTo>
                  <a:lnTo>
                    <a:pt x="6262" y="6074"/>
                  </a:lnTo>
                  <a:lnTo>
                    <a:pt x="6175" y="6096"/>
                  </a:lnTo>
                  <a:lnTo>
                    <a:pt x="6065" y="6074"/>
                  </a:lnTo>
                  <a:lnTo>
                    <a:pt x="5977" y="6074"/>
                  </a:lnTo>
                  <a:lnTo>
                    <a:pt x="5889" y="6096"/>
                  </a:lnTo>
                  <a:lnTo>
                    <a:pt x="5779" y="6228"/>
                  </a:lnTo>
                  <a:lnTo>
                    <a:pt x="5735" y="6383"/>
                  </a:lnTo>
                  <a:lnTo>
                    <a:pt x="5691" y="6471"/>
                  </a:lnTo>
                  <a:lnTo>
                    <a:pt x="5647" y="6537"/>
                  </a:lnTo>
                  <a:lnTo>
                    <a:pt x="5537" y="6626"/>
                  </a:lnTo>
                  <a:lnTo>
                    <a:pt x="5493" y="6736"/>
                  </a:lnTo>
                  <a:lnTo>
                    <a:pt x="5493" y="6869"/>
                  </a:lnTo>
                  <a:lnTo>
                    <a:pt x="5537" y="7023"/>
                  </a:lnTo>
                  <a:lnTo>
                    <a:pt x="5493" y="7067"/>
                  </a:lnTo>
                  <a:lnTo>
                    <a:pt x="5427" y="7112"/>
                  </a:lnTo>
                  <a:lnTo>
                    <a:pt x="5296" y="7134"/>
                  </a:lnTo>
                  <a:lnTo>
                    <a:pt x="5230" y="7134"/>
                  </a:lnTo>
                  <a:lnTo>
                    <a:pt x="5142" y="7112"/>
                  </a:lnTo>
                  <a:lnTo>
                    <a:pt x="5010" y="7023"/>
                  </a:lnTo>
                  <a:lnTo>
                    <a:pt x="4856" y="6869"/>
                  </a:lnTo>
                  <a:lnTo>
                    <a:pt x="4702" y="6736"/>
                  </a:lnTo>
                  <a:lnTo>
                    <a:pt x="4614" y="6714"/>
                  </a:lnTo>
                  <a:lnTo>
                    <a:pt x="4549" y="6714"/>
                  </a:lnTo>
                  <a:lnTo>
                    <a:pt x="4461" y="6780"/>
                  </a:lnTo>
                  <a:lnTo>
                    <a:pt x="4395" y="6869"/>
                  </a:lnTo>
                  <a:lnTo>
                    <a:pt x="4307" y="6979"/>
                  </a:lnTo>
                  <a:lnTo>
                    <a:pt x="4175" y="7067"/>
                  </a:lnTo>
                  <a:lnTo>
                    <a:pt x="3911" y="7178"/>
                  </a:lnTo>
                  <a:lnTo>
                    <a:pt x="3779" y="7310"/>
                  </a:lnTo>
                  <a:lnTo>
                    <a:pt x="3757" y="7377"/>
                  </a:lnTo>
                  <a:lnTo>
                    <a:pt x="3670" y="7620"/>
                  </a:lnTo>
                  <a:lnTo>
                    <a:pt x="3626" y="7774"/>
                  </a:lnTo>
                  <a:lnTo>
                    <a:pt x="3516" y="7863"/>
                  </a:lnTo>
                  <a:lnTo>
                    <a:pt x="3230" y="7951"/>
                  </a:lnTo>
                  <a:lnTo>
                    <a:pt x="3120" y="7973"/>
                  </a:lnTo>
                  <a:lnTo>
                    <a:pt x="3032" y="8061"/>
                  </a:lnTo>
                  <a:lnTo>
                    <a:pt x="2988" y="8194"/>
                  </a:lnTo>
                  <a:lnTo>
                    <a:pt x="3032" y="8304"/>
                  </a:lnTo>
                  <a:lnTo>
                    <a:pt x="3032" y="8415"/>
                  </a:lnTo>
                  <a:lnTo>
                    <a:pt x="2988" y="8547"/>
                  </a:lnTo>
                  <a:lnTo>
                    <a:pt x="2879" y="8702"/>
                  </a:lnTo>
                  <a:lnTo>
                    <a:pt x="2835" y="8746"/>
                  </a:lnTo>
                  <a:lnTo>
                    <a:pt x="2791" y="8856"/>
                  </a:lnTo>
                  <a:lnTo>
                    <a:pt x="2791" y="8945"/>
                  </a:lnTo>
                  <a:lnTo>
                    <a:pt x="2703" y="9033"/>
                  </a:lnTo>
                  <a:lnTo>
                    <a:pt x="2593" y="9099"/>
                  </a:lnTo>
                  <a:lnTo>
                    <a:pt x="2285" y="9099"/>
                  </a:lnTo>
                  <a:lnTo>
                    <a:pt x="2109" y="9188"/>
                  </a:lnTo>
                  <a:lnTo>
                    <a:pt x="2087" y="9232"/>
                  </a:lnTo>
                  <a:lnTo>
                    <a:pt x="2000" y="9254"/>
                  </a:lnTo>
                  <a:lnTo>
                    <a:pt x="1956" y="9298"/>
                  </a:lnTo>
                  <a:lnTo>
                    <a:pt x="1802" y="9387"/>
                  </a:lnTo>
                  <a:lnTo>
                    <a:pt x="1714" y="9453"/>
                  </a:lnTo>
                  <a:lnTo>
                    <a:pt x="1648" y="9497"/>
                  </a:lnTo>
                  <a:lnTo>
                    <a:pt x="1560" y="9541"/>
                  </a:lnTo>
                  <a:lnTo>
                    <a:pt x="1362" y="9585"/>
                  </a:lnTo>
                  <a:lnTo>
                    <a:pt x="1165" y="9652"/>
                  </a:lnTo>
                  <a:lnTo>
                    <a:pt x="967" y="9784"/>
                  </a:lnTo>
                  <a:lnTo>
                    <a:pt x="813" y="9939"/>
                  </a:lnTo>
                  <a:lnTo>
                    <a:pt x="571" y="10027"/>
                  </a:lnTo>
                  <a:lnTo>
                    <a:pt x="374" y="10137"/>
                  </a:lnTo>
                  <a:lnTo>
                    <a:pt x="242" y="10226"/>
                  </a:lnTo>
                  <a:lnTo>
                    <a:pt x="176" y="10292"/>
                  </a:lnTo>
                  <a:lnTo>
                    <a:pt x="44" y="10535"/>
                  </a:lnTo>
                  <a:lnTo>
                    <a:pt x="0" y="10778"/>
                  </a:lnTo>
                  <a:lnTo>
                    <a:pt x="44" y="10977"/>
                  </a:lnTo>
                  <a:lnTo>
                    <a:pt x="176" y="11220"/>
                  </a:lnTo>
                  <a:lnTo>
                    <a:pt x="242" y="11374"/>
                  </a:lnTo>
                  <a:lnTo>
                    <a:pt x="330" y="11573"/>
                  </a:lnTo>
                  <a:lnTo>
                    <a:pt x="286" y="11706"/>
                  </a:lnTo>
                  <a:lnTo>
                    <a:pt x="198" y="11816"/>
                  </a:lnTo>
                  <a:lnTo>
                    <a:pt x="176" y="11971"/>
                  </a:lnTo>
                  <a:lnTo>
                    <a:pt x="176" y="12147"/>
                  </a:lnTo>
                  <a:lnTo>
                    <a:pt x="198" y="12302"/>
                  </a:lnTo>
                  <a:lnTo>
                    <a:pt x="286" y="12456"/>
                  </a:lnTo>
                  <a:lnTo>
                    <a:pt x="374" y="12545"/>
                  </a:lnTo>
                  <a:lnTo>
                    <a:pt x="439" y="12655"/>
                  </a:lnTo>
                  <a:lnTo>
                    <a:pt x="571" y="12744"/>
                  </a:lnTo>
                  <a:lnTo>
                    <a:pt x="637" y="12854"/>
                  </a:lnTo>
                  <a:lnTo>
                    <a:pt x="681" y="12898"/>
                  </a:lnTo>
                  <a:lnTo>
                    <a:pt x="681" y="13141"/>
                  </a:lnTo>
                  <a:lnTo>
                    <a:pt x="615" y="13384"/>
                  </a:lnTo>
                  <a:lnTo>
                    <a:pt x="571" y="13649"/>
                  </a:lnTo>
                  <a:lnTo>
                    <a:pt x="615" y="13782"/>
                  </a:lnTo>
                  <a:lnTo>
                    <a:pt x="637" y="13892"/>
                  </a:lnTo>
                  <a:lnTo>
                    <a:pt x="813" y="14091"/>
                  </a:lnTo>
                  <a:lnTo>
                    <a:pt x="835" y="14223"/>
                  </a:lnTo>
                  <a:lnTo>
                    <a:pt x="923" y="14334"/>
                  </a:lnTo>
                  <a:lnTo>
                    <a:pt x="967" y="14466"/>
                  </a:lnTo>
                  <a:lnTo>
                    <a:pt x="967" y="14621"/>
                  </a:lnTo>
                  <a:lnTo>
                    <a:pt x="923" y="14930"/>
                  </a:lnTo>
                  <a:lnTo>
                    <a:pt x="879" y="15107"/>
                  </a:lnTo>
                  <a:lnTo>
                    <a:pt x="681" y="15306"/>
                  </a:lnTo>
                  <a:lnTo>
                    <a:pt x="681" y="15372"/>
                  </a:lnTo>
                  <a:lnTo>
                    <a:pt x="725" y="15460"/>
                  </a:lnTo>
                  <a:lnTo>
                    <a:pt x="967" y="15703"/>
                  </a:lnTo>
                  <a:lnTo>
                    <a:pt x="1077" y="15725"/>
                  </a:lnTo>
                  <a:lnTo>
                    <a:pt x="1472" y="15813"/>
                  </a:lnTo>
                  <a:lnTo>
                    <a:pt x="1670" y="15769"/>
                  </a:lnTo>
                  <a:lnTo>
                    <a:pt x="1846" y="15703"/>
                  </a:lnTo>
                  <a:lnTo>
                    <a:pt x="2000" y="15526"/>
                  </a:lnTo>
                  <a:lnTo>
                    <a:pt x="2087" y="15460"/>
                  </a:lnTo>
                  <a:lnTo>
                    <a:pt x="2197" y="15460"/>
                  </a:lnTo>
                  <a:lnTo>
                    <a:pt x="2395" y="15504"/>
                  </a:lnTo>
                  <a:lnTo>
                    <a:pt x="2593" y="15504"/>
                  </a:lnTo>
                  <a:lnTo>
                    <a:pt x="2747" y="15526"/>
                  </a:lnTo>
                  <a:lnTo>
                    <a:pt x="2944" y="15460"/>
                  </a:lnTo>
                  <a:lnTo>
                    <a:pt x="3186" y="15372"/>
                  </a:lnTo>
                  <a:lnTo>
                    <a:pt x="3626" y="14930"/>
                  </a:lnTo>
                  <a:lnTo>
                    <a:pt x="3823" y="14820"/>
                  </a:lnTo>
                  <a:lnTo>
                    <a:pt x="4109" y="14687"/>
                  </a:lnTo>
                  <a:lnTo>
                    <a:pt x="4592" y="14621"/>
                  </a:lnTo>
                  <a:lnTo>
                    <a:pt x="4812" y="14533"/>
                  </a:lnTo>
                  <a:lnTo>
                    <a:pt x="5054" y="14466"/>
                  </a:lnTo>
                  <a:lnTo>
                    <a:pt x="5340" y="14378"/>
                  </a:lnTo>
                  <a:lnTo>
                    <a:pt x="5581" y="14290"/>
                  </a:lnTo>
                  <a:lnTo>
                    <a:pt x="5845" y="14267"/>
                  </a:lnTo>
                  <a:lnTo>
                    <a:pt x="5977" y="14290"/>
                  </a:lnTo>
                  <a:lnTo>
                    <a:pt x="6131" y="14334"/>
                  </a:lnTo>
                  <a:lnTo>
                    <a:pt x="6416" y="14488"/>
                  </a:lnTo>
                  <a:lnTo>
                    <a:pt x="6658" y="14621"/>
                  </a:lnTo>
                  <a:lnTo>
                    <a:pt x="6768" y="14621"/>
                  </a:lnTo>
                  <a:lnTo>
                    <a:pt x="6856" y="14687"/>
                  </a:lnTo>
                  <a:lnTo>
                    <a:pt x="6900" y="14731"/>
                  </a:lnTo>
                  <a:lnTo>
                    <a:pt x="6922" y="14820"/>
                  </a:lnTo>
                  <a:lnTo>
                    <a:pt x="6966" y="14864"/>
                  </a:lnTo>
                  <a:lnTo>
                    <a:pt x="7010" y="14886"/>
                  </a:lnTo>
                  <a:lnTo>
                    <a:pt x="7163" y="14974"/>
                  </a:lnTo>
                  <a:lnTo>
                    <a:pt x="7251" y="15107"/>
                  </a:lnTo>
                  <a:lnTo>
                    <a:pt x="7251" y="15328"/>
                  </a:lnTo>
                  <a:lnTo>
                    <a:pt x="7317" y="15460"/>
                  </a:lnTo>
                  <a:lnTo>
                    <a:pt x="7449" y="15504"/>
                  </a:lnTo>
                  <a:lnTo>
                    <a:pt x="7559" y="15526"/>
                  </a:lnTo>
                  <a:lnTo>
                    <a:pt x="7691" y="15526"/>
                  </a:lnTo>
                  <a:lnTo>
                    <a:pt x="7735" y="15460"/>
                  </a:lnTo>
                  <a:lnTo>
                    <a:pt x="7801" y="15328"/>
                  </a:lnTo>
                  <a:lnTo>
                    <a:pt x="7889" y="15129"/>
                  </a:lnTo>
                  <a:lnTo>
                    <a:pt x="7954" y="15063"/>
                  </a:lnTo>
                  <a:lnTo>
                    <a:pt x="8042" y="15018"/>
                  </a:lnTo>
                  <a:lnTo>
                    <a:pt x="8152" y="14974"/>
                  </a:lnTo>
                  <a:lnTo>
                    <a:pt x="8240" y="14974"/>
                  </a:lnTo>
                  <a:lnTo>
                    <a:pt x="8284" y="15018"/>
                  </a:lnTo>
                  <a:lnTo>
                    <a:pt x="8284" y="15217"/>
                  </a:lnTo>
                  <a:lnTo>
                    <a:pt x="8196" y="15261"/>
                  </a:lnTo>
                  <a:lnTo>
                    <a:pt x="8086" y="15372"/>
                  </a:lnTo>
                  <a:lnTo>
                    <a:pt x="7932" y="15571"/>
                  </a:lnTo>
                  <a:lnTo>
                    <a:pt x="7889" y="15703"/>
                  </a:lnTo>
                  <a:lnTo>
                    <a:pt x="7845" y="15769"/>
                  </a:lnTo>
                  <a:lnTo>
                    <a:pt x="7845" y="15858"/>
                  </a:lnTo>
                  <a:lnTo>
                    <a:pt x="7889" y="15902"/>
                  </a:lnTo>
                  <a:lnTo>
                    <a:pt x="7998" y="15946"/>
                  </a:lnTo>
                  <a:lnTo>
                    <a:pt x="8086" y="15946"/>
                  </a:lnTo>
                  <a:lnTo>
                    <a:pt x="8130" y="15902"/>
                  </a:lnTo>
                  <a:lnTo>
                    <a:pt x="8196" y="15769"/>
                  </a:lnTo>
                  <a:lnTo>
                    <a:pt x="8284" y="15725"/>
                  </a:lnTo>
                  <a:lnTo>
                    <a:pt x="8328" y="15725"/>
                  </a:lnTo>
                  <a:lnTo>
                    <a:pt x="8372" y="15769"/>
                  </a:lnTo>
                  <a:lnTo>
                    <a:pt x="8372" y="15858"/>
                  </a:lnTo>
                  <a:lnTo>
                    <a:pt x="8328" y="15946"/>
                  </a:lnTo>
                  <a:lnTo>
                    <a:pt x="8284" y="15968"/>
                  </a:lnTo>
                  <a:lnTo>
                    <a:pt x="8196" y="16056"/>
                  </a:lnTo>
                  <a:lnTo>
                    <a:pt x="8196" y="16145"/>
                  </a:lnTo>
                  <a:lnTo>
                    <a:pt x="8240" y="16167"/>
                  </a:lnTo>
                  <a:lnTo>
                    <a:pt x="8284" y="16211"/>
                  </a:lnTo>
                  <a:lnTo>
                    <a:pt x="8570" y="16211"/>
                  </a:lnTo>
                  <a:lnTo>
                    <a:pt x="8680" y="16255"/>
                  </a:lnTo>
                  <a:lnTo>
                    <a:pt x="8767" y="16299"/>
                  </a:lnTo>
                  <a:lnTo>
                    <a:pt x="8789" y="16344"/>
                  </a:lnTo>
                  <a:lnTo>
                    <a:pt x="8833" y="16498"/>
                  </a:lnTo>
                  <a:lnTo>
                    <a:pt x="8833" y="16609"/>
                  </a:lnTo>
                  <a:lnTo>
                    <a:pt x="8767" y="16785"/>
                  </a:lnTo>
                  <a:lnTo>
                    <a:pt x="8723" y="16984"/>
                  </a:lnTo>
                  <a:lnTo>
                    <a:pt x="8723" y="17094"/>
                  </a:lnTo>
                  <a:lnTo>
                    <a:pt x="8767" y="17139"/>
                  </a:lnTo>
                  <a:lnTo>
                    <a:pt x="8877" y="17205"/>
                  </a:lnTo>
                  <a:lnTo>
                    <a:pt x="8987" y="17249"/>
                  </a:lnTo>
                  <a:lnTo>
                    <a:pt x="9273" y="17293"/>
                  </a:lnTo>
                  <a:lnTo>
                    <a:pt x="9471" y="17337"/>
                  </a:lnTo>
                  <a:lnTo>
                    <a:pt x="9602" y="17404"/>
                  </a:lnTo>
                  <a:lnTo>
                    <a:pt x="9756" y="17691"/>
                  </a:lnTo>
                  <a:lnTo>
                    <a:pt x="9866" y="17779"/>
                  </a:lnTo>
                  <a:lnTo>
                    <a:pt x="9998" y="17779"/>
                  </a:lnTo>
                  <a:lnTo>
                    <a:pt x="10108" y="17735"/>
                  </a:lnTo>
                  <a:lnTo>
                    <a:pt x="10196" y="17625"/>
                  </a:lnTo>
                  <a:lnTo>
                    <a:pt x="10306" y="17536"/>
                  </a:lnTo>
                  <a:lnTo>
                    <a:pt x="10437" y="17492"/>
                  </a:lnTo>
                  <a:lnTo>
                    <a:pt x="10547" y="17492"/>
                  </a:lnTo>
                  <a:lnTo>
                    <a:pt x="10657" y="17536"/>
                  </a:lnTo>
                  <a:lnTo>
                    <a:pt x="10789" y="17691"/>
                  </a:lnTo>
                  <a:lnTo>
                    <a:pt x="10877" y="17779"/>
                  </a:lnTo>
                  <a:lnTo>
                    <a:pt x="10987" y="17823"/>
                  </a:lnTo>
                  <a:lnTo>
                    <a:pt x="11097" y="17779"/>
                  </a:lnTo>
                  <a:lnTo>
                    <a:pt x="11185" y="17691"/>
                  </a:lnTo>
                  <a:lnTo>
                    <a:pt x="11272" y="17625"/>
                  </a:lnTo>
                  <a:lnTo>
                    <a:pt x="11294" y="17492"/>
                  </a:lnTo>
                  <a:lnTo>
                    <a:pt x="11338" y="17337"/>
                  </a:lnTo>
                  <a:lnTo>
                    <a:pt x="11382" y="17249"/>
                  </a:lnTo>
                  <a:lnTo>
                    <a:pt x="11426" y="17205"/>
                  </a:lnTo>
                  <a:lnTo>
                    <a:pt x="11492" y="17183"/>
                  </a:lnTo>
                  <a:lnTo>
                    <a:pt x="11712" y="17183"/>
                  </a:lnTo>
                  <a:lnTo>
                    <a:pt x="11866" y="17205"/>
                  </a:lnTo>
                  <a:lnTo>
                    <a:pt x="12020" y="17183"/>
                  </a:lnTo>
                  <a:lnTo>
                    <a:pt x="12129" y="17139"/>
                  </a:lnTo>
                  <a:lnTo>
                    <a:pt x="12173" y="17094"/>
                  </a:lnTo>
                  <a:lnTo>
                    <a:pt x="12217" y="17006"/>
                  </a:lnTo>
                  <a:lnTo>
                    <a:pt x="12217" y="16896"/>
                  </a:lnTo>
                  <a:lnTo>
                    <a:pt x="12173" y="16807"/>
                  </a:lnTo>
                  <a:lnTo>
                    <a:pt x="12129" y="16741"/>
                  </a:lnTo>
                  <a:lnTo>
                    <a:pt x="12129" y="16653"/>
                  </a:lnTo>
                  <a:lnTo>
                    <a:pt x="12173" y="16564"/>
                  </a:lnTo>
                  <a:lnTo>
                    <a:pt x="12217" y="16542"/>
                  </a:lnTo>
                  <a:lnTo>
                    <a:pt x="12217" y="16366"/>
                  </a:lnTo>
                  <a:lnTo>
                    <a:pt x="12261" y="16145"/>
                  </a:lnTo>
                  <a:lnTo>
                    <a:pt x="12261" y="16056"/>
                  </a:lnTo>
                  <a:lnTo>
                    <a:pt x="12349" y="15946"/>
                  </a:lnTo>
                  <a:lnTo>
                    <a:pt x="12415" y="15813"/>
                  </a:lnTo>
                  <a:lnTo>
                    <a:pt x="12503" y="15703"/>
                  </a:lnTo>
                  <a:lnTo>
                    <a:pt x="12547" y="15526"/>
                  </a:lnTo>
                  <a:lnTo>
                    <a:pt x="12547" y="15063"/>
                  </a:lnTo>
                  <a:lnTo>
                    <a:pt x="12569" y="14974"/>
                  </a:lnTo>
                  <a:lnTo>
                    <a:pt x="12657" y="14864"/>
                  </a:lnTo>
                  <a:lnTo>
                    <a:pt x="12767" y="14820"/>
                  </a:lnTo>
                  <a:lnTo>
                    <a:pt x="12964" y="14731"/>
                  </a:lnTo>
                  <a:lnTo>
                    <a:pt x="13096" y="14687"/>
                  </a:lnTo>
                  <a:lnTo>
                    <a:pt x="13184" y="14621"/>
                  </a:lnTo>
                  <a:lnTo>
                    <a:pt x="13250" y="14533"/>
                  </a:lnTo>
                  <a:lnTo>
                    <a:pt x="13294" y="14422"/>
                  </a:lnTo>
                  <a:lnTo>
                    <a:pt x="13294" y="14223"/>
                  </a:lnTo>
                  <a:lnTo>
                    <a:pt x="13250" y="14069"/>
                  </a:lnTo>
                  <a:lnTo>
                    <a:pt x="13206" y="13693"/>
                  </a:lnTo>
                  <a:lnTo>
                    <a:pt x="13206" y="13583"/>
                  </a:lnTo>
                  <a:lnTo>
                    <a:pt x="13250" y="13450"/>
                  </a:lnTo>
                  <a:lnTo>
                    <a:pt x="13338" y="13229"/>
                  </a:lnTo>
                  <a:lnTo>
                    <a:pt x="13382" y="13097"/>
                  </a:lnTo>
                  <a:lnTo>
                    <a:pt x="13338" y="13009"/>
                  </a:lnTo>
                  <a:lnTo>
                    <a:pt x="13250" y="12810"/>
                  </a:lnTo>
                  <a:lnTo>
                    <a:pt x="13184" y="12589"/>
                  </a:lnTo>
                  <a:lnTo>
                    <a:pt x="13140" y="12346"/>
                  </a:lnTo>
                  <a:close/>
                  <a:moveTo>
                    <a:pt x="5230" y="420"/>
                  </a:moveTo>
                  <a:lnTo>
                    <a:pt x="5142" y="398"/>
                  </a:lnTo>
                  <a:lnTo>
                    <a:pt x="5010" y="398"/>
                  </a:lnTo>
                  <a:lnTo>
                    <a:pt x="4988" y="353"/>
                  </a:lnTo>
                  <a:lnTo>
                    <a:pt x="4988" y="155"/>
                  </a:lnTo>
                  <a:lnTo>
                    <a:pt x="4944" y="66"/>
                  </a:lnTo>
                  <a:lnTo>
                    <a:pt x="4900" y="0"/>
                  </a:lnTo>
                  <a:lnTo>
                    <a:pt x="4856" y="0"/>
                  </a:lnTo>
                  <a:lnTo>
                    <a:pt x="4812" y="22"/>
                  </a:lnTo>
                  <a:lnTo>
                    <a:pt x="4812" y="66"/>
                  </a:lnTo>
                  <a:lnTo>
                    <a:pt x="4746" y="265"/>
                  </a:lnTo>
                  <a:lnTo>
                    <a:pt x="4746" y="552"/>
                  </a:lnTo>
                  <a:lnTo>
                    <a:pt x="4812" y="707"/>
                  </a:lnTo>
                  <a:lnTo>
                    <a:pt x="4900" y="751"/>
                  </a:lnTo>
                  <a:lnTo>
                    <a:pt x="4944" y="795"/>
                  </a:lnTo>
                  <a:lnTo>
                    <a:pt x="5054" y="795"/>
                  </a:lnTo>
                  <a:lnTo>
                    <a:pt x="5142" y="707"/>
                  </a:lnTo>
                  <a:lnTo>
                    <a:pt x="5098" y="707"/>
                  </a:lnTo>
                  <a:lnTo>
                    <a:pt x="5098" y="596"/>
                  </a:lnTo>
                  <a:lnTo>
                    <a:pt x="5230" y="508"/>
                  </a:lnTo>
                  <a:lnTo>
                    <a:pt x="5230" y="420"/>
                  </a:lnTo>
                  <a:close/>
                  <a:moveTo>
                    <a:pt x="21248" y="17492"/>
                  </a:moveTo>
                  <a:lnTo>
                    <a:pt x="21051" y="17448"/>
                  </a:lnTo>
                  <a:lnTo>
                    <a:pt x="20853" y="17382"/>
                  </a:lnTo>
                  <a:lnTo>
                    <a:pt x="20765" y="17293"/>
                  </a:lnTo>
                  <a:lnTo>
                    <a:pt x="20721" y="17139"/>
                  </a:lnTo>
                  <a:lnTo>
                    <a:pt x="20699" y="16984"/>
                  </a:lnTo>
                  <a:lnTo>
                    <a:pt x="20611" y="16852"/>
                  </a:lnTo>
                  <a:lnTo>
                    <a:pt x="20501" y="16785"/>
                  </a:lnTo>
                  <a:lnTo>
                    <a:pt x="20413" y="16609"/>
                  </a:lnTo>
                  <a:lnTo>
                    <a:pt x="20369" y="16498"/>
                  </a:lnTo>
                  <a:lnTo>
                    <a:pt x="20326" y="16299"/>
                  </a:lnTo>
                  <a:lnTo>
                    <a:pt x="20304" y="16145"/>
                  </a:lnTo>
                  <a:lnTo>
                    <a:pt x="20216" y="16012"/>
                  </a:lnTo>
                  <a:lnTo>
                    <a:pt x="20062" y="15946"/>
                  </a:lnTo>
                  <a:lnTo>
                    <a:pt x="19864" y="15946"/>
                  </a:lnTo>
                  <a:lnTo>
                    <a:pt x="19820" y="15968"/>
                  </a:lnTo>
                  <a:lnTo>
                    <a:pt x="19820" y="16101"/>
                  </a:lnTo>
                  <a:lnTo>
                    <a:pt x="19886" y="16167"/>
                  </a:lnTo>
                  <a:lnTo>
                    <a:pt x="20018" y="16344"/>
                  </a:lnTo>
                  <a:lnTo>
                    <a:pt x="20128" y="16498"/>
                  </a:lnTo>
                  <a:lnTo>
                    <a:pt x="20216" y="16741"/>
                  </a:lnTo>
                  <a:lnTo>
                    <a:pt x="20304" y="17205"/>
                  </a:lnTo>
                  <a:lnTo>
                    <a:pt x="20304" y="17448"/>
                  </a:lnTo>
                  <a:lnTo>
                    <a:pt x="20260" y="17536"/>
                  </a:lnTo>
                  <a:lnTo>
                    <a:pt x="20128" y="17691"/>
                  </a:lnTo>
                  <a:lnTo>
                    <a:pt x="20084" y="17779"/>
                  </a:lnTo>
                  <a:lnTo>
                    <a:pt x="20084" y="17890"/>
                  </a:lnTo>
                  <a:lnTo>
                    <a:pt x="20128" y="18022"/>
                  </a:lnTo>
                  <a:lnTo>
                    <a:pt x="20172" y="18133"/>
                  </a:lnTo>
                  <a:lnTo>
                    <a:pt x="20326" y="18375"/>
                  </a:lnTo>
                  <a:lnTo>
                    <a:pt x="20457" y="18420"/>
                  </a:lnTo>
                  <a:lnTo>
                    <a:pt x="20501" y="18486"/>
                  </a:lnTo>
                  <a:lnTo>
                    <a:pt x="20457" y="18618"/>
                  </a:lnTo>
                  <a:lnTo>
                    <a:pt x="20413" y="18729"/>
                  </a:lnTo>
                  <a:lnTo>
                    <a:pt x="20457" y="18817"/>
                  </a:lnTo>
                  <a:lnTo>
                    <a:pt x="20523" y="18928"/>
                  </a:lnTo>
                  <a:lnTo>
                    <a:pt x="20611" y="18972"/>
                  </a:lnTo>
                  <a:lnTo>
                    <a:pt x="20721" y="18972"/>
                  </a:lnTo>
                  <a:lnTo>
                    <a:pt x="20853" y="18883"/>
                  </a:lnTo>
                  <a:lnTo>
                    <a:pt x="20919" y="18773"/>
                  </a:lnTo>
                  <a:lnTo>
                    <a:pt x="21007" y="18486"/>
                  </a:lnTo>
                  <a:lnTo>
                    <a:pt x="21139" y="18287"/>
                  </a:lnTo>
                  <a:lnTo>
                    <a:pt x="21292" y="18133"/>
                  </a:lnTo>
                  <a:lnTo>
                    <a:pt x="21490" y="17845"/>
                  </a:lnTo>
                  <a:lnTo>
                    <a:pt x="21556" y="17735"/>
                  </a:lnTo>
                  <a:lnTo>
                    <a:pt x="21600" y="17647"/>
                  </a:lnTo>
                  <a:lnTo>
                    <a:pt x="21556" y="17580"/>
                  </a:lnTo>
                  <a:lnTo>
                    <a:pt x="21534" y="17492"/>
                  </a:lnTo>
                  <a:lnTo>
                    <a:pt x="21248" y="17492"/>
                  </a:lnTo>
                  <a:close/>
                  <a:moveTo>
                    <a:pt x="19622" y="18861"/>
                  </a:moveTo>
                  <a:lnTo>
                    <a:pt x="19534" y="18861"/>
                  </a:lnTo>
                  <a:lnTo>
                    <a:pt x="19447" y="18928"/>
                  </a:lnTo>
                  <a:lnTo>
                    <a:pt x="19381" y="19016"/>
                  </a:lnTo>
                  <a:lnTo>
                    <a:pt x="19293" y="19215"/>
                  </a:lnTo>
                  <a:lnTo>
                    <a:pt x="19249" y="19502"/>
                  </a:lnTo>
                  <a:lnTo>
                    <a:pt x="19227" y="19612"/>
                  </a:lnTo>
                  <a:lnTo>
                    <a:pt x="19183" y="19767"/>
                  </a:lnTo>
                  <a:lnTo>
                    <a:pt x="18897" y="20054"/>
                  </a:lnTo>
                  <a:lnTo>
                    <a:pt x="18743" y="20142"/>
                  </a:lnTo>
                  <a:lnTo>
                    <a:pt x="18590" y="20209"/>
                  </a:lnTo>
                  <a:lnTo>
                    <a:pt x="18414" y="20253"/>
                  </a:lnTo>
                  <a:lnTo>
                    <a:pt x="18348" y="20297"/>
                  </a:lnTo>
                  <a:lnTo>
                    <a:pt x="18304" y="20341"/>
                  </a:lnTo>
                  <a:lnTo>
                    <a:pt x="18216" y="20407"/>
                  </a:lnTo>
                  <a:lnTo>
                    <a:pt x="18150" y="20496"/>
                  </a:lnTo>
                  <a:lnTo>
                    <a:pt x="18150" y="20452"/>
                  </a:lnTo>
                  <a:lnTo>
                    <a:pt x="18150" y="20540"/>
                  </a:lnTo>
                  <a:lnTo>
                    <a:pt x="18106" y="20606"/>
                  </a:lnTo>
                  <a:lnTo>
                    <a:pt x="17996" y="20694"/>
                  </a:lnTo>
                  <a:lnTo>
                    <a:pt x="17864" y="20739"/>
                  </a:lnTo>
                  <a:lnTo>
                    <a:pt x="17755" y="20805"/>
                  </a:lnTo>
                  <a:lnTo>
                    <a:pt x="17623" y="20982"/>
                  </a:lnTo>
                  <a:lnTo>
                    <a:pt x="17579" y="21092"/>
                  </a:lnTo>
                  <a:lnTo>
                    <a:pt x="17579" y="21180"/>
                  </a:lnTo>
                  <a:lnTo>
                    <a:pt x="17667" y="21247"/>
                  </a:lnTo>
                  <a:lnTo>
                    <a:pt x="17711" y="21291"/>
                  </a:lnTo>
                  <a:lnTo>
                    <a:pt x="17908" y="21291"/>
                  </a:lnTo>
                  <a:lnTo>
                    <a:pt x="17952" y="21335"/>
                  </a:lnTo>
                  <a:lnTo>
                    <a:pt x="18018" y="21379"/>
                  </a:lnTo>
                  <a:lnTo>
                    <a:pt x="18106" y="21490"/>
                  </a:lnTo>
                  <a:lnTo>
                    <a:pt x="18216" y="21578"/>
                  </a:lnTo>
                  <a:lnTo>
                    <a:pt x="18414" y="21600"/>
                  </a:lnTo>
                  <a:lnTo>
                    <a:pt x="18612" y="21578"/>
                  </a:lnTo>
                  <a:lnTo>
                    <a:pt x="18787" y="21534"/>
                  </a:lnTo>
                  <a:lnTo>
                    <a:pt x="18941" y="21445"/>
                  </a:lnTo>
                  <a:lnTo>
                    <a:pt x="18985" y="21379"/>
                  </a:lnTo>
                  <a:lnTo>
                    <a:pt x="18985" y="21291"/>
                  </a:lnTo>
                  <a:lnTo>
                    <a:pt x="19029" y="20937"/>
                  </a:lnTo>
                  <a:lnTo>
                    <a:pt x="19029" y="20761"/>
                  </a:lnTo>
                  <a:lnTo>
                    <a:pt x="19051" y="20606"/>
                  </a:lnTo>
                  <a:lnTo>
                    <a:pt x="19227" y="20452"/>
                  </a:lnTo>
                  <a:lnTo>
                    <a:pt x="19381" y="20363"/>
                  </a:lnTo>
                  <a:lnTo>
                    <a:pt x="19534" y="20341"/>
                  </a:lnTo>
                  <a:lnTo>
                    <a:pt x="19622" y="20297"/>
                  </a:lnTo>
                  <a:lnTo>
                    <a:pt x="19666" y="20209"/>
                  </a:lnTo>
                  <a:lnTo>
                    <a:pt x="19688" y="20142"/>
                  </a:lnTo>
                  <a:lnTo>
                    <a:pt x="19688" y="20054"/>
                  </a:lnTo>
                  <a:lnTo>
                    <a:pt x="19666" y="19966"/>
                  </a:lnTo>
                  <a:lnTo>
                    <a:pt x="19688" y="19899"/>
                  </a:lnTo>
                  <a:lnTo>
                    <a:pt x="19776" y="19723"/>
                  </a:lnTo>
                  <a:lnTo>
                    <a:pt x="20084" y="19502"/>
                  </a:lnTo>
                  <a:lnTo>
                    <a:pt x="20172" y="19413"/>
                  </a:lnTo>
                  <a:lnTo>
                    <a:pt x="20216" y="19325"/>
                  </a:lnTo>
                  <a:lnTo>
                    <a:pt x="20216" y="19259"/>
                  </a:lnTo>
                  <a:lnTo>
                    <a:pt x="20172" y="19126"/>
                  </a:lnTo>
                  <a:lnTo>
                    <a:pt x="20062" y="18972"/>
                  </a:lnTo>
                  <a:lnTo>
                    <a:pt x="19886" y="18861"/>
                  </a:lnTo>
                  <a:lnTo>
                    <a:pt x="19622" y="18861"/>
                  </a:lnTo>
                  <a:close/>
                  <a:moveTo>
                    <a:pt x="3230" y="1502"/>
                  </a:moveTo>
                  <a:lnTo>
                    <a:pt x="3318" y="1480"/>
                  </a:lnTo>
                  <a:lnTo>
                    <a:pt x="3340" y="1347"/>
                  </a:lnTo>
                  <a:lnTo>
                    <a:pt x="3340" y="1259"/>
                  </a:lnTo>
                  <a:lnTo>
                    <a:pt x="3318" y="1193"/>
                  </a:lnTo>
                  <a:lnTo>
                    <a:pt x="3230" y="1104"/>
                  </a:lnTo>
                  <a:lnTo>
                    <a:pt x="3076" y="1060"/>
                  </a:lnTo>
                  <a:lnTo>
                    <a:pt x="2835" y="1104"/>
                  </a:lnTo>
                  <a:lnTo>
                    <a:pt x="2637" y="1060"/>
                  </a:lnTo>
                  <a:lnTo>
                    <a:pt x="2505" y="1038"/>
                  </a:lnTo>
                  <a:lnTo>
                    <a:pt x="2505" y="950"/>
                  </a:lnTo>
                  <a:lnTo>
                    <a:pt x="2549" y="861"/>
                  </a:lnTo>
                  <a:lnTo>
                    <a:pt x="2703" y="839"/>
                  </a:lnTo>
                  <a:lnTo>
                    <a:pt x="2944" y="795"/>
                  </a:lnTo>
                  <a:lnTo>
                    <a:pt x="3516" y="795"/>
                  </a:lnTo>
                  <a:lnTo>
                    <a:pt x="3670" y="751"/>
                  </a:lnTo>
                  <a:lnTo>
                    <a:pt x="3823" y="640"/>
                  </a:lnTo>
                  <a:lnTo>
                    <a:pt x="3867" y="596"/>
                  </a:lnTo>
                  <a:lnTo>
                    <a:pt x="3911" y="464"/>
                  </a:lnTo>
                  <a:lnTo>
                    <a:pt x="3867" y="398"/>
                  </a:lnTo>
                  <a:lnTo>
                    <a:pt x="3823" y="353"/>
                  </a:lnTo>
                  <a:lnTo>
                    <a:pt x="3757" y="398"/>
                  </a:lnTo>
                  <a:lnTo>
                    <a:pt x="3626" y="420"/>
                  </a:lnTo>
                  <a:lnTo>
                    <a:pt x="3516" y="508"/>
                  </a:lnTo>
                  <a:lnTo>
                    <a:pt x="3384" y="552"/>
                  </a:lnTo>
                  <a:lnTo>
                    <a:pt x="3142" y="552"/>
                  </a:lnTo>
                  <a:lnTo>
                    <a:pt x="2944" y="508"/>
                  </a:lnTo>
                  <a:lnTo>
                    <a:pt x="2703" y="508"/>
                  </a:lnTo>
                  <a:lnTo>
                    <a:pt x="2637" y="420"/>
                  </a:lnTo>
                  <a:lnTo>
                    <a:pt x="2549" y="398"/>
                  </a:lnTo>
                  <a:lnTo>
                    <a:pt x="2505" y="398"/>
                  </a:lnTo>
                  <a:lnTo>
                    <a:pt x="2395" y="420"/>
                  </a:lnTo>
                  <a:lnTo>
                    <a:pt x="2285" y="464"/>
                  </a:lnTo>
                  <a:lnTo>
                    <a:pt x="2197" y="596"/>
                  </a:lnTo>
                  <a:lnTo>
                    <a:pt x="2153" y="707"/>
                  </a:lnTo>
                  <a:lnTo>
                    <a:pt x="2153" y="839"/>
                  </a:lnTo>
                  <a:lnTo>
                    <a:pt x="2197" y="906"/>
                  </a:lnTo>
                  <a:lnTo>
                    <a:pt x="2197" y="1038"/>
                  </a:lnTo>
                  <a:lnTo>
                    <a:pt x="2153" y="1148"/>
                  </a:lnTo>
                  <a:lnTo>
                    <a:pt x="2087" y="1259"/>
                  </a:lnTo>
                  <a:lnTo>
                    <a:pt x="2044" y="1436"/>
                  </a:lnTo>
                  <a:lnTo>
                    <a:pt x="2087" y="1590"/>
                  </a:lnTo>
                  <a:lnTo>
                    <a:pt x="2087" y="1701"/>
                  </a:lnTo>
                  <a:lnTo>
                    <a:pt x="2000" y="1944"/>
                  </a:lnTo>
                  <a:lnTo>
                    <a:pt x="1956" y="2032"/>
                  </a:lnTo>
                  <a:lnTo>
                    <a:pt x="2000" y="2142"/>
                  </a:lnTo>
                  <a:lnTo>
                    <a:pt x="2000" y="2717"/>
                  </a:lnTo>
                  <a:lnTo>
                    <a:pt x="2044" y="2915"/>
                  </a:lnTo>
                  <a:lnTo>
                    <a:pt x="2087" y="3070"/>
                  </a:lnTo>
                  <a:lnTo>
                    <a:pt x="2153" y="3114"/>
                  </a:lnTo>
                  <a:lnTo>
                    <a:pt x="2307" y="3114"/>
                  </a:lnTo>
                  <a:lnTo>
                    <a:pt x="2351" y="3026"/>
                  </a:lnTo>
                  <a:lnTo>
                    <a:pt x="2505" y="2871"/>
                  </a:lnTo>
                  <a:lnTo>
                    <a:pt x="2549" y="2717"/>
                  </a:lnTo>
                  <a:lnTo>
                    <a:pt x="2505" y="2540"/>
                  </a:lnTo>
                  <a:lnTo>
                    <a:pt x="2505" y="2341"/>
                  </a:lnTo>
                  <a:lnTo>
                    <a:pt x="2549" y="2275"/>
                  </a:lnTo>
                  <a:lnTo>
                    <a:pt x="2593" y="2231"/>
                  </a:lnTo>
                  <a:lnTo>
                    <a:pt x="2681" y="2231"/>
                  </a:lnTo>
                  <a:lnTo>
                    <a:pt x="2703" y="2275"/>
                  </a:lnTo>
                  <a:lnTo>
                    <a:pt x="2747" y="2341"/>
                  </a:lnTo>
                  <a:lnTo>
                    <a:pt x="2791" y="2429"/>
                  </a:lnTo>
                  <a:lnTo>
                    <a:pt x="2835" y="2540"/>
                  </a:lnTo>
                  <a:lnTo>
                    <a:pt x="2922" y="2717"/>
                  </a:lnTo>
                  <a:lnTo>
                    <a:pt x="2944" y="2717"/>
                  </a:lnTo>
                  <a:lnTo>
                    <a:pt x="2988" y="2739"/>
                  </a:lnTo>
                  <a:lnTo>
                    <a:pt x="3032" y="2717"/>
                  </a:lnTo>
                  <a:lnTo>
                    <a:pt x="3032" y="2628"/>
                  </a:lnTo>
                  <a:lnTo>
                    <a:pt x="3186" y="2540"/>
                  </a:lnTo>
                  <a:lnTo>
                    <a:pt x="3230" y="2518"/>
                  </a:lnTo>
                  <a:lnTo>
                    <a:pt x="3274" y="2474"/>
                  </a:lnTo>
                  <a:lnTo>
                    <a:pt x="3274" y="2385"/>
                  </a:lnTo>
                  <a:lnTo>
                    <a:pt x="3230" y="2319"/>
                  </a:lnTo>
                  <a:lnTo>
                    <a:pt x="3120" y="2187"/>
                  </a:lnTo>
                  <a:lnTo>
                    <a:pt x="2944" y="2076"/>
                  </a:lnTo>
                  <a:lnTo>
                    <a:pt x="2879" y="2032"/>
                  </a:lnTo>
                  <a:lnTo>
                    <a:pt x="2835" y="1944"/>
                  </a:lnTo>
                  <a:lnTo>
                    <a:pt x="2791" y="1877"/>
                  </a:lnTo>
                  <a:lnTo>
                    <a:pt x="2791" y="1789"/>
                  </a:lnTo>
                  <a:lnTo>
                    <a:pt x="2835" y="1679"/>
                  </a:lnTo>
                  <a:lnTo>
                    <a:pt x="2879" y="1590"/>
                  </a:lnTo>
                  <a:lnTo>
                    <a:pt x="2944" y="1546"/>
                  </a:lnTo>
                  <a:lnTo>
                    <a:pt x="3142" y="1546"/>
                  </a:lnTo>
                  <a:lnTo>
                    <a:pt x="3230" y="1502"/>
                  </a:lnTo>
                  <a:close/>
                  <a:moveTo>
                    <a:pt x="3428" y="5345"/>
                  </a:moveTo>
                  <a:lnTo>
                    <a:pt x="3538" y="5301"/>
                  </a:lnTo>
                  <a:lnTo>
                    <a:pt x="3626" y="5256"/>
                  </a:lnTo>
                  <a:lnTo>
                    <a:pt x="3823" y="5146"/>
                  </a:lnTo>
                  <a:lnTo>
                    <a:pt x="3955" y="5058"/>
                  </a:lnTo>
                  <a:lnTo>
                    <a:pt x="4175" y="4837"/>
                  </a:lnTo>
                  <a:lnTo>
                    <a:pt x="4395" y="4748"/>
                  </a:lnTo>
                  <a:lnTo>
                    <a:pt x="4505" y="4660"/>
                  </a:lnTo>
                  <a:lnTo>
                    <a:pt x="4592" y="4594"/>
                  </a:lnTo>
                  <a:lnTo>
                    <a:pt x="4592" y="4550"/>
                  </a:lnTo>
                  <a:lnTo>
                    <a:pt x="4549" y="4506"/>
                  </a:lnTo>
                  <a:lnTo>
                    <a:pt x="4417" y="4506"/>
                  </a:lnTo>
                  <a:lnTo>
                    <a:pt x="4351" y="4550"/>
                  </a:lnTo>
                  <a:lnTo>
                    <a:pt x="4263" y="4594"/>
                  </a:lnTo>
                  <a:lnTo>
                    <a:pt x="4175" y="4616"/>
                  </a:lnTo>
                  <a:lnTo>
                    <a:pt x="3977" y="4616"/>
                  </a:lnTo>
                  <a:lnTo>
                    <a:pt x="3955" y="4660"/>
                  </a:lnTo>
                  <a:lnTo>
                    <a:pt x="3955" y="4704"/>
                  </a:lnTo>
                  <a:lnTo>
                    <a:pt x="3911" y="4748"/>
                  </a:lnTo>
                  <a:lnTo>
                    <a:pt x="3823" y="4793"/>
                  </a:lnTo>
                  <a:lnTo>
                    <a:pt x="3757" y="4793"/>
                  </a:lnTo>
                  <a:lnTo>
                    <a:pt x="3626" y="4859"/>
                  </a:lnTo>
                  <a:lnTo>
                    <a:pt x="3384" y="5102"/>
                  </a:lnTo>
                  <a:lnTo>
                    <a:pt x="3318" y="5190"/>
                  </a:lnTo>
                  <a:lnTo>
                    <a:pt x="3274" y="5256"/>
                  </a:lnTo>
                  <a:lnTo>
                    <a:pt x="3318" y="5301"/>
                  </a:lnTo>
                  <a:lnTo>
                    <a:pt x="3428" y="534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6" name="Shape"/>
            <p:cNvSpPr/>
            <p:nvPr/>
          </p:nvSpPr>
          <p:spPr>
            <a:xfrm>
              <a:off x="0" y="0"/>
              <a:ext cx="6417028" cy="4876072"/>
            </a:xfrm>
            <a:custGeom>
              <a:avLst/>
              <a:gdLst/>
              <a:ahLst/>
              <a:cxnLst>
                <a:cxn ang="0">
                  <a:pos x="wd2" y="hd2"/>
                </a:cxn>
                <a:cxn ang="5400000">
                  <a:pos x="wd2" y="hd2"/>
                </a:cxn>
                <a:cxn ang="10800000">
                  <a:pos x="wd2" y="hd2"/>
                </a:cxn>
                <a:cxn ang="16200000">
                  <a:pos x="wd2" y="hd2"/>
                </a:cxn>
              </a:cxnLst>
              <a:rect l="0" t="0" r="r" b="b"/>
              <a:pathLst>
                <a:path w="21600" h="21600" extrusionOk="0">
                  <a:moveTo>
                    <a:pt x="9952" y="3425"/>
                  </a:moveTo>
                  <a:lnTo>
                    <a:pt x="9952" y="3365"/>
                  </a:lnTo>
                  <a:lnTo>
                    <a:pt x="9971" y="3317"/>
                  </a:lnTo>
                  <a:lnTo>
                    <a:pt x="10016" y="3232"/>
                  </a:lnTo>
                  <a:lnTo>
                    <a:pt x="10099" y="3148"/>
                  </a:lnTo>
                  <a:lnTo>
                    <a:pt x="10181" y="3124"/>
                  </a:lnTo>
                  <a:lnTo>
                    <a:pt x="10218" y="3148"/>
                  </a:lnTo>
                  <a:lnTo>
                    <a:pt x="10255" y="3160"/>
                  </a:lnTo>
                  <a:lnTo>
                    <a:pt x="10301" y="3232"/>
                  </a:lnTo>
                  <a:lnTo>
                    <a:pt x="10337" y="3317"/>
                  </a:lnTo>
                  <a:lnTo>
                    <a:pt x="10337" y="3401"/>
                  </a:lnTo>
                  <a:lnTo>
                    <a:pt x="10319" y="3497"/>
                  </a:lnTo>
                  <a:lnTo>
                    <a:pt x="10282" y="3510"/>
                  </a:lnTo>
                  <a:lnTo>
                    <a:pt x="10236" y="3534"/>
                  </a:lnTo>
                  <a:lnTo>
                    <a:pt x="10172" y="3534"/>
                  </a:lnTo>
                  <a:lnTo>
                    <a:pt x="10053" y="3510"/>
                  </a:lnTo>
                  <a:lnTo>
                    <a:pt x="9989" y="3497"/>
                  </a:lnTo>
                  <a:lnTo>
                    <a:pt x="9971" y="3449"/>
                  </a:lnTo>
                  <a:lnTo>
                    <a:pt x="9952" y="3425"/>
                  </a:lnTo>
                  <a:close/>
                  <a:moveTo>
                    <a:pt x="10282" y="2581"/>
                  </a:moveTo>
                  <a:lnTo>
                    <a:pt x="10365" y="2581"/>
                  </a:lnTo>
                  <a:lnTo>
                    <a:pt x="10447" y="2509"/>
                  </a:lnTo>
                  <a:lnTo>
                    <a:pt x="10466" y="2460"/>
                  </a:lnTo>
                  <a:lnTo>
                    <a:pt x="10447" y="2424"/>
                  </a:lnTo>
                  <a:lnTo>
                    <a:pt x="10420" y="2376"/>
                  </a:lnTo>
                  <a:lnTo>
                    <a:pt x="10282" y="2376"/>
                  </a:lnTo>
                  <a:lnTo>
                    <a:pt x="10218" y="2424"/>
                  </a:lnTo>
                  <a:lnTo>
                    <a:pt x="10136" y="2460"/>
                  </a:lnTo>
                  <a:lnTo>
                    <a:pt x="10081" y="2460"/>
                  </a:lnTo>
                  <a:lnTo>
                    <a:pt x="10071" y="2448"/>
                  </a:lnTo>
                  <a:lnTo>
                    <a:pt x="10035" y="2448"/>
                  </a:lnTo>
                  <a:lnTo>
                    <a:pt x="9998" y="2509"/>
                  </a:lnTo>
                  <a:lnTo>
                    <a:pt x="10053" y="2509"/>
                  </a:lnTo>
                  <a:lnTo>
                    <a:pt x="10071" y="2484"/>
                  </a:lnTo>
                  <a:lnTo>
                    <a:pt x="10081" y="2484"/>
                  </a:lnTo>
                  <a:lnTo>
                    <a:pt x="10181" y="2533"/>
                  </a:lnTo>
                  <a:lnTo>
                    <a:pt x="10236" y="2557"/>
                  </a:lnTo>
                  <a:lnTo>
                    <a:pt x="10282" y="2581"/>
                  </a:lnTo>
                  <a:close/>
                  <a:moveTo>
                    <a:pt x="12857" y="5801"/>
                  </a:moveTo>
                  <a:lnTo>
                    <a:pt x="12839" y="5801"/>
                  </a:lnTo>
                  <a:lnTo>
                    <a:pt x="12802" y="5825"/>
                  </a:lnTo>
                  <a:lnTo>
                    <a:pt x="12775" y="5849"/>
                  </a:lnTo>
                  <a:lnTo>
                    <a:pt x="12757" y="5873"/>
                  </a:lnTo>
                  <a:lnTo>
                    <a:pt x="12757" y="6018"/>
                  </a:lnTo>
                  <a:lnTo>
                    <a:pt x="12793" y="6042"/>
                  </a:lnTo>
                  <a:lnTo>
                    <a:pt x="12802" y="6090"/>
                  </a:lnTo>
                  <a:lnTo>
                    <a:pt x="12857" y="6090"/>
                  </a:lnTo>
                  <a:lnTo>
                    <a:pt x="12885" y="6066"/>
                  </a:lnTo>
                  <a:lnTo>
                    <a:pt x="12903" y="6018"/>
                  </a:lnTo>
                  <a:lnTo>
                    <a:pt x="12922" y="5982"/>
                  </a:lnTo>
                  <a:lnTo>
                    <a:pt x="12922" y="5910"/>
                  </a:lnTo>
                  <a:lnTo>
                    <a:pt x="12903" y="5873"/>
                  </a:lnTo>
                  <a:lnTo>
                    <a:pt x="12885" y="5825"/>
                  </a:lnTo>
                  <a:lnTo>
                    <a:pt x="12857" y="5801"/>
                  </a:lnTo>
                  <a:close/>
                  <a:moveTo>
                    <a:pt x="10566" y="3232"/>
                  </a:moveTo>
                  <a:lnTo>
                    <a:pt x="10603" y="3401"/>
                  </a:lnTo>
                  <a:lnTo>
                    <a:pt x="10630" y="3449"/>
                  </a:lnTo>
                  <a:lnTo>
                    <a:pt x="10685" y="3497"/>
                  </a:lnTo>
                  <a:lnTo>
                    <a:pt x="10750" y="3510"/>
                  </a:lnTo>
                  <a:lnTo>
                    <a:pt x="10832" y="3510"/>
                  </a:lnTo>
                  <a:lnTo>
                    <a:pt x="10878" y="3497"/>
                  </a:lnTo>
                  <a:lnTo>
                    <a:pt x="10915" y="3497"/>
                  </a:lnTo>
                  <a:lnTo>
                    <a:pt x="10960" y="3534"/>
                  </a:lnTo>
                  <a:lnTo>
                    <a:pt x="10997" y="3558"/>
                  </a:lnTo>
                  <a:lnTo>
                    <a:pt x="11043" y="3558"/>
                  </a:lnTo>
                  <a:lnTo>
                    <a:pt x="11116" y="3497"/>
                  </a:lnTo>
                  <a:lnTo>
                    <a:pt x="11217" y="3377"/>
                  </a:lnTo>
                  <a:lnTo>
                    <a:pt x="11263" y="3341"/>
                  </a:lnTo>
                  <a:lnTo>
                    <a:pt x="11327" y="3341"/>
                  </a:lnTo>
                  <a:lnTo>
                    <a:pt x="11382" y="3365"/>
                  </a:lnTo>
                  <a:lnTo>
                    <a:pt x="11428" y="3401"/>
                  </a:lnTo>
                  <a:lnTo>
                    <a:pt x="11492" y="3473"/>
                  </a:lnTo>
                  <a:lnTo>
                    <a:pt x="11547" y="3510"/>
                  </a:lnTo>
                  <a:lnTo>
                    <a:pt x="11593" y="3510"/>
                  </a:lnTo>
                  <a:lnTo>
                    <a:pt x="11675" y="3497"/>
                  </a:lnTo>
                  <a:lnTo>
                    <a:pt x="11758" y="3425"/>
                  </a:lnTo>
                  <a:lnTo>
                    <a:pt x="11794" y="3425"/>
                  </a:lnTo>
                  <a:lnTo>
                    <a:pt x="11840" y="3473"/>
                  </a:lnTo>
                  <a:lnTo>
                    <a:pt x="11895" y="3510"/>
                  </a:lnTo>
                  <a:lnTo>
                    <a:pt x="11978" y="3534"/>
                  </a:lnTo>
                  <a:lnTo>
                    <a:pt x="12097" y="3510"/>
                  </a:lnTo>
                  <a:lnTo>
                    <a:pt x="12188" y="3473"/>
                  </a:lnTo>
                  <a:lnTo>
                    <a:pt x="12225" y="3449"/>
                  </a:lnTo>
                  <a:lnTo>
                    <a:pt x="12243" y="3401"/>
                  </a:lnTo>
                  <a:lnTo>
                    <a:pt x="12262" y="3292"/>
                  </a:lnTo>
                  <a:lnTo>
                    <a:pt x="12243" y="3232"/>
                  </a:lnTo>
                  <a:lnTo>
                    <a:pt x="12188" y="3160"/>
                  </a:lnTo>
                  <a:lnTo>
                    <a:pt x="12124" y="3124"/>
                  </a:lnTo>
                  <a:lnTo>
                    <a:pt x="11978" y="3124"/>
                  </a:lnTo>
                  <a:lnTo>
                    <a:pt x="11913" y="3099"/>
                  </a:lnTo>
                  <a:lnTo>
                    <a:pt x="11840" y="3075"/>
                  </a:lnTo>
                  <a:lnTo>
                    <a:pt x="11758" y="3075"/>
                  </a:lnTo>
                  <a:lnTo>
                    <a:pt x="11694" y="3099"/>
                  </a:lnTo>
                  <a:lnTo>
                    <a:pt x="11648" y="3124"/>
                  </a:lnTo>
                  <a:lnTo>
                    <a:pt x="11593" y="3124"/>
                  </a:lnTo>
                  <a:lnTo>
                    <a:pt x="11483" y="3099"/>
                  </a:lnTo>
                  <a:lnTo>
                    <a:pt x="11428" y="3099"/>
                  </a:lnTo>
                  <a:lnTo>
                    <a:pt x="11382" y="3124"/>
                  </a:lnTo>
                  <a:lnTo>
                    <a:pt x="11281" y="3184"/>
                  </a:lnTo>
                  <a:lnTo>
                    <a:pt x="11217" y="3208"/>
                  </a:lnTo>
                  <a:lnTo>
                    <a:pt x="11134" y="3232"/>
                  </a:lnTo>
                  <a:lnTo>
                    <a:pt x="11061" y="3232"/>
                  </a:lnTo>
                  <a:lnTo>
                    <a:pt x="10997" y="3184"/>
                  </a:lnTo>
                  <a:lnTo>
                    <a:pt x="10951" y="3148"/>
                  </a:lnTo>
                  <a:lnTo>
                    <a:pt x="10878" y="3124"/>
                  </a:lnTo>
                  <a:lnTo>
                    <a:pt x="10869" y="3075"/>
                  </a:lnTo>
                  <a:lnTo>
                    <a:pt x="10850" y="3039"/>
                  </a:lnTo>
                  <a:lnTo>
                    <a:pt x="10832" y="2943"/>
                  </a:lnTo>
                  <a:lnTo>
                    <a:pt x="10795" y="2882"/>
                  </a:lnTo>
                  <a:lnTo>
                    <a:pt x="10768" y="2858"/>
                  </a:lnTo>
                  <a:lnTo>
                    <a:pt x="10713" y="2858"/>
                  </a:lnTo>
                  <a:lnTo>
                    <a:pt x="10667" y="2834"/>
                  </a:lnTo>
                  <a:lnTo>
                    <a:pt x="10612" y="2774"/>
                  </a:lnTo>
                  <a:lnTo>
                    <a:pt x="10585" y="2750"/>
                  </a:lnTo>
                  <a:lnTo>
                    <a:pt x="10502" y="2750"/>
                  </a:lnTo>
                  <a:lnTo>
                    <a:pt x="10438" y="2774"/>
                  </a:lnTo>
                  <a:lnTo>
                    <a:pt x="10401" y="2774"/>
                  </a:lnTo>
                  <a:lnTo>
                    <a:pt x="10365" y="2726"/>
                  </a:lnTo>
                  <a:lnTo>
                    <a:pt x="10346" y="2689"/>
                  </a:lnTo>
                  <a:lnTo>
                    <a:pt x="10218" y="2641"/>
                  </a:lnTo>
                  <a:lnTo>
                    <a:pt x="10136" y="2665"/>
                  </a:lnTo>
                  <a:lnTo>
                    <a:pt x="10071" y="2702"/>
                  </a:lnTo>
                  <a:lnTo>
                    <a:pt x="10053" y="2726"/>
                  </a:lnTo>
                  <a:lnTo>
                    <a:pt x="10035" y="2774"/>
                  </a:lnTo>
                  <a:lnTo>
                    <a:pt x="10081" y="2834"/>
                  </a:lnTo>
                  <a:lnTo>
                    <a:pt x="10136" y="2858"/>
                  </a:lnTo>
                  <a:lnTo>
                    <a:pt x="10383" y="2858"/>
                  </a:lnTo>
                  <a:lnTo>
                    <a:pt x="10484" y="2907"/>
                  </a:lnTo>
                  <a:lnTo>
                    <a:pt x="10520" y="2919"/>
                  </a:lnTo>
                  <a:lnTo>
                    <a:pt x="10548" y="2967"/>
                  </a:lnTo>
                  <a:lnTo>
                    <a:pt x="10566" y="3015"/>
                  </a:lnTo>
                  <a:lnTo>
                    <a:pt x="10566" y="3232"/>
                  </a:lnTo>
                  <a:close/>
                  <a:moveTo>
                    <a:pt x="9457" y="2726"/>
                  </a:moveTo>
                  <a:lnTo>
                    <a:pt x="9421" y="2750"/>
                  </a:lnTo>
                  <a:lnTo>
                    <a:pt x="9402" y="2798"/>
                  </a:lnTo>
                  <a:lnTo>
                    <a:pt x="9402" y="2858"/>
                  </a:lnTo>
                  <a:lnTo>
                    <a:pt x="9439" y="2919"/>
                  </a:lnTo>
                  <a:lnTo>
                    <a:pt x="9439" y="3051"/>
                  </a:lnTo>
                  <a:lnTo>
                    <a:pt x="9421" y="3075"/>
                  </a:lnTo>
                  <a:lnTo>
                    <a:pt x="9402" y="3051"/>
                  </a:lnTo>
                  <a:lnTo>
                    <a:pt x="9375" y="3039"/>
                  </a:lnTo>
                  <a:lnTo>
                    <a:pt x="9302" y="2882"/>
                  </a:lnTo>
                  <a:lnTo>
                    <a:pt x="9292" y="2858"/>
                  </a:lnTo>
                  <a:lnTo>
                    <a:pt x="9238" y="2834"/>
                  </a:lnTo>
                  <a:lnTo>
                    <a:pt x="9210" y="2834"/>
                  </a:lnTo>
                  <a:lnTo>
                    <a:pt x="9192" y="2858"/>
                  </a:lnTo>
                  <a:lnTo>
                    <a:pt x="9173" y="2907"/>
                  </a:lnTo>
                  <a:lnTo>
                    <a:pt x="9192" y="2919"/>
                  </a:lnTo>
                  <a:lnTo>
                    <a:pt x="9210" y="2967"/>
                  </a:lnTo>
                  <a:lnTo>
                    <a:pt x="9256" y="3015"/>
                  </a:lnTo>
                  <a:lnTo>
                    <a:pt x="9274" y="3075"/>
                  </a:lnTo>
                  <a:lnTo>
                    <a:pt x="9274" y="3124"/>
                  </a:lnTo>
                  <a:lnTo>
                    <a:pt x="9238" y="3148"/>
                  </a:lnTo>
                  <a:lnTo>
                    <a:pt x="9173" y="3160"/>
                  </a:lnTo>
                  <a:lnTo>
                    <a:pt x="9128" y="3160"/>
                  </a:lnTo>
                  <a:lnTo>
                    <a:pt x="9073" y="3232"/>
                  </a:lnTo>
                  <a:lnTo>
                    <a:pt x="9091" y="3292"/>
                  </a:lnTo>
                  <a:lnTo>
                    <a:pt x="9128" y="3317"/>
                  </a:lnTo>
                  <a:lnTo>
                    <a:pt x="9137" y="3317"/>
                  </a:lnTo>
                  <a:lnTo>
                    <a:pt x="9274" y="3256"/>
                  </a:lnTo>
                  <a:lnTo>
                    <a:pt x="9338" y="3208"/>
                  </a:lnTo>
                  <a:lnTo>
                    <a:pt x="9402" y="3208"/>
                  </a:lnTo>
                  <a:lnTo>
                    <a:pt x="9421" y="3232"/>
                  </a:lnTo>
                  <a:lnTo>
                    <a:pt x="9421" y="3256"/>
                  </a:lnTo>
                  <a:lnTo>
                    <a:pt x="9402" y="3292"/>
                  </a:lnTo>
                  <a:lnTo>
                    <a:pt x="9402" y="3377"/>
                  </a:lnTo>
                  <a:lnTo>
                    <a:pt x="9439" y="3425"/>
                  </a:lnTo>
                  <a:lnTo>
                    <a:pt x="9485" y="3449"/>
                  </a:lnTo>
                  <a:lnTo>
                    <a:pt x="9604" y="3449"/>
                  </a:lnTo>
                  <a:lnTo>
                    <a:pt x="9723" y="3425"/>
                  </a:lnTo>
                  <a:lnTo>
                    <a:pt x="9769" y="3401"/>
                  </a:lnTo>
                  <a:lnTo>
                    <a:pt x="9824" y="3317"/>
                  </a:lnTo>
                  <a:lnTo>
                    <a:pt x="9833" y="3256"/>
                  </a:lnTo>
                  <a:lnTo>
                    <a:pt x="9824" y="3208"/>
                  </a:lnTo>
                  <a:lnTo>
                    <a:pt x="9787" y="3160"/>
                  </a:lnTo>
                  <a:lnTo>
                    <a:pt x="9769" y="3099"/>
                  </a:lnTo>
                  <a:lnTo>
                    <a:pt x="9751" y="3051"/>
                  </a:lnTo>
                  <a:lnTo>
                    <a:pt x="9769" y="2991"/>
                  </a:lnTo>
                  <a:lnTo>
                    <a:pt x="9769" y="2858"/>
                  </a:lnTo>
                  <a:lnTo>
                    <a:pt x="9723" y="2798"/>
                  </a:lnTo>
                  <a:lnTo>
                    <a:pt x="9641" y="2726"/>
                  </a:lnTo>
                  <a:lnTo>
                    <a:pt x="9567" y="2702"/>
                  </a:lnTo>
                  <a:lnTo>
                    <a:pt x="9485" y="2702"/>
                  </a:lnTo>
                  <a:lnTo>
                    <a:pt x="9457" y="2726"/>
                  </a:lnTo>
                  <a:close/>
                  <a:moveTo>
                    <a:pt x="9723" y="5234"/>
                  </a:moveTo>
                  <a:lnTo>
                    <a:pt x="9668" y="5210"/>
                  </a:lnTo>
                  <a:lnTo>
                    <a:pt x="9604" y="5234"/>
                  </a:lnTo>
                  <a:lnTo>
                    <a:pt x="9567" y="5282"/>
                  </a:lnTo>
                  <a:lnTo>
                    <a:pt x="9540" y="5343"/>
                  </a:lnTo>
                  <a:lnTo>
                    <a:pt x="9540" y="5439"/>
                  </a:lnTo>
                  <a:lnTo>
                    <a:pt x="9567" y="5524"/>
                  </a:lnTo>
                  <a:lnTo>
                    <a:pt x="9622" y="5584"/>
                  </a:lnTo>
                  <a:lnTo>
                    <a:pt x="9687" y="5656"/>
                  </a:lnTo>
                  <a:lnTo>
                    <a:pt x="9769" y="5692"/>
                  </a:lnTo>
                  <a:lnTo>
                    <a:pt x="9852" y="5717"/>
                  </a:lnTo>
                  <a:lnTo>
                    <a:pt x="9916" y="5717"/>
                  </a:lnTo>
                  <a:lnTo>
                    <a:pt x="9989" y="5692"/>
                  </a:lnTo>
                  <a:lnTo>
                    <a:pt x="10016" y="5668"/>
                  </a:lnTo>
                  <a:lnTo>
                    <a:pt x="10035" y="5656"/>
                  </a:lnTo>
                  <a:lnTo>
                    <a:pt x="10053" y="5560"/>
                  </a:lnTo>
                  <a:lnTo>
                    <a:pt x="10035" y="5475"/>
                  </a:lnTo>
                  <a:lnTo>
                    <a:pt x="10035" y="5391"/>
                  </a:lnTo>
                  <a:lnTo>
                    <a:pt x="9989" y="5343"/>
                  </a:lnTo>
                  <a:lnTo>
                    <a:pt x="9916" y="5307"/>
                  </a:lnTo>
                  <a:lnTo>
                    <a:pt x="9787" y="5234"/>
                  </a:lnTo>
                  <a:lnTo>
                    <a:pt x="9723" y="5234"/>
                  </a:lnTo>
                  <a:close/>
                  <a:moveTo>
                    <a:pt x="9870" y="4173"/>
                  </a:moveTo>
                  <a:lnTo>
                    <a:pt x="9824" y="4149"/>
                  </a:lnTo>
                  <a:lnTo>
                    <a:pt x="9751" y="4101"/>
                  </a:lnTo>
                  <a:lnTo>
                    <a:pt x="9723" y="4040"/>
                  </a:lnTo>
                  <a:lnTo>
                    <a:pt x="9723" y="4016"/>
                  </a:lnTo>
                  <a:lnTo>
                    <a:pt x="9732" y="3968"/>
                  </a:lnTo>
                  <a:lnTo>
                    <a:pt x="9769" y="3932"/>
                  </a:lnTo>
                  <a:lnTo>
                    <a:pt x="9824" y="3908"/>
                  </a:lnTo>
                  <a:lnTo>
                    <a:pt x="9833" y="3859"/>
                  </a:lnTo>
                  <a:lnTo>
                    <a:pt x="9833" y="3799"/>
                  </a:lnTo>
                  <a:lnTo>
                    <a:pt x="9824" y="3751"/>
                  </a:lnTo>
                  <a:lnTo>
                    <a:pt x="9806" y="3715"/>
                  </a:lnTo>
                  <a:lnTo>
                    <a:pt x="9787" y="3690"/>
                  </a:lnTo>
                  <a:lnTo>
                    <a:pt x="9751" y="3666"/>
                  </a:lnTo>
                  <a:lnTo>
                    <a:pt x="9687" y="3666"/>
                  </a:lnTo>
                  <a:lnTo>
                    <a:pt x="9641" y="3690"/>
                  </a:lnTo>
                  <a:lnTo>
                    <a:pt x="9604" y="3715"/>
                  </a:lnTo>
                  <a:lnTo>
                    <a:pt x="9522" y="3775"/>
                  </a:lnTo>
                  <a:lnTo>
                    <a:pt x="9439" y="3799"/>
                  </a:lnTo>
                  <a:lnTo>
                    <a:pt x="9375" y="3823"/>
                  </a:lnTo>
                  <a:lnTo>
                    <a:pt x="9320" y="3859"/>
                  </a:lnTo>
                  <a:lnTo>
                    <a:pt x="9302" y="3883"/>
                  </a:lnTo>
                  <a:lnTo>
                    <a:pt x="9302" y="3908"/>
                  </a:lnTo>
                  <a:lnTo>
                    <a:pt x="9320" y="3956"/>
                  </a:lnTo>
                  <a:lnTo>
                    <a:pt x="9357" y="3992"/>
                  </a:lnTo>
                  <a:lnTo>
                    <a:pt x="9384" y="4040"/>
                  </a:lnTo>
                  <a:lnTo>
                    <a:pt x="9402" y="4101"/>
                  </a:lnTo>
                  <a:lnTo>
                    <a:pt x="9402" y="4125"/>
                  </a:lnTo>
                  <a:lnTo>
                    <a:pt x="9384" y="4173"/>
                  </a:lnTo>
                  <a:lnTo>
                    <a:pt x="9375" y="4173"/>
                  </a:lnTo>
                  <a:lnTo>
                    <a:pt x="9338" y="4185"/>
                  </a:lnTo>
                  <a:lnTo>
                    <a:pt x="9302" y="4185"/>
                  </a:lnTo>
                  <a:lnTo>
                    <a:pt x="9256" y="4173"/>
                  </a:lnTo>
                  <a:lnTo>
                    <a:pt x="9219" y="4149"/>
                  </a:lnTo>
                  <a:lnTo>
                    <a:pt x="9192" y="4125"/>
                  </a:lnTo>
                  <a:lnTo>
                    <a:pt x="9137" y="4149"/>
                  </a:lnTo>
                  <a:lnTo>
                    <a:pt x="9128" y="4173"/>
                  </a:lnTo>
                  <a:lnTo>
                    <a:pt x="9109" y="4209"/>
                  </a:lnTo>
                  <a:lnTo>
                    <a:pt x="9091" y="4281"/>
                  </a:lnTo>
                  <a:lnTo>
                    <a:pt x="9109" y="4342"/>
                  </a:lnTo>
                  <a:lnTo>
                    <a:pt x="9137" y="4366"/>
                  </a:lnTo>
                  <a:lnTo>
                    <a:pt x="9238" y="4366"/>
                  </a:lnTo>
                  <a:lnTo>
                    <a:pt x="9302" y="4390"/>
                  </a:lnTo>
                  <a:lnTo>
                    <a:pt x="9357" y="4450"/>
                  </a:lnTo>
                  <a:lnTo>
                    <a:pt x="9439" y="4583"/>
                  </a:lnTo>
                  <a:lnTo>
                    <a:pt x="9522" y="4667"/>
                  </a:lnTo>
                  <a:lnTo>
                    <a:pt x="9558" y="4716"/>
                  </a:lnTo>
                  <a:lnTo>
                    <a:pt x="9622" y="4716"/>
                  </a:lnTo>
                  <a:lnTo>
                    <a:pt x="9668" y="4691"/>
                  </a:lnTo>
                  <a:lnTo>
                    <a:pt x="9723" y="4667"/>
                  </a:lnTo>
                  <a:lnTo>
                    <a:pt x="9824" y="4631"/>
                  </a:lnTo>
                  <a:lnTo>
                    <a:pt x="9870" y="4607"/>
                  </a:lnTo>
                  <a:lnTo>
                    <a:pt x="9888" y="4583"/>
                  </a:lnTo>
                  <a:lnTo>
                    <a:pt x="9934" y="4498"/>
                  </a:lnTo>
                  <a:lnTo>
                    <a:pt x="9971" y="4390"/>
                  </a:lnTo>
                  <a:lnTo>
                    <a:pt x="9989" y="4281"/>
                  </a:lnTo>
                  <a:lnTo>
                    <a:pt x="9971" y="4209"/>
                  </a:lnTo>
                  <a:lnTo>
                    <a:pt x="9952" y="4185"/>
                  </a:lnTo>
                  <a:lnTo>
                    <a:pt x="9870" y="4173"/>
                  </a:lnTo>
                  <a:close/>
                  <a:moveTo>
                    <a:pt x="9787" y="2207"/>
                  </a:moveTo>
                  <a:lnTo>
                    <a:pt x="9824" y="2231"/>
                  </a:lnTo>
                  <a:lnTo>
                    <a:pt x="9824" y="2291"/>
                  </a:lnTo>
                  <a:lnTo>
                    <a:pt x="9833" y="2340"/>
                  </a:lnTo>
                  <a:lnTo>
                    <a:pt x="9870" y="2376"/>
                  </a:lnTo>
                  <a:lnTo>
                    <a:pt x="9906" y="2400"/>
                  </a:lnTo>
                  <a:lnTo>
                    <a:pt x="9989" y="2424"/>
                  </a:lnTo>
                  <a:lnTo>
                    <a:pt x="10071" y="2400"/>
                  </a:lnTo>
                  <a:lnTo>
                    <a:pt x="10136" y="2352"/>
                  </a:lnTo>
                  <a:lnTo>
                    <a:pt x="10154" y="2316"/>
                  </a:lnTo>
                  <a:lnTo>
                    <a:pt x="10154" y="2291"/>
                  </a:lnTo>
                  <a:lnTo>
                    <a:pt x="10136" y="2243"/>
                  </a:lnTo>
                  <a:lnTo>
                    <a:pt x="10117" y="2207"/>
                  </a:lnTo>
                  <a:lnTo>
                    <a:pt x="9989" y="2098"/>
                  </a:lnTo>
                  <a:lnTo>
                    <a:pt x="9934" y="2026"/>
                  </a:lnTo>
                  <a:lnTo>
                    <a:pt x="9852" y="1990"/>
                  </a:lnTo>
                  <a:lnTo>
                    <a:pt x="9787" y="1966"/>
                  </a:lnTo>
                  <a:lnTo>
                    <a:pt x="9751" y="1966"/>
                  </a:lnTo>
                  <a:lnTo>
                    <a:pt x="9723" y="1990"/>
                  </a:lnTo>
                  <a:lnTo>
                    <a:pt x="9687" y="2026"/>
                  </a:lnTo>
                  <a:lnTo>
                    <a:pt x="9668" y="2050"/>
                  </a:lnTo>
                  <a:lnTo>
                    <a:pt x="9668" y="2074"/>
                  </a:lnTo>
                  <a:lnTo>
                    <a:pt x="9705" y="2135"/>
                  </a:lnTo>
                  <a:lnTo>
                    <a:pt x="9787" y="2207"/>
                  </a:lnTo>
                  <a:close/>
                  <a:moveTo>
                    <a:pt x="6222" y="4716"/>
                  </a:moveTo>
                  <a:lnTo>
                    <a:pt x="6332" y="4740"/>
                  </a:lnTo>
                  <a:lnTo>
                    <a:pt x="6433" y="4716"/>
                  </a:lnTo>
                  <a:lnTo>
                    <a:pt x="6507" y="4716"/>
                  </a:lnTo>
                  <a:lnTo>
                    <a:pt x="6516" y="4691"/>
                  </a:lnTo>
                  <a:lnTo>
                    <a:pt x="6534" y="4691"/>
                  </a:lnTo>
                  <a:lnTo>
                    <a:pt x="6552" y="4631"/>
                  </a:lnTo>
                  <a:lnTo>
                    <a:pt x="6552" y="4583"/>
                  </a:lnTo>
                  <a:lnTo>
                    <a:pt x="6589" y="4474"/>
                  </a:lnTo>
                  <a:lnTo>
                    <a:pt x="6635" y="4366"/>
                  </a:lnTo>
                  <a:lnTo>
                    <a:pt x="6699" y="4281"/>
                  </a:lnTo>
                  <a:lnTo>
                    <a:pt x="6782" y="4185"/>
                  </a:lnTo>
                  <a:lnTo>
                    <a:pt x="6882" y="4125"/>
                  </a:lnTo>
                  <a:lnTo>
                    <a:pt x="7066" y="4040"/>
                  </a:lnTo>
                  <a:lnTo>
                    <a:pt x="7148" y="3968"/>
                  </a:lnTo>
                  <a:lnTo>
                    <a:pt x="7185" y="3932"/>
                  </a:lnTo>
                  <a:lnTo>
                    <a:pt x="7212" y="3823"/>
                  </a:lnTo>
                  <a:lnTo>
                    <a:pt x="7203" y="3775"/>
                  </a:lnTo>
                  <a:lnTo>
                    <a:pt x="7203" y="3727"/>
                  </a:lnTo>
                  <a:lnTo>
                    <a:pt x="7166" y="3715"/>
                  </a:lnTo>
                  <a:lnTo>
                    <a:pt x="7111" y="3690"/>
                  </a:lnTo>
                  <a:lnTo>
                    <a:pt x="7047" y="3715"/>
                  </a:lnTo>
                  <a:lnTo>
                    <a:pt x="7001" y="3751"/>
                  </a:lnTo>
                  <a:lnTo>
                    <a:pt x="6965" y="3775"/>
                  </a:lnTo>
                  <a:lnTo>
                    <a:pt x="6919" y="3775"/>
                  </a:lnTo>
                  <a:lnTo>
                    <a:pt x="6754" y="3727"/>
                  </a:lnTo>
                  <a:lnTo>
                    <a:pt x="6598" y="3666"/>
                  </a:lnTo>
                  <a:lnTo>
                    <a:pt x="6488" y="3606"/>
                  </a:lnTo>
                  <a:lnTo>
                    <a:pt x="6415" y="3582"/>
                  </a:lnTo>
                  <a:lnTo>
                    <a:pt x="6351" y="3582"/>
                  </a:lnTo>
                  <a:lnTo>
                    <a:pt x="6268" y="3618"/>
                  </a:lnTo>
                  <a:lnTo>
                    <a:pt x="6186" y="3690"/>
                  </a:lnTo>
                  <a:lnTo>
                    <a:pt x="6140" y="3775"/>
                  </a:lnTo>
                  <a:lnTo>
                    <a:pt x="6103" y="3859"/>
                  </a:lnTo>
                  <a:lnTo>
                    <a:pt x="6085" y="4064"/>
                  </a:lnTo>
                  <a:lnTo>
                    <a:pt x="6058" y="4185"/>
                  </a:lnTo>
                  <a:lnTo>
                    <a:pt x="6021" y="4342"/>
                  </a:lnTo>
                  <a:lnTo>
                    <a:pt x="6039" y="4450"/>
                  </a:lnTo>
                  <a:lnTo>
                    <a:pt x="6067" y="4559"/>
                  </a:lnTo>
                  <a:lnTo>
                    <a:pt x="6140" y="4667"/>
                  </a:lnTo>
                  <a:lnTo>
                    <a:pt x="6222" y="4716"/>
                  </a:lnTo>
                  <a:close/>
                  <a:moveTo>
                    <a:pt x="6323" y="3099"/>
                  </a:moveTo>
                  <a:lnTo>
                    <a:pt x="6351" y="3075"/>
                  </a:lnTo>
                  <a:lnTo>
                    <a:pt x="6387" y="3075"/>
                  </a:lnTo>
                  <a:lnTo>
                    <a:pt x="6470" y="3099"/>
                  </a:lnTo>
                  <a:lnTo>
                    <a:pt x="6488" y="3099"/>
                  </a:lnTo>
                  <a:lnTo>
                    <a:pt x="6516" y="3075"/>
                  </a:lnTo>
                  <a:lnTo>
                    <a:pt x="6598" y="3039"/>
                  </a:lnTo>
                  <a:lnTo>
                    <a:pt x="6635" y="3051"/>
                  </a:lnTo>
                  <a:lnTo>
                    <a:pt x="6672" y="3039"/>
                  </a:lnTo>
                  <a:lnTo>
                    <a:pt x="6699" y="3015"/>
                  </a:lnTo>
                  <a:lnTo>
                    <a:pt x="6736" y="2991"/>
                  </a:lnTo>
                  <a:lnTo>
                    <a:pt x="6763" y="2943"/>
                  </a:lnTo>
                  <a:lnTo>
                    <a:pt x="6763" y="2858"/>
                  </a:lnTo>
                  <a:lnTo>
                    <a:pt x="6782" y="2774"/>
                  </a:lnTo>
                  <a:lnTo>
                    <a:pt x="6800" y="2750"/>
                  </a:lnTo>
                  <a:lnTo>
                    <a:pt x="6818" y="2750"/>
                  </a:lnTo>
                  <a:lnTo>
                    <a:pt x="6855" y="2774"/>
                  </a:lnTo>
                  <a:lnTo>
                    <a:pt x="6882" y="2702"/>
                  </a:lnTo>
                  <a:lnTo>
                    <a:pt x="6901" y="2689"/>
                  </a:lnTo>
                  <a:lnTo>
                    <a:pt x="6919" y="2702"/>
                  </a:lnTo>
                  <a:lnTo>
                    <a:pt x="6919" y="2750"/>
                  </a:lnTo>
                  <a:lnTo>
                    <a:pt x="6901" y="2798"/>
                  </a:lnTo>
                  <a:lnTo>
                    <a:pt x="6882" y="2834"/>
                  </a:lnTo>
                  <a:lnTo>
                    <a:pt x="6919" y="2882"/>
                  </a:lnTo>
                  <a:lnTo>
                    <a:pt x="6965" y="2882"/>
                  </a:lnTo>
                  <a:lnTo>
                    <a:pt x="7020" y="2810"/>
                  </a:lnTo>
                  <a:lnTo>
                    <a:pt x="7084" y="2689"/>
                  </a:lnTo>
                  <a:lnTo>
                    <a:pt x="7130" y="2641"/>
                  </a:lnTo>
                  <a:lnTo>
                    <a:pt x="7203" y="2617"/>
                  </a:lnTo>
                  <a:lnTo>
                    <a:pt x="7231" y="2581"/>
                  </a:lnTo>
                  <a:lnTo>
                    <a:pt x="7249" y="2533"/>
                  </a:lnTo>
                  <a:lnTo>
                    <a:pt x="7249" y="2400"/>
                  </a:lnTo>
                  <a:lnTo>
                    <a:pt x="7212" y="2340"/>
                  </a:lnTo>
                  <a:lnTo>
                    <a:pt x="7148" y="2291"/>
                  </a:lnTo>
                  <a:lnTo>
                    <a:pt x="7084" y="2291"/>
                  </a:lnTo>
                  <a:lnTo>
                    <a:pt x="7066" y="2316"/>
                  </a:lnTo>
                  <a:lnTo>
                    <a:pt x="7047" y="2352"/>
                  </a:lnTo>
                  <a:lnTo>
                    <a:pt x="7020" y="2400"/>
                  </a:lnTo>
                  <a:lnTo>
                    <a:pt x="7001" y="2448"/>
                  </a:lnTo>
                  <a:lnTo>
                    <a:pt x="6919" y="2448"/>
                  </a:lnTo>
                  <a:lnTo>
                    <a:pt x="6800" y="2424"/>
                  </a:lnTo>
                  <a:lnTo>
                    <a:pt x="6672" y="2424"/>
                  </a:lnTo>
                  <a:lnTo>
                    <a:pt x="6598" y="2460"/>
                  </a:lnTo>
                  <a:lnTo>
                    <a:pt x="6552" y="2509"/>
                  </a:lnTo>
                  <a:lnTo>
                    <a:pt x="6488" y="2593"/>
                  </a:lnTo>
                  <a:lnTo>
                    <a:pt x="6433" y="2641"/>
                  </a:lnTo>
                  <a:lnTo>
                    <a:pt x="6387" y="2665"/>
                  </a:lnTo>
                  <a:lnTo>
                    <a:pt x="6323" y="2689"/>
                  </a:lnTo>
                  <a:lnTo>
                    <a:pt x="6250" y="2726"/>
                  </a:lnTo>
                  <a:lnTo>
                    <a:pt x="6204" y="2798"/>
                  </a:lnTo>
                  <a:lnTo>
                    <a:pt x="6158" y="2858"/>
                  </a:lnTo>
                  <a:lnTo>
                    <a:pt x="6140" y="2919"/>
                  </a:lnTo>
                  <a:lnTo>
                    <a:pt x="6140" y="2991"/>
                  </a:lnTo>
                  <a:lnTo>
                    <a:pt x="6158" y="3051"/>
                  </a:lnTo>
                  <a:lnTo>
                    <a:pt x="6168" y="3124"/>
                  </a:lnTo>
                  <a:lnTo>
                    <a:pt x="6204" y="3148"/>
                  </a:lnTo>
                  <a:lnTo>
                    <a:pt x="6241" y="3148"/>
                  </a:lnTo>
                  <a:lnTo>
                    <a:pt x="6323" y="3099"/>
                  </a:lnTo>
                  <a:close/>
                  <a:moveTo>
                    <a:pt x="7111" y="3124"/>
                  </a:moveTo>
                  <a:lnTo>
                    <a:pt x="7102" y="3184"/>
                  </a:lnTo>
                  <a:lnTo>
                    <a:pt x="7111" y="3232"/>
                  </a:lnTo>
                  <a:lnTo>
                    <a:pt x="7130" y="3268"/>
                  </a:lnTo>
                  <a:lnTo>
                    <a:pt x="7166" y="3317"/>
                  </a:lnTo>
                  <a:lnTo>
                    <a:pt x="7203" y="3341"/>
                  </a:lnTo>
                  <a:lnTo>
                    <a:pt x="7249" y="3341"/>
                  </a:lnTo>
                  <a:lnTo>
                    <a:pt x="7295" y="3317"/>
                  </a:lnTo>
                  <a:lnTo>
                    <a:pt x="7331" y="3268"/>
                  </a:lnTo>
                  <a:lnTo>
                    <a:pt x="7368" y="3208"/>
                  </a:lnTo>
                  <a:lnTo>
                    <a:pt x="7377" y="3184"/>
                  </a:lnTo>
                  <a:lnTo>
                    <a:pt x="7396" y="3160"/>
                  </a:lnTo>
                  <a:lnTo>
                    <a:pt x="7450" y="3148"/>
                  </a:lnTo>
                  <a:lnTo>
                    <a:pt x="7469" y="3184"/>
                  </a:lnTo>
                  <a:lnTo>
                    <a:pt x="7496" y="3232"/>
                  </a:lnTo>
                  <a:lnTo>
                    <a:pt x="7515" y="3268"/>
                  </a:lnTo>
                  <a:lnTo>
                    <a:pt x="7560" y="3292"/>
                  </a:lnTo>
                  <a:lnTo>
                    <a:pt x="7597" y="3292"/>
                  </a:lnTo>
                  <a:lnTo>
                    <a:pt x="7698" y="3268"/>
                  </a:lnTo>
                  <a:lnTo>
                    <a:pt x="7909" y="3268"/>
                  </a:lnTo>
                  <a:lnTo>
                    <a:pt x="7909" y="3317"/>
                  </a:lnTo>
                  <a:lnTo>
                    <a:pt x="7881" y="3365"/>
                  </a:lnTo>
                  <a:lnTo>
                    <a:pt x="7826" y="3377"/>
                  </a:lnTo>
                  <a:lnTo>
                    <a:pt x="7725" y="3401"/>
                  </a:lnTo>
                  <a:lnTo>
                    <a:pt x="7643" y="3425"/>
                  </a:lnTo>
                  <a:lnTo>
                    <a:pt x="7551" y="3473"/>
                  </a:lnTo>
                  <a:lnTo>
                    <a:pt x="7496" y="3510"/>
                  </a:lnTo>
                  <a:lnTo>
                    <a:pt x="7469" y="3558"/>
                  </a:lnTo>
                  <a:lnTo>
                    <a:pt x="7469" y="3606"/>
                  </a:lnTo>
                  <a:lnTo>
                    <a:pt x="7478" y="3642"/>
                  </a:lnTo>
                  <a:lnTo>
                    <a:pt x="7533" y="3666"/>
                  </a:lnTo>
                  <a:lnTo>
                    <a:pt x="7560" y="3690"/>
                  </a:lnTo>
                  <a:lnTo>
                    <a:pt x="7615" y="3666"/>
                  </a:lnTo>
                  <a:lnTo>
                    <a:pt x="7661" y="3642"/>
                  </a:lnTo>
                  <a:lnTo>
                    <a:pt x="7762" y="3582"/>
                  </a:lnTo>
                  <a:lnTo>
                    <a:pt x="7845" y="3510"/>
                  </a:lnTo>
                  <a:lnTo>
                    <a:pt x="7964" y="3449"/>
                  </a:lnTo>
                  <a:lnTo>
                    <a:pt x="8028" y="3425"/>
                  </a:lnTo>
                  <a:lnTo>
                    <a:pt x="8193" y="3425"/>
                  </a:lnTo>
                  <a:lnTo>
                    <a:pt x="8294" y="3401"/>
                  </a:lnTo>
                  <a:lnTo>
                    <a:pt x="8358" y="3377"/>
                  </a:lnTo>
                  <a:lnTo>
                    <a:pt x="8459" y="3317"/>
                  </a:lnTo>
                  <a:lnTo>
                    <a:pt x="8541" y="3256"/>
                  </a:lnTo>
                  <a:lnTo>
                    <a:pt x="8559" y="3184"/>
                  </a:lnTo>
                  <a:lnTo>
                    <a:pt x="8578" y="3148"/>
                  </a:lnTo>
                  <a:lnTo>
                    <a:pt x="8578" y="3075"/>
                  </a:lnTo>
                  <a:lnTo>
                    <a:pt x="8559" y="2991"/>
                  </a:lnTo>
                  <a:lnTo>
                    <a:pt x="8541" y="2967"/>
                  </a:lnTo>
                  <a:lnTo>
                    <a:pt x="8495" y="2967"/>
                  </a:lnTo>
                  <a:lnTo>
                    <a:pt x="8477" y="3015"/>
                  </a:lnTo>
                  <a:lnTo>
                    <a:pt x="8440" y="3099"/>
                  </a:lnTo>
                  <a:lnTo>
                    <a:pt x="8422" y="3124"/>
                  </a:lnTo>
                  <a:lnTo>
                    <a:pt x="8376" y="3124"/>
                  </a:lnTo>
                  <a:lnTo>
                    <a:pt x="8358" y="3075"/>
                  </a:lnTo>
                  <a:lnTo>
                    <a:pt x="8339" y="3015"/>
                  </a:lnTo>
                  <a:lnTo>
                    <a:pt x="8330" y="2967"/>
                  </a:lnTo>
                  <a:lnTo>
                    <a:pt x="8312" y="2907"/>
                  </a:lnTo>
                  <a:lnTo>
                    <a:pt x="8248" y="2834"/>
                  </a:lnTo>
                  <a:lnTo>
                    <a:pt x="8174" y="2726"/>
                  </a:lnTo>
                  <a:lnTo>
                    <a:pt x="8129" y="2702"/>
                  </a:lnTo>
                  <a:lnTo>
                    <a:pt x="8092" y="2689"/>
                  </a:lnTo>
                  <a:lnTo>
                    <a:pt x="8046" y="2702"/>
                  </a:lnTo>
                  <a:lnTo>
                    <a:pt x="8010" y="2750"/>
                  </a:lnTo>
                  <a:lnTo>
                    <a:pt x="8010" y="2810"/>
                  </a:lnTo>
                  <a:lnTo>
                    <a:pt x="8028" y="2834"/>
                  </a:lnTo>
                  <a:lnTo>
                    <a:pt x="8074" y="2919"/>
                  </a:lnTo>
                  <a:lnTo>
                    <a:pt x="8129" y="2991"/>
                  </a:lnTo>
                  <a:lnTo>
                    <a:pt x="8147" y="3039"/>
                  </a:lnTo>
                  <a:lnTo>
                    <a:pt x="8165" y="3075"/>
                  </a:lnTo>
                  <a:lnTo>
                    <a:pt x="8147" y="3124"/>
                  </a:lnTo>
                  <a:lnTo>
                    <a:pt x="8129" y="3148"/>
                  </a:lnTo>
                  <a:lnTo>
                    <a:pt x="8074" y="3184"/>
                  </a:lnTo>
                  <a:lnTo>
                    <a:pt x="8010" y="3208"/>
                  </a:lnTo>
                  <a:lnTo>
                    <a:pt x="7964" y="3208"/>
                  </a:lnTo>
                  <a:lnTo>
                    <a:pt x="7900" y="3184"/>
                  </a:lnTo>
                  <a:lnTo>
                    <a:pt x="7845" y="3124"/>
                  </a:lnTo>
                  <a:lnTo>
                    <a:pt x="7799" y="3075"/>
                  </a:lnTo>
                  <a:lnTo>
                    <a:pt x="7725" y="3039"/>
                  </a:lnTo>
                  <a:lnTo>
                    <a:pt x="7634" y="3039"/>
                  </a:lnTo>
                  <a:lnTo>
                    <a:pt x="7560" y="2991"/>
                  </a:lnTo>
                  <a:lnTo>
                    <a:pt x="7515" y="2943"/>
                  </a:lnTo>
                  <a:lnTo>
                    <a:pt x="7450" y="2919"/>
                  </a:lnTo>
                  <a:lnTo>
                    <a:pt x="7396" y="2919"/>
                  </a:lnTo>
                  <a:lnTo>
                    <a:pt x="7286" y="2943"/>
                  </a:lnTo>
                  <a:lnTo>
                    <a:pt x="7212" y="2967"/>
                  </a:lnTo>
                  <a:lnTo>
                    <a:pt x="7166" y="2991"/>
                  </a:lnTo>
                  <a:lnTo>
                    <a:pt x="7130" y="3039"/>
                  </a:lnTo>
                  <a:lnTo>
                    <a:pt x="7111" y="3124"/>
                  </a:lnTo>
                  <a:close/>
                  <a:moveTo>
                    <a:pt x="8724" y="2002"/>
                  </a:moveTo>
                  <a:lnTo>
                    <a:pt x="8761" y="2050"/>
                  </a:lnTo>
                  <a:lnTo>
                    <a:pt x="8788" y="2123"/>
                  </a:lnTo>
                  <a:lnTo>
                    <a:pt x="8843" y="2159"/>
                  </a:lnTo>
                  <a:lnTo>
                    <a:pt x="8908" y="2159"/>
                  </a:lnTo>
                  <a:lnTo>
                    <a:pt x="9027" y="2135"/>
                  </a:lnTo>
                  <a:lnTo>
                    <a:pt x="9128" y="2135"/>
                  </a:lnTo>
                  <a:lnTo>
                    <a:pt x="9210" y="2207"/>
                  </a:lnTo>
                  <a:lnTo>
                    <a:pt x="9320" y="2352"/>
                  </a:lnTo>
                  <a:lnTo>
                    <a:pt x="9384" y="2424"/>
                  </a:lnTo>
                  <a:lnTo>
                    <a:pt x="9476" y="2448"/>
                  </a:lnTo>
                  <a:lnTo>
                    <a:pt x="9503" y="2424"/>
                  </a:lnTo>
                  <a:lnTo>
                    <a:pt x="9522" y="2376"/>
                  </a:lnTo>
                  <a:lnTo>
                    <a:pt x="9522" y="2340"/>
                  </a:lnTo>
                  <a:lnTo>
                    <a:pt x="9503" y="2291"/>
                  </a:lnTo>
                  <a:lnTo>
                    <a:pt x="9476" y="2231"/>
                  </a:lnTo>
                  <a:lnTo>
                    <a:pt x="9421" y="2183"/>
                  </a:lnTo>
                  <a:lnTo>
                    <a:pt x="9302" y="2123"/>
                  </a:lnTo>
                  <a:lnTo>
                    <a:pt x="9238" y="2050"/>
                  </a:lnTo>
                  <a:lnTo>
                    <a:pt x="9173" y="1990"/>
                  </a:lnTo>
                  <a:lnTo>
                    <a:pt x="9091" y="1942"/>
                  </a:lnTo>
                  <a:lnTo>
                    <a:pt x="8944" y="1881"/>
                  </a:lnTo>
                  <a:lnTo>
                    <a:pt x="8788" y="1857"/>
                  </a:lnTo>
                  <a:lnTo>
                    <a:pt x="8724" y="1857"/>
                  </a:lnTo>
                  <a:lnTo>
                    <a:pt x="8678" y="1881"/>
                  </a:lnTo>
                  <a:lnTo>
                    <a:pt x="8660" y="1893"/>
                  </a:lnTo>
                  <a:lnTo>
                    <a:pt x="8660" y="1942"/>
                  </a:lnTo>
                  <a:lnTo>
                    <a:pt x="8678" y="1990"/>
                  </a:lnTo>
                  <a:lnTo>
                    <a:pt x="8724" y="2002"/>
                  </a:lnTo>
                  <a:close/>
                  <a:moveTo>
                    <a:pt x="8413" y="4173"/>
                  </a:moveTo>
                  <a:lnTo>
                    <a:pt x="8459" y="4257"/>
                  </a:lnTo>
                  <a:lnTo>
                    <a:pt x="8523" y="4318"/>
                  </a:lnTo>
                  <a:lnTo>
                    <a:pt x="8578" y="4342"/>
                  </a:lnTo>
                  <a:lnTo>
                    <a:pt x="8596" y="4366"/>
                  </a:lnTo>
                  <a:lnTo>
                    <a:pt x="8596" y="4414"/>
                  </a:lnTo>
                  <a:lnTo>
                    <a:pt x="8541" y="4426"/>
                  </a:lnTo>
                  <a:lnTo>
                    <a:pt x="8514" y="4414"/>
                  </a:lnTo>
                  <a:lnTo>
                    <a:pt x="8459" y="4414"/>
                  </a:lnTo>
                  <a:lnTo>
                    <a:pt x="8422" y="4426"/>
                  </a:lnTo>
                  <a:lnTo>
                    <a:pt x="8413" y="4450"/>
                  </a:lnTo>
                  <a:lnTo>
                    <a:pt x="8376" y="4523"/>
                  </a:lnTo>
                  <a:lnTo>
                    <a:pt x="8339" y="4559"/>
                  </a:lnTo>
                  <a:lnTo>
                    <a:pt x="8312" y="4559"/>
                  </a:lnTo>
                  <a:lnTo>
                    <a:pt x="8294" y="4535"/>
                  </a:lnTo>
                  <a:lnTo>
                    <a:pt x="8275" y="4474"/>
                  </a:lnTo>
                  <a:lnTo>
                    <a:pt x="8275" y="4390"/>
                  </a:lnTo>
                  <a:lnTo>
                    <a:pt x="8330" y="4342"/>
                  </a:lnTo>
                  <a:lnTo>
                    <a:pt x="8339" y="4293"/>
                  </a:lnTo>
                  <a:lnTo>
                    <a:pt x="8358" y="4281"/>
                  </a:lnTo>
                  <a:lnTo>
                    <a:pt x="8330" y="4209"/>
                  </a:lnTo>
                  <a:lnTo>
                    <a:pt x="8294" y="4149"/>
                  </a:lnTo>
                  <a:lnTo>
                    <a:pt x="8248" y="4125"/>
                  </a:lnTo>
                  <a:lnTo>
                    <a:pt x="8193" y="4149"/>
                  </a:lnTo>
                  <a:lnTo>
                    <a:pt x="8092" y="4209"/>
                  </a:lnTo>
                  <a:lnTo>
                    <a:pt x="8046" y="4257"/>
                  </a:lnTo>
                  <a:lnTo>
                    <a:pt x="8010" y="4257"/>
                  </a:lnTo>
                  <a:lnTo>
                    <a:pt x="7964" y="4233"/>
                  </a:lnTo>
                  <a:lnTo>
                    <a:pt x="7927" y="4149"/>
                  </a:lnTo>
                  <a:lnTo>
                    <a:pt x="7927" y="4101"/>
                  </a:lnTo>
                  <a:lnTo>
                    <a:pt x="7909" y="4076"/>
                  </a:lnTo>
                  <a:lnTo>
                    <a:pt x="7863" y="4040"/>
                  </a:lnTo>
                  <a:lnTo>
                    <a:pt x="7780" y="4040"/>
                  </a:lnTo>
                  <a:lnTo>
                    <a:pt x="7762" y="4064"/>
                  </a:lnTo>
                  <a:lnTo>
                    <a:pt x="7744" y="4125"/>
                  </a:lnTo>
                  <a:lnTo>
                    <a:pt x="7744" y="4257"/>
                  </a:lnTo>
                  <a:lnTo>
                    <a:pt x="7716" y="4281"/>
                  </a:lnTo>
                  <a:lnTo>
                    <a:pt x="7661" y="4293"/>
                  </a:lnTo>
                  <a:lnTo>
                    <a:pt x="7615" y="4293"/>
                  </a:lnTo>
                  <a:lnTo>
                    <a:pt x="7560" y="4257"/>
                  </a:lnTo>
                  <a:lnTo>
                    <a:pt x="7533" y="4185"/>
                  </a:lnTo>
                  <a:lnTo>
                    <a:pt x="7496" y="4076"/>
                  </a:lnTo>
                  <a:lnTo>
                    <a:pt x="7478" y="4040"/>
                  </a:lnTo>
                  <a:lnTo>
                    <a:pt x="7432" y="4016"/>
                  </a:lnTo>
                  <a:lnTo>
                    <a:pt x="7295" y="4076"/>
                  </a:lnTo>
                  <a:lnTo>
                    <a:pt x="7267" y="4125"/>
                  </a:lnTo>
                  <a:lnTo>
                    <a:pt x="7212" y="4149"/>
                  </a:lnTo>
                  <a:lnTo>
                    <a:pt x="7084" y="4185"/>
                  </a:lnTo>
                  <a:lnTo>
                    <a:pt x="7029" y="4233"/>
                  </a:lnTo>
                  <a:lnTo>
                    <a:pt x="6983" y="4281"/>
                  </a:lnTo>
                  <a:lnTo>
                    <a:pt x="6946" y="4342"/>
                  </a:lnTo>
                  <a:lnTo>
                    <a:pt x="6919" y="4390"/>
                  </a:lnTo>
                  <a:lnTo>
                    <a:pt x="6864" y="4426"/>
                  </a:lnTo>
                  <a:lnTo>
                    <a:pt x="6855" y="4474"/>
                  </a:lnTo>
                  <a:lnTo>
                    <a:pt x="6836" y="4523"/>
                  </a:lnTo>
                  <a:lnTo>
                    <a:pt x="6855" y="4559"/>
                  </a:lnTo>
                  <a:lnTo>
                    <a:pt x="6864" y="4583"/>
                  </a:lnTo>
                  <a:lnTo>
                    <a:pt x="6901" y="4631"/>
                  </a:lnTo>
                  <a:lnTo>
                    <a:pt x="6965" y="4631"/>
                  </a:lnTo>
                  <a:lnTo>
                    <a:pt x="7020" y="4643"/>
                  </a:lnTo>
                  <a:lnTo>
                    <a:pt x="7166" y="4607"/>
                  </a:lnTo>
                  <a:lnTo>
                    <a:pt x="7286" y="4607"/>
                  </a:lnTo>
                  <a:lnTo>
                    <a:pt x="7396" y="4631"/>
                  </a:lnTo>
                  <a:lnTo>
                    <a:pt x="7396" y="4691"/>
                  </a:lnTo>
                  <a:lnTo>
                    <a:pt x="7350" y="4740"/>
                  </a:lnTo>
                  <a:lnTo>
                    <a:pt x="7286" y="4752"/>
                  </a:lnTo>
                  <a:lnTo>
                    <a:pt x="7203" y="4752"/>
                  </a:lnTo>
                  <a:lnTo>
                    <a:pt x="7111" y="4776"/>
                  </a:lnTo>
                  <a:lnTo>
                    <a:pt x="7047" y="4800"/>
                  </a:lnTo>
                  <a:lnTo>
                    <a:pt x="7001" y="4824"/>
                  </a:lnTo>
                  <a:lnTo>
                    <a:pt x="6983" y="4848"/>
                  </a:lnTo>
                  <a:lnTo>
                    <a:pt x="6983" y="4884"/>
                  </a:lnTo>
                  <a:lnTo>
                    <a:pt x="7001" y="4933"/>
                  </a:lnTo>
                  <a:lnTo>
                    <a:pt x="7047" y="4957"/>
                  </a:lnTo>
                  <a:lnTo>
                    <a:pt x="7185" y="4957"/>
                  </a:lnTo>
                  <a:lnTo>
                    <a:pt x="7313" y="4909"/>
                  </a:lnTo>
                  <a:lnTo>
                    <a:pt x="7414" y="4884"/>
                  </a:lnTo>
                  <a:lnTo>
                    <a:pt x="7496" y="4848"/>
                  </a:lnTo>
                  <a:lnTo>
                    <a:pt x="7597" y="4824"/>
                  </a:lnTo>
                  <a:lnTo>
                    <a:pt x="7643" y="4824"/>
                  </a:lnTo>
                  <a:lnTo>
                    <a:pt x="7698" y="4848"/>
                  </a:lnTo>
                  <a:lnTo>
                    <a:pt x="7744" y="4872"/>
                  </a:lnTo>
                  <a:lnTo>
                    <a:pt x="7780" y="4909"/>
                  </a:lnTo>
                  <a:lnTo>
                    <a:pt x="7799" y="4957"/>
                  </a:lnTo>
                  <a:lnTo>
                    <a:pt x="7799" y="5017"/>
                  </a:lnTo>
                  <a:lnTo>
                    <a:pt x="7780" y="5041"/>
                  </a:lnTo>
                  <a:lnTo>
                    <a:pt x="7716" y="5065"/>
                  </a:lnTo>
                  <a:lnTo>
                    <a:pt x="7515" y="5065"/>
                  </a:lnTo>
                  <a:lnTo>
                    <a:pt x="7212" y="5102"/>
                  </a:lnTo>
                  <a:lnTo>
                    <a:pt x="7148" y="5150"/>
                  </a:lnTo>
                  <a:lnTo>
                    <a:pt x="7130" y="5174"/>
                  </a:lnTo>
                  <a:lnTo>
                    <a:pt x="7130" y="5258"/>
                  </a:lnTo>
                  <a:lnTo>
                    <a:pt x="7148" y="5331"/>
                  </a:lnTo>
                  <a:lnTo>
                    <a:pt x="7166" y="5367"/>
                  </a:lnTo>
                  <a:lnTo>
                    <a:pt x="7203" y="5415"/>
                  </a:lnTo>
                  <a:lnTo>
                    <a:pt x="7286" y="5451"/>
                  </a:lnTo>
                  <a:lnTo>
                    <a:pt x="7414" y="5548"/>
                  </a:lnTo>
                  <a:lnTo>
                    <a:pt x="7551" y="5608"/>
                  </a:lnTo>
                  <a:lnTo>
                    <a:pt x="7725" y="5608"/>
                  </a:lnTo>
                  <a:lnTo>
                    <a:pt x="7909" y="5560"/>
                  </a:lnTo>
                  <a:lnTo>
                    <a:pt x="7991" y="5548"/>
                  </a:lnTo>
                  <a:lnTo>
                    <a:pt x="8064" y="5499"/>
                  </a:lnTo>
                  <a:lnTo>
                    <a:pt x="8165" y="5439"/>
                  </a:lnTo>
                  <a:lnTo>
                    <a:pt x="8257" y="5391"/>
                  </a:lnTo>
                  <a:lnTo>
                    <a:pt x="8495" y="5343"/>
                  </a:lnTo>
                  <a:lnTo>
                    <a:pt x="8523" y="5343"/>
                  </a:lnTo>
                  <a:lnTo>
                    <a:pt x="8541" y="5307"/>
                  </a:lnTo>
                  <a:lnTo>
                    <a:pt x="8578" y="5282"/>
                  </a:lnTo>
                  <a:lnTo>
                    <a:pt x="8605" y="5282"/>
                  </a:lnTo>
                  <a:lnTo>
                    <a:pt x="8660" y="5307"/>
                  </a:lnTo>
                  <a:lnTo>
                    <a:pt x="8688" y="5343"/>
                  </a:lnTo>
                  <a:lnTo>
                    <a:pt x="8761" y="5451"/>
                  </a:lnTo>
                  <a:lnTo>
                    <a:pt x="8825" y="5524"/>
                  </a:lnTo>
                  <a:lnTo>
                    <a:pt x="8908" y="5560"/>
                  </a:lnTo>
                  <a:lnTo>
                    <a:pt x="8972" y="5584"/>
                  </a:lnTo>
                  <a:lnTo>
                    <a:pt x="9054" y="5584"/>
                  </a:lnTo>
                  <a:lnTo>
                    <a:pt x="9137" y="5548"/>
                  </a:lnTo>
                  <a:lnTo>
                    <a:pt x="9155" y="5499"/>
                  </a:lnTo>
                  <a:lnTo>
                    <a:pt x="9128" y="5451"/>
                  </a:lnTo>
                  <a:lnTo>
                    <a:pt x="9036" y="5391"/>
                  </a:lnTo>
                  <a:lnTo>
                    <a:pt x="9008" y="5343"/>
                  </a:lnTo>
                  <a:lnTo>
                    <a:pt x="9008" y="5331"/>
                  </a:lnTo>
                  <a:lnTo>
                    <a:pt x="9027" y="5307"/>
                  </a:lnTo>
                  <a:lnTo>
                    <a:pt x="9054" y="5282"/>
                  </a:lnTo>
                  <a:lnTo>
                    <a:pt x="9274" y="5282"/>
                  </a:lnTo>
                  <a:lnTo>
                    <a:pt x="9302" y="5258"/>
                  </a:lnTo>
                  <a:lnTo>
                    <a:pt x="9320" y="5210"/>
                  </a:lnTo>
                  <a:lnTo>
                    <a:pt x="9302" y="5150"/>
                  </a:lnTo>
                  <a:lnTo>
                    <a:pt x="9256" y="5089"/>
                  </a:lnTo>
                  <a:lnTo>
                    <a:pt x="9192" y="5041"/>
                  </a:lnTo>
                  <a:lnTo>
                    <a:pt x="9073" y="4993"/>
                  </a:lnTo>
                  <a:lnTo>
                    <a:pt x="8926" y="4909"/>
                  </a:lnTo>
                  <a:lnTo>
                    <a:pt x="8871" y="4848"/>
                  </a:lnTo>
                  <a:lnTo>
                    <a:pt x="8807" y="4776"/>
                  </a:lnTo>
                  <a:lnTo>
                    <a:pt x="8770" y="4716"/>
                  </a:lnTo>
                  <a:lnTo>
                    <a:pt x="8761" y="4631"/>
                  </a:lnTo>
                  <a:lnTo>
                    <a:pt x="8743" y="4535"/>
                  </a:lnTo>
                  <a:lnTo>
                    <a:pt x="8743" y="4498"/>
                  </a:lnTo>
                  <a:lnTo>
                    <a:pt x="8724" y="4450"/>
                  </a:lnTo>
                  <a:lnTo>
                    <a:pt x="8678" y="4426"/>
                  </a:lnTo>
                  <a:lnTo>
                    <a:pt x="8660" y="4414"/>
                  </a:lnTo>
                  <a:lnTo>
                    <a:pt x="8642" y="4366"/>
                  </a:lnTo>
                  <a:lnTo>
                    <a:pt x="8642" y="4318"/>
                  </a:lnTo>
                  <a:lnTo>
                    <a:pt x="8660" y="4293"/>
                  </a:lnTo>
                  <a:lnTo>
                    <a:pt x="8660" y="4209"/>
                  </a:lnTo>
                  <a:lnTo>
                    <a:pt x="8605" y="4101"/>
                  </a:lnTo>
                  <a:lnTo>
                    <a:pt x="8541" y="4040"/>
                  </a:lnTo>
                  <a:lnTo>
                    <a:pt x="8495" y="4016"/>
                  </a:lnTo>
                  <a:lnTo>
                    <a:pt x="8440" y="4064"/>
                  </a:lnTo>
                  <a:lnTo>
                    <a:pt x="8413" y="4101"/>
                  </a:lnTo>
                  <a:lnTo>
                    <a:pt x="8413" y="4173"/>
                  </a:lnTo>
                  <a:close/>
                  <a:moveTo>
                    <a:pt x="7863" y="2689"/>
                  </a:moveTo>
                  <a:lnTo>
                    <a:pt x="7927" y="2665"/>
                  </a:lnTo>
                  <a:lnTo>
                    <a:pt x="7964" y="2641"/>
                  </a:lnTo>
                  <a:lnTo>
                    <a:pt x="7982" y="2617"/>
                  </a:lnTo>
                  <a:lnTo>
                    <a:pt x="7991" y="2557"/>
                  </a:lnTo>
                  <a:lnTo>
                    <a:pt x="8010" y="2509"/>
                  </a:lnTo>
                  <a:lnTo>
                    <a:pt x="8010" y="2448"/>
                  </a:lnTo>
                  <a:lnTo>
                    <a:pt x="8028" y="2400"/>
                  </a:lnTo>
                  <a:lnTo>
                    <a:pt x="8092" y="2316"/>
                  </a:lnTo>
                  <a:lnTo>
                    <a:pt x="8074" y="2291"/>
                  </a:lnTo>
                  <a:lnTo>
                    <a:pt x="8046" y="2243"/>
                  </a:lnTo>
                  <a:lnTo>
                    <a:pt x="7964" y="2231"/>
                  </a:lnTo>
                  <a:lnTo>
                    <a:pt x="7909" y="2243"/>
                  </a:lnTo>
                  <a:lnTo>
                    <a:pt x="7863" y="2291"/>
                  </a:lnTo>
                  <a:lnTo>
                    <a:pt x="7799" y="2352"/>
                  </a:lnTo>
                  <a:lnTo>
                    <a:pt x="7725" y="2400"/>
                  </a:lnTo>
                  <a:lnTo>
                    <a:pt x="7680" y="2424"/>
                  </a:lnTo>
                  <a:lnTo>
                    <a:pt x="7643" y="2424"/>
                  </a:lnTo>
                  <a:lnTo>
                    <a:pt x="7634" y="2448"/>
                  </a:lnTo>
                  <a:lnTo>
                    <a:pt x="7615" y="2509"/>
                  </a:lnTo>
                  <a:lnTo>
                    <a:pt x="7615" y="2557"/>
                  </a:lnTo>
                  <a:lnTo>
                    <a:pt x="7634" y="2593"/>
                  </a:lnTo>
                  <a:lnTo>
                    <a:pt x="7680" y="2641"/>
                  </a:lnTo>
                  <a:lnTo>
                    <a:pt x="7780" y="2665"/>
                  </a:lnTo>
                  <a:lnTo>
                    <a:pt x="7863" y="2689"/>
                  </a:lnTo>
                  <a:close/>
                  <a:moveTo>
                    <a:pt x="7991" y="2183"/>
                  </a:moveTo>
                  <a:lnTo>
                    <a:pt x="8028" y="2207"/>
                  </a:lnTo>
                  <a:lnTo>
                    <a:pt x="8092" y="2207"/>
                  </a:lnTo>
                  <a:lnTo>
                    <a:pt x="8147" y="2183"/>
                  </a:lnTo>
                  <a:lnTo>
                    <a:pt x="8174" y="2123"/>
                  </a:lnTo>
                  <a:lnTo>
                    <a:pt x="8165" y="2050"/>
                  </a:lnTo>
                  <a:lnTo>
                    <a:pt x="8129" y="2002"/>
                  </a:lnTo>
                  <a:lnTo>
                    <a:pt x="8092" y="1990"/>
                  </a:lnTo>
                  <a:lnTo>
                    <a:pt x="8064" y="1990"/>
                  </a:lnTo>
                  <a:lnTo>
                    <a:pt x="7991" y="2026"/>
                  </a:lnTo>
                  <a:lnTo>
                    <a:pt x="7945" y="2098"/>
                  </a:lnTo>
                  <a:lnTo>
                    <a:pt x="7927" y="2123"/>
                  </a:lnTo>
                  <a:lnTo>
                    <a:pt x="7945" y="2135"/>
                  </a:lnTo>
                  <a:lnTo>
                    <a:pt x="7964" y="2159"/>
                  </a:lnTo>
                  <a:lnTo>
                    <a:pt x="7991" y="2183"/>
                  </a:lnTo>
                  <a:close/>
                  <a:moveTo>
                    <a:pt x="14883" y="6416"/>
                  </a:moveTo>
                  <a:lnTo>
                    <a:pt x="14883" y="6235"/>
                  </a:lnTo>
                  <a:lnTo>
                    <a:pt x="14846" y="6199"/>
                  </a:lnTo>
                  <a:lnTo>
                    <a:pt x="14828" y="6151"/>
                  </a:lnTo>
                  <a:lnTo>
                    <a:pt x="14782" y="6127"/>
                  </a:lnTo>
                  <a:lnTo>
                    <a:pt x="14699" y="6115"/>
                  </a:lnTo>
                  <a:lnTo>
                    <a:pt x="14516" y="6115"/>
                  </a:lnTo>
                  <a:lnTo>
                    <a:pt x="14434" y="6090"/>
                  </a:lnTo>
                  <a:lnTo>
                    <a:pt x="14351" y="6042"/>
                  </a:lnTo>
                  <a:lnTo>
                    <a:pt x="14186" y="5934"/>
                  </a:lnTo>
                  <a:lnTo>
                    <a:pt x="14104" y="5897"/>
                  </a:lnTo>
                  <a:lnTo>
                    <a:pt x="14030" y="5825"/>
                  </a:lnTo>
                  <a:lnTo>
                    <a:pt x="14003" y="5765"/>
                  </a:lnTo>
                  <a:lnTo>
                    <a:pt x="13966" y="5692"/>
                  </a:lnTo>
                  <a:lnTo>
                    <a:pt x="13920" y="5548"/>
                  </a:lnTo>
                  <a:lnTo>
                    <a:pt x="13865" y="5391"/>
                  </a:lnTo>
                  <a:lnTo>
                    <a:pt x="13838" y="5234"/>
                  </a:lnTo>
                  <a:lnTo>
                    <a:pt x="13737" y="5041"/>
                  </a:lnTo>
                  <a:lnTo>
                    <a:pt x="13682" y="4957"/>
                  </a:lnTo>
                  <a:lnTo>
                    <a:pt x="13618" y="4884"/>
                  </a:lnTo>
                  <a:lnTo>
                    <a:pt x="13536" y="4824"/>
                  </a:lnTo>
                  <a:lnTo>
                    <a:pt x="13435" y="4776"/>
                  </a:lnTo>
                  <a:lnTo>
                    <a:pt x="13334" y="4740"/>
                  </a:lnTo>
                  <a:lnTo>
                    <a:pt x="13288" y="4716"/>
                  </a:lnTo>
                  <a:lnTo>
                    <a:pt x="13288" y="4667"/>
                  </a:lnTo>
                  <a:lnTo>
                    <a:pt x="13270" y="4667"/>
                  </a:lnTo>
                  <a:lnTo>
                    <a:pt x="13288" y="4691"/>
                  </a:lnTo>
                  <a:lnTo>
                    <a:pt x="13233" y="4643"/>
                  </a:lnTo>
                  <a:lnTo>
                    <a:pt x="13206" y="4583"/>
                  </a:lnTo>
                  <a:lnTo>
                    <a:pt x="13123" y="4450"/>
                  </a:lnTo>
                  <a:lnTo>
                    <a:pt x="13068" y="4390"/>
                  </a:lnTo>
                  <a:lnTo>
                    <a:pt x="13004" y="4366"/>
                  </a:lnTo>
                  <a:lnTo>
                    <a:pt x="12857" y="4318"/>
                  </a:lnTo>
                  <a:lnTo>
                    <a:pt x="12738" y="4293"/>
                  </a:lnTo>
                  <a:lnTo>
                    <a:pt x="12592" y="4257"/>
                  </a:lnTo>
                  <a:lnTo>
                    <a:pt x="12527" y="4233"/>
                  </a:lnTo>
                  <a:lnTo>
                    <a:pt x="12472" y="4173"/>
                  </a:lnTo>
                  <a:lnTo>
                    <a:pt x="12454" y="4101"/>
                  </a:lnTo>
                  <a:lnTo>
                    <a:pt x="12491" y="4016"/>
                  </a:lnTo>
                  <a:lnTo>
                    <a:pt x="12537" y="3956"/>
                  </a:lnTo>
                  <a:lnTo>
                    <a:pt x="12573" y="3859"/>
                  </a:lnTo>
                  <a:lnTo>
                    <a:pt x="12555" y="3823"/>
                  </a:lnTo>
                  <a:lnTo>
                    <a:pt x="12537" y="3799"/>
                  </a:lnTo>
                  <a:lnTo>
                    <a:pt x="12472" y="3775"/>
                  </a:lnTo>
                  <a:lnTo>
                    <a:pt x="12408" y="3775"/>
                  </a:lnTo>
                  <a:lnTo>
                    <a:pt x="12353" y="3799"/>
                  </a:lnTo>
                  <a:lnTo>
                    <a:pt x="12262" y="3835"/>
                  </a:lnTo>
                  <a:lnTo>
                    <a:pt x="12143" y="3859"/>
                  </a:lnTo>
                  <a:lnTo>
                    <a:pt x="11858" y="3859"/>
                  </a:lnTo>
                  <a:lnTo>
                    <a:pt x="11739" y="3883"/>
                  </a:lnTo>
                  <a:lnTo>
                    <a:pt x="11648" y="3956"/>
                  </a:lnTo>
                  <a:lnTo>
                    <a:pt x="11593" y="3968"/>
                  </a:lnTo>
                  <a:lnTo>
                    <a:pt x="11574" y="4040"/>
                  </a:lnTo>
                  <a:lnTo>
                    <a:pt x="11565" y="4101"/>
                  </a:lnTo>
                  <a:lnTo>
                    <a:pt x="11574" y="4185"/>
                  </a:lnTo>
                  <a:lnTo>
                    <a:pt x="11611" y="4366"/>
                  </a:lnTo>
                  <a:lnTo>
                    <a:pt x="11648" y="4523"/>
                  </a:lnTo>
                  <a:lnTo>
                    <a:pt x="11648" y="4631"/>
                  </a:lnTo>
                  <a:lnTo>
                    <a:pt x="11629" y="4643"/>
                  </a:lnTo>
                  <a:lnTo>
                    <a:pt x="11574" y="4667"/>
                  </a:lnTo>
                  <a:lnTo>
                    <a:pt x="11529" y="4643"/>
                  </a:lnTo>
                  <a:lnTo>
                    <a:pt x="11483" y="4631"/>
                  </a:lnTo>
                  <a:lnTo>
                    <a:pt x="11446" y="4583"/>
                  </a:lnTo>
                  <a:lnTo>
                    <a:pt x="11428" y="4523"/>
                  </a:lnTo>
                  <a:lnTo>
                    <a:pt x="11409" y="4426"/>
                  </a:lnTo>
                  <a:lnTo>
                    <a:pt x="11409" y="4281"/>
                  </a:lnTo>
                  <a:lnTo>
                    <a:pt x="11428" y="4064"/>
                  </a:lnTo>
                  <a:lnTo>
                    <a:pt x="11428" y="3932"/>
                  </a:lnTo>
                  <a:lnTo>
                    <a:pt x="11391" y="3883"/>
                  </a:lnTo>
                  <a:lnTo>
                    <a:pt x="11382" y="3835"/>
                  </a:lnTo>
                  <a:lnTo>
                    <a:pt x="11327" y="3823"/>
                  </a:lnTo>
                  <a:lnTo>
                    <a:pt x="11244" y="3823"/>
                  </a:lnTo>
                  <a:lnTo>
                    <a:pt x="11217" y="3835"/>
                  </a:lnTo>
                  <a:lnTo>
                    <a:pt x="11162" y="3932"/>
                  </a:lnTo>
                  <a:lnTo>
                    <a:pt x="11116" y="4016"/>
                  </a:lnTo>
                  <a:lnTo>
                    <a:pt x="11043" y="4149"/>
                  </a:lnTo>
                  <a:lnTo>
                    <a:pt x="11015" y="4185"/>
                  </a:lnTo>
                  <a:lnTo>
                    <a:pt x="10979" y="4281"/>
                  </a:lnTo>
                  <a:lnTo>
                    <a:pt x="10951" y="4450"/>
                  </a:lnTo>
                  <a:lnTo>
                    <a:pt x="10951" y="4583"/>
                  </a:lnTo>
                  <a:lnTo>
                    <a:pt x="10979" y="4607"/>
                  </a:lnTo>
                  <a:lnTo>
                    <a:pt x="11043" y="4667"/>
                  </a:lnTo>
                  <a:lnTo>
                    <a:pt x="11098" y="4740"/>
                  </a:lnTo>
                  <a:lnTo>
                    <a:pt x="11134" y="4800"/>
                  </a:lnTo>
                  <a:lnTo>
                    <a:pt x="11144" y="4884"/>
                  </a:lnTo>
                  <a:lnTo>
                    <a:pt x="11162" y="4957"/>
                  </a:lnTo>
                  <a:lnTo>
                    <a:pt x="11217" y="4993"/>
                  </a:lnTo>
                  <a:lnTo>
                    <a:pt x="11281" y="5065"/>
                  </a:lnTo>
                  <a:lnTo>
                    <a:pt x="11345" y="5065"/>
                  </a:lnTo>
                  <a:lnTo>
                    <a:pt x="11409" y="5041"/>
                  </a:lnTo>
                  <a:lnTo>
                    <a:pt x="11492" y="5041"/>
                  </a:lnTo>
                  <a:lnTo>
                    <a:pt x="11565" y="5065"/>
                  </a:lnTo>
                  <a:lnTo>
                    <a:pt x="11611" y="5102"/>
                  </a:lnTo>
                  <a:lnTo>
                    <a:pt x="11739" y="5150"/>
                  </a:lnTo>
                  <a:lnTo>
                    <a:pt x="11877" y="5150"/>
                  </a:lnTo>
                  <a:lnTo>
                    <a:pt x="11941" y="5174"/>
                  </a:lnTo>
                  <a:lnTo>
                    <a:pt x="12023" y="5198"/>
                  </a:lnTo>
                  <a:lnTo>
                    <a:pt x="12078" y="5174"/>
                  </a:lnTo>
                  <a:lnTo>
                    <a:pt x="12124" y="5150"/>
                  </a:lnTo>
                  <a:lnTo>
                    <a:pt x="12207" y="5089"/>
                  </a:lnTo>
                  <a:lnTo>
                    <a:pt x="12271" y="5065"/>
                  </a:lnTo>
                  <a:lnTo>
                    <a:pt x="12472" y="5065"/>
                  </a:lnTo>
                  <a:lnTo>
                    <a:pt x="12592" y="5126"/>
                  </a:lnTo>
                  <a:lnTo>
                    <a:pt x="12702" y="5174"/>
                  </a:lnTo>
                  <a:lnTo>
                    <a:pt x="12802" y="5234"/>
                  </a:lnTo>
                  <a:lnTo>
                    <a:pt x="12885" y="5331"/>
                  </a:lnTo>
                  <a:lnTo>
                    <a:pt x="12967" y="5391"/>
                  </a:lnTo>
                  <a:lnTo>
                    <a:pt x="13050" y="5499"/>
                  </a:lnTo>
                  <a:lnTo>
                    <a:pt x="13123" y="5608"/>
                  </a:lnTo>
                  <a:lnTo>
                    <a:pt x="13169" y="5717"/>
                  </a:lnTo>
                  <a:lnTo>
                    <a:pt x="13206" y="5849"/>
                  </a:lnTo>
                  <a:lnTo>
                    <a:pt x="13233" y="5982"/>
                  </a:lnTo>
                  <a:lnTo>
                    <a:pt x="13224" y="6115"/>
                  </a:lnTo>
                  <a:lnTo>
                    <a:pt x="13206" y="6235"/>
                  </a:lnTo>
                  <a:lnTo>
                    <a:pt x="13151" y="6501"/>
                  </a:lnTo>
                  <a:lnTo>
                    <a:pt x="13141" y="6573"/>
                  </a:lnTo>
                  <a:lnTo>
                    <a:pt x="13123" y="6657"/>
                  </a:lnTo>
                  <a:lnTo>
                    <a:pt x="13141" y="6693"/>
                  </a:lnTo>
                  <a:lnTo>
                    <a:pt x="13151" y="6766"/>
                  </a:lnTo>
                  <a:lnTo>
                    <a:pt x="13141" y="6826"/>
                  </a:lnTo>
                  <a:lnTo>
                    <a:pt x="13105" y="6898"/>
                  </a:lnTo>
                  <a:lnTo>
                    <a:pt x="13050" y="6959"/>
                  </a:lnTo>
                  <a:lnTo>
                    <a:pt x="13022" y="7007"/>
                  </a:lnTo>
                  <a:lnTo>
                    <a:pt x="12958" y="7031"/>
                  </a:lnTo>
                  <a:lnTo>
                    <a:pt x="12537" y="7031"/>
                  </a:lnTo>
                  <a:lnTo>
                    <a:pt x="12491" y="7067"/>
                  </a:lnTo>
                  <a:lnTo>
                    <a:pt x="12472" y="7091"/>
                  </a:lnTo>
                  <a:lnTo>
                    <a:pt x="12454" y="7140"/>
                  </a:lnTo>
                  <a:lnTo>
                    <a:pt x="12454" y="7224"/>
                  </a:lnTo>
                  <a:lnTo>
                    <a:pt x="12509" y="7309"/>
                  </a:lnTo>
                  <a:lnTo>
                    <a:pt x="12555" y="7381"/>
                  </a:lnTo>
                  <a:lnTo>
                    <a:pt x="12619" y="7393"/>
                  </a:lnTo>
                  <a:lnTo>
                    <a:pt x="12692" y="7393"/>
                  </a:lnTo>
                  <a:lnTo>
                    <a:pt x="12821" y="7357"/>
                  </a:lnTo>
                  <a:lnTo>
                    <a:pt x="12958" y="7309"/>
                  </a:lnTo>
                  <a:lnTo>
                    <a:pt x="13086" y="7357"/>
                  </a:lnTo>
                  <a:lnTo>
                    <a:pt x="13169" y="7465"/>
                  </a:lnTo>
                  <a:lnTo>
                    <a:pt x="13270" y="7574"/>
                  </a:lnTo>
                  <a:lnTo>
                    <a:pt x="13334" y="7610"/>
                  </a:lnTo>
                  <a:lnTo>
                    <a:pt x="13398" y="7658"/>
                  </a:lnTo>
                  <a:lnTo>
                    <a:pt x="13536" y="7658"/>
                  </a:lnTo>
                  <a:lnTo>
                    <a:pt x="13664" y="7634"/>
                  </a:lnTo>
                  <a:lnTo>
                    <a:pt x="13801" y="7658"/>
                  </a:lnTo>
                  <a:lnTo>
                    <a:pt x="13920" y="7707"/>
                  </a:lnTo>
                  <a:lnTo>
                    <a:pt x="14003" y="7731"/>
                  </a:lnTo>
                  <a:lnTo>
                    <a:pt x="14085" y="7767"/>
                  </a:lnTo>
                  <a:lnTo>
                    <a:pt x="14150" y="7743"/>
                  </a:lnTo>
                  <a:lnTo>
                    <a:pt x="14168" y="7743"/>
                  </a:lnTo>
                  <a:lnTo>
                    <a:pt x="14168" y="7658"/>
                  </a:lnTo>
                  <a:lnTo>
                    <a:pt x="14131" y="7634"/>
                  </a:lnTo>
                  <a:lnTo>
                    <a:pt x="14067" y="7598"/>
                  </a:lnTo>
                  <a:lnTo>
                    <a:pt x="13902" y="7526"/>
                  </a:lnTo>
                  <a:lnTo>
                    <a:pt x="13838" y="7465"/>
                  </a:lnTo>
                  <a:lnTo>
                    <a:pt x="13820" y="7417"/>
                  </a:lnTo>
                  <a:lnTo>
                    <a:pt x="13820" y="7381"/>
                  </a:lnTo>
                  <a:lnTo>
                    <a:pt x="13838" y="7333"/>
                  </a:lnTo>
                  <a:lnTo>
                    <a:pt x="13884" y="7309"/>
                  </a:lnTo>
                  <a:lnTo>
                    <a:pt x="13985" y="7309"/>
                  </a:lnTo>
                  <a:lnTo>
                    <a:pt x="14085" y="7284"/>
                  </a:lnTo>
                  <a:lnTo>
                    <a:pt x="14186" y="7272"/>
                  </a:lnTo>
                  <a:lnTo>
                    <a:pt x="14269" y="7224"/>
                  </a:lnTo>
                  <a:lnTo>
                    <a:pt x="14278" y="7200"/>
                  </a:lnTo>
                  <a:lnTo>
                    <a:pt x="14296" y="7140"/>
                  </a:lnTo>
                  <a:lnTo>
                    <a:pt x="14278" y="7067"/>
                  </a:lnTo>
                  <a:lnTo>
                    <a:pt x="14269" y="7007"/>
                  </a:lnTo>
                  <a:lnTo>
                    <a:pt x="14186" y="6923"/>
                  </a:lnTo>
                  <a:lnTo>
                    <a:pt x="14113" y="6850"/>
                  </a:lnTo>
                  <a:lnTo>
                    <a:pt x="14030" y="6742"/>
                  </a:lnTo>
                  <a:lnTo>
                    <a:pt x="14003" y="6693"/>
                  </a:lnTo>
                  <a:lnTo>
                    <a:pt x="13966" y="6633"/>
                  </a:lnTo>
                  <a:lnTo>
                    <a:pt x="13966" y="6573"/>
                  </a:lnTo>
                  <a:lnTo>
                    <a:pt x="13985" y="6501"/>
                  </a:lnTo>
                  <a:lnTo>
                    <a:pt x="14003" y="6476"/>
                  </a:lnTo>
                  <a:lnTo>
                    <a:pt x="14030" y="6464"/>
                  </a:lnTo>
                  <a:lnTo>
                    <a:pt x="14131" y="6464"/>
                  </a:lnTo>
                  <a:lnTo>
                    <a:pt x="14214" y="6501"/>
                  </a:lnTo>
                  <a:lnTo>
                    <a:pt x="14296" y="6549"/>
                  </a:lnTo>
                  <a:lnTo>
                    <a:pt x="14434" y="6693"/>
                  </a:lnTo>
                  <a:lnTo>
                    <a:pt x="14498" y="6742"/>
                  </a:lnTo>
                  <a:lnTo>
                    <a:pt x="14580" y="6790"/>
                  </a:lnTo>
                  <a:lnTo>
                    <a:pt x="14626" y="6766"/>
                  </a:lnTo>
                  <a:lnTo>
                    <a:pt x="14681" y="6742"/>
                  </a:lnTo>
                  <a:lnTo>
                    <a:pt x="14764" y="6657"/>
                  </a:lnTo>
                  <a:lnTo>
                    <a:pt x="14828" y="6525"/>
                  </a:lnTo>
                  <a:lnTo>
                    <a:pt x="14883" y="6416"/>
                  </a:lnTo>
                  <a:close/>
                  <a:moveTo>
                    <a:pt x="10218" y="1218"/>
                  </a:moveTo>
                  <a:lnTo>
                    <a:pt x="10282" y="1242"/>
                  </a:lnTo>
                  <a:lnTo>
                    <a:pt x="10346" y="1290"/>
                  </a:lnTo>
                  <a:lnTo>
                    <a:pt x="10383" y="1315"/>
                  </a:lnTo>
                  <a:lnTo>
                    <a:pt x="10383" y="1351"/>
                  </a:lnTo>
                  <a:lnTo>
                    <a:pt x="10346" y="1375"/>
                  </a:lnTo>
                  <a:lnTo>
                    <a:pt x="10181" y="1375"/>
                  </a:lnTo>
                  <a:lnTo>
                    <a:pt x="10172" y="1399"/>
                  </a:lnTo>
                  <a:lnTo>
                    <a:pt x="10154" y="1423"/>
                  </a:lnTo>
                  <a:lnTo>
                    <a:pt x="10154" y="1459"/>
                  </a:lnTo>
                  <a:lnTo>
                    <a:pt x="10172" y="1483"/>
                  </a:lnTo>
                  <a:lnTo>
                    <a:pt x="10200" y="1532"/>
                  </a:lnTo>
                  <a:lnTo>
                    <a:pt x="10319" y="1532"/>
                  </a:lnTo>
                  <a:lnTo>
                    <a:pt x="10383" y="1544"/>
                  </a:lnTo>
                  <a:lnTo>
                    <a:pt x="10401" y="1568"/>
                  </a:lnTo>
                  <a:lnTo>
                    <a:pt x="10383" y="1616"/>
                  </a:lnTo>
                  <a:lnTo>
                    <a:pt x="10365" y="1640"/>
                  </a:lnTo>
                  <a:lnTo>
                    <a:pt x="10301" y="1640"/>
                  </a:lnTo>
                  <a:lnTo>
                    <a:pt x="10264" y="1664"/>
                  </a:lnTo>
                  <a:lnTo>
                    <a:pt x="10236" y="1725"/>
                  </a:lnTo>
                  <a:lnTo>
                    <a:pt x="10255" y="1773"/>
                  </a:lnTo>
                  <a:lnTo>
                    <a:pt x="10282" y="1809"/>
                  </a:lnTo>
                  <a:lnTo>
                    <a:pt x="10337" y="1809"/>
                  </a:lnTo>
                  <a:lnTo>
                    <a:pt x="10484" y="1833"/>
                  </a:lnTo>
                  <a:lnTo>
                    <a:pt x="10566" y="1833"/>
                  </a:lnTo>
                  <a:lnTo>
                    <a:pt x="10630" y="1881"/>
                  </a:lnTo>
                  <a:lnTo>
                    <a:pt x="10649" y="1893"/>
                  </a:lnTo>
                  <a:lnTo>
                    <a:pt x="10612" y="1942"/>
                  </a:lnTo>
                  <a:lnTo>
                    <a:pt x="10566" y="1966"/>
                  </a:lnTo>
                  <a:lnTo>
                    <a:pt x="10530" y="1966"/>
                  </a:lnTo>
                  <a:lnTo>
                    <a:pt x="10502" y="2002"/>
                  </a:lnTo>
                  <a:lnTo>
                    <a:pt x="10484" y="2050"/>
                  </a:lnTo>
                  <a:lnTo>
                    <a:pt x="10466" y="2123"/>
                  </a:lnTo>
                  <a:lnTo>
                    <a:pt x="10466" y="2159"/>
                  </a:lnTo>
                  <a:lnTo>
                    <a:pt x="10484" y="2183"/>
                  </a:lnTo>
                  <a:lnTo>
                    <a:pt x="10520" y="2243"/>
                  </a:lnTo>
                  <a:lnTo>
                    <a:pt x="10603" y="2291"/>
                  </a:lnTo>
                  <a:lnTo>
                    <a:pt x="10685" y="2316"/>
                  </a:lnTo>
                  <a:lnTo>
                    <a:pt x="10768" y="2291"/>
                  </a:lnTo>
                  <a:lnTo>
                    <a:pt x="10832" y="2267"/>
                  </a:lnTo>
                  <a:lnTo>
                    <a:pt x="10896" y="2207"/>
                  </a:lnTo>
                  <a:lnTo>
                    <a:pt x="10951" y="2098"/>
                  </a:lnTo>
                  <a:lnTo>
                    <a:pt x="10979" y="2050"/>
                  </a:lnTo>
                  <a:lnTo>
                    <a:pt x="11015" y="2026"/>
                  </a:lnTo>
                  <a:lnTo>
                    <a:pt x="11116" y="1990"/>
                  </a:lnTo>
                  <a:lnTo>
                    <a:pt x="11226" y="1942"/>
                  </a:lnTo>
                  <a:lnTo>
                    <a:pt x="11299" y="1942"/>
                  </a:lnTo>
                  <a:lnTo>
                    <a:pt x="11327" y="1966"/>
                  </a:lnTo>
                  <a:lnTo>
                    <a:pt x="11345" y="1990"/>
                  </a:lnTo>
                  <a:lnTo>
                    <a:pt x="11345" y="2002"/>
                  </a:lnTo>
                  <a:lnTo>
                    <a:pt x="11281" y="2074"/>
                  </a:lnTo>
                  <a:lnTo>
                    <a:pt x="11199" y="2135"/>
                  </a:lnTo>
                  <a:lnTo>
                    <a:pt x="11144" y="2159"/>
                  </a:lnTo>
                  <a:lnTo>
                    <a:pt x="11134" y="2207"/>
                  </a:lnTo>
                  <a:lnTo>
                    <a:pt x="11144" y="2243"/>
                  </a:lnTo>
                  <a:lnTo>
                    <a:pt x="11226" y="2267"/>
                  </a:lnTo>
                  <a:lnTo>
                    <a:pt x="11299" y="2267"/>
                  </a:lnTo>
                  <a:lnTo>
                    <a:pt x="11364" y="2243"/>
                  </a:lnTo>
                  <a:lnTo>
                    <a:pt x="11464" y="2183"/>
                  </a:lnTo>
                  <a:lnTo>
                    <a:pt x="11529" y="2159"/>
                  </a:lnTo>
                  <a:lnTo>
                    <a:pt x="11574" y="2159"/>
                  </a:lnTo>
                  <a:lnTo>
                    <a:pt x="11593" y="2183"/>
                  </a:lnTo>
                  <a:lnTo>
                    <a:pt x="11593" y="2316"/>
                  </a:lnTo>
                  <a:lnTo>
                    <a:pt x="11611" y="2376"/>
                  </a:lnTo>
                  <a:lnTo>
                    <a:pt x="11648" y="2400"/>
                  </a:lnTo>
                  <a:lnTo>
                    <a:pt x="11675" y="2400"/>
                  </a:lnTo>
                  <a:lnTo>
                    <a:pt x="11712" y="2376"/>
                  </a:lnTo>
                  <a:lnTo>
                    <a:pt x="11758" y="2400"/>
                  </a:lnTo>
                  <a:lnTo>
                    <a:pt x="11794" y="2424"/>
                  </a:lnTo>
                  <a:lnTo>
                    <a:pt x="11813" y="2460"/>
                  </a:lnTo>
                  <a:lnTo>
                    <a:pt x="11794" y="2533"/>
                  </a:lnTo>
                  <a:lnTo>
                    <a:pt x="11758" y="2557"/>
                  </a:lnTo>
                  <a:lnTo>
                    <a:pt x="11712" y="2593"/>
                  </a:lnTo>
                  <a:lnTo>
                    <a:pt x="11657" y="2581"/>
                  </a:lnTo>
                  <a:lnTo>
                    <a:pt x="11611" y="2557"/>
                  </a:lnTo>
                  <a:lnTo>
                    <a:pt x="11547" y="2509"/>
                  </a:lnTo>
                  <a:lnTo>
                    <a:pt x="11446" y="2424"/>
                  </a:lnTo>
                  <a:lnTo>
                    <a:pt x="11391" y="2376"/>
                  </a:lnTo>
                  <a:lnTo>
                    <a:pt x="11345" y="2352"/>
                  </a:lnTo>
                  <a:lnTo>
                    <a:pt x="11244" y="2340"/>
                  </a:lnTo>
                  <a:lnTo>
                    <a:pt x="11199" y="2340"/>
                  </a:lnTo>
                  <a:lnTo>
                    <a:pt x="11144" y="2352"/>
                  </a:lnTo>
                  <a:lnTo>
                    <a:pt x="11116" y="2424"/>
                  </a:lnTo>
                  <a:lnTo>
                    <a:pt x="11116" y="2460"/>
                  </a:lnTo>
                  <a:lnTo>
                    <a:pt x="11134" y="2509"/>
                  </a:lnTo>
                  <a:lnTo>
                    <a:pt x="11199" y="2557"/>
                  </a:lnTo>
                  <a:lnTo>
                    <a:pt x="11199" y="2581"/>
                  </a:lnTo>
                  <a:lnTo>
                    <a:pt x="11180" y="2617"/>
                  </a:lnTo>
                  <a:lnTo>
                    <a:pt x="11144" y="2641"/>
                  </a:lnTo>
                  <a:lnTo>
                    <a:pt x="11098" y="2641"/>
                  </a:lnTo>
                  <a:lnTo>
                    <a:pt x="11015" y="2665"/>
                  </a:lnTo>
                  <a:lnTo>
                    <a:pt x="10933" y="2702"/>
                  </a:lnTo>
                  <a:lnTo>
                    <a:pt x="10896" y="2774"/>
                  </a:lnTo>
                  <a:lnTo>
                    <a:pt x="10915" y="2834"/>
                  </a:lnTo>
                  <a:lnTo>
                    <a:pt x="10951" y="2882"/>
                  </a:lnTo>
                  <a:lnTo>
                    <a:pt x="11015" y="2919"/>
                  </a:lnTo>
                  <a:lnTo>
                    <a:pt x="11080" y="2943"/>
                  </a:lnTo>
                  <a:lnTo>
                    <a:pt x="11134" y="2943"/>
                  </a:lnTo>
                  <a:lnTo>
                    <a:pt x="11162" y="2919"/>
                  </a:lnTo>
                  <a:lnTo>
                    <a:pt x="11199" y="2907"/>
                  </a:lnTo>
                  <a:lnTo>
                    <a:pt x="11244" y="2907"/>
                  </a:lnTo>
                  <a:lnTo>
                    <a:pt x="11299" y="2919"/>
                  </a:lnTo>
                  <a:lnTo>
                    <a:pt x="11345" y="2943"/>
                  </a:lnTo>
                  <a:lnTo>
                    <a:pt x="11391" y="2943"/>
                  </a:lnTo>
                  <a:lnTo>
                    <a:pt x="11446" y="2907"/>
                  </a:lnTo>
                  <a:lnTo>
                    <a:pt x="11492" y="2858"/>
                  </a:lnTo>
                  <a:lnTo>
                    <a:pt x="11547" y="2798"/>
                  </a:lnTo>
                  <a:lnTo>
                    <a:pt x="11611" y="2774"/>
                  </a:lnTo>
                  <a:lnTo>
                    <a:pt x="11657" y="2798"/>
                  </a:lnTo>
                  <a:lnTo>
                    <a:pt x="11712" y="2810"/>
                  </a:lnTo>
                  <a:lnTo>
                    <a:pt x="11794" y="2882"/>
                  </a:lnTo>
                  <a:lnTo>
                    <a:pt x="11858" y="2882"/>
                  </a:lnTo>
                  <a:lnTo>
                    <a:pt x="11913" y="2858"/>
                  </a:lnTo>
                  <a:lnTo>
                    <a:pt x="11959" y="2810"/>
                  </a:lnTo>
                  <a:lnTo>
                    <a:pt x="12023" y="2798"/>
                  </a:lnTo>
                  <a:lnTo>
                    <a:pt x="12078" y="2834"/>
                  </a:lnTo>
                  <a:lnTo>
                    <a:pt x="12106" y="2882"/>
                  </a:lnTo>
                  <a:lnTo>
                    <a:pt x="12179" y="2943"/>
                  </a:lnTo>
                  <a:lnTo>
                    <a:pt x="12262" y="2991"/>
                  </a:lnTo>
                  <a:lnTo>
                    <a:pt x="12344" y="2967"/>
                  </a:lnTo>
                  <a:lnTo>
                    <a:pt x="12408" y="2919"/>
                  </a:lnTo>
                  <a:lnTo>
                    <a:pt x="12445" y="2834"/>
                  </a:lnTo>
                  <a:lnTo>
                    <a:pt x="12454" y="2798"/>
                  </a:lnTo>
                  <a:lnTo>
                    <a:pt x="12454" y="2750"/>
                  </a:lnTo>
                  <a:lnTo>
                    <a:pt x="12445" y="2689"/>
                  </a:lnTo>
                  <a:lnTo>
                    <a:pt x="12390" y="2641"/>
                  </a:lnTo>
                  <a:lnTo>
                    <a:pt x="12344" y="2593"/>
                  </a:lnTo>
                  <a:lnTo>
                    <a:pt x="12326" y="2581"/>
                  </a:lnTo>
                  <a:lnTo>
                    <a:pt x="12353" y="2509"/>
                  </a:lnTo>
                  <a:lnTo>
                    <a:pt x="12390" y="2509"/>
                  </a:lnTo>
                  <a:lnTo>
                    <a:pt x="12454" y="2484"/>
                  </a:lnTo>
                  <a:lnTo>
                    <a:pt x="12527" y="2424"/>
                  </a:lnTo>
                  <a:lnTo>
                    <a:pt x="12555" y="2376"/>
                  </a:lnTo>
                  <a:lnTo>
                    <a:pt x="12592" y="2352"/>
                  </a:lnTo>
                  <a:lnTo>
                    <a:pt x="12656" y="2352"/>
                  </a:lnTo>
                  <a:lnTo>
                    <a:pt x="12702" y="2340"/>
                  </a:lnTo>
                  <a:lnTo>
                    <a:pt x="12757" y="2316"/>
                  </a:lnTo>
                  <a:lnTo>
                    <a:pt x="12793" y="2291"/>
                  </a:lnTo>
                  <a:lnTo>
                    <a:pt x="12839" y="2243"/>
                  </a:lnTo>
                  <a:lnTo>
                    <a:pt x="12903" y="2207"/>
                  </a:lnTo>
                  <a:lnTo>
                    <a:pt x="12986" y="2135"/>
                  </a:lnTo>
                  <a:lnTo>
                    <a:pt x="13041" y="2098"/>
                  </a:lnTo>
                  <a:lnTo>
                    <a:pt x="13068" y="2050"/>
                  </a:lnTo>
                  <a:lnTo>
                    <a:pt x="13068" y="1990"/>
                  </a:lnTo>
                  <a:lnTo>
                    <a:pt x="13022" y="1942"/>
                  </a:lnTo>
                  <a:lnTo>
                    <a:pt x="12967" y="1918"/>
                  </a:lnTo>
                  <a:lnTo>
                    <a:pt x="12885" y="1918"/>
                  </a:lnTo>
                  <a:lnTo>
                    <a:pt x="12839" y="1942"/>
                  </a:lnTo>
                  <a:lnTo>
                    <a:pt x="12775" y="2002"/>
                  </a:lnTo>
                  <a:lnTo>
                    <a:pt x="12702" y="2050"/>
                  </a:lnTo>
                  <a:lnTo>
                    <a:pt x="12637" y="2074"/>
                  </a:lnTo>
                  <a:lnTo>
                    <a:pt x="12573" y="2050"/>
                  </a:lnTo>
                  <a:lnTo>
                    <a:pt x="12527" y="2002"/>
                  </a:lnTo>
                  <a:lnTo>
                    <a:pt x="12491" y="1990"/>
                  </a:lnTo>
                  <a:lnTo>
                    <a:pt x="12491" y="1942"/>
                  </a:lnTo>
                  <a:lnTo>
                    <a:pt x="12509" y="1918"/>
                  </a:lnTo>
                  <a:lnTo>
                    <a:pt x="12537" y="1918"/>
                  </a:lnTo>
                  <a:lnTo>
                    <a:pt x="12692" y="1893"/>
                  </a:lnTo>
                  <a:lnTo>
                    <a:pt x="12720" y="1857"/>
                  </a:lnTo>
                  <a:lnTo>
                    <a:pt x="12720" y="1809"/>
                  </a:lnTo>
                  <a:lnTo>
                    <a:pt x="12738" y="1773"/>
                  </a:lnTo>
                  <a:lnTo>
                    <a:pt x="12775" y="1725"/>
                  </a:lnTo>
                  <a:lnTo>
                    <a:pt x="12821" y="1701"/>
                  </a:lnTo>
                  <a:lnTo>
                    <a:pt x="12876" y="1701"/>
                  </a:lnTo>
                  <a:lnTo>
                    <a:pt x="12967" y="1749"/>
                  </a:lnTo>
                  <a:lnTo>
                    <a:pt x="13105" y="1749"/>
                  </a:lnTo>
                  <a:lnTo>
                    <a:pt x="13224" y="1725"/>
                  </a:lnTo>
                  <a:lnTo>
                    <a:pt x="13306" y="1676"/>
                  </a:lnTo>
                  <a:lnTo>
                    <a:pt x="13371" y="1640"/>
                  </a:lnTo>
                  <a:lnTo>
                    <a:pt x="13490" y="1483"/>
                  </a:lnTo>
                  <a:lnTo>
                    <a:pt x="13581" y="1399"/>
                  </a:lnTo>
                  <a:lnTo>
                    <a:pt x="13682" y="1351"/>
                  </a:lnTo>
                  <a:lnTo>
                    <a:pt x="13765" y="1315"/>
                  </a:lnTo>
                  <a:lnTo>
                    <a:pt x="13847" y="1290"/>
                  </a:lnTo>
                  <a:lnTo>
                    <a:pt x="13966" y="1206"/>
                  </a:lnTo>
                  <a:lnTo>
                    <a:pt x="14012" y="1158"/>
                  </a:lnTo>
                  <a:lnTo>
                    <a:pt x="14067" y="1134"/>
                  </a:lnTo>
                  <a:lnTo>
                    <a:pt x="14269" y="1134"/>
                  </a:lnTo>
                  <a:lnTo>
                    <a:pt x="14333" y="1085"/>
                  </a:lnTo>
                  <a:lnTo>
                    <a:pt x="14397" y="1025"/>
                  </a:lnTo>
                  <a:lnTo>
                    <a:pt x="14434" y="977"/>
                  </a:lnTo>
                  <a:lnTo>
                    <a:pt x="14452" y="917"/>
                  </a:lnTo>
                  <a:lnTo>
                    <a:pt x="14479" y="868"/>
                  </a:lnTo>
                  <a:lnTo>
                    <a:pt x="14544" y="856"/>
                  </a:lnTo>
                  <a:lnTo>
                    <a:pt x="14617" y="832"/>
                  </a:lnTo>
                  <a:lnTo>
                    <a:pt x="14663" y="832"/>
                  </a:lnTo>
                  <a:lnTo>
                    <a:pt x="14699" y="808"/>
                  </a:lnTo>
                  <a:lnTo>
                    <a:pt x="14727" y="760"/>
                  </a:lnTo>
                  <a:lnTo>
                    <a:pt x="14764" y="748"/>
                  </a:lnTo>
                  <a:lnTo>
                    <a:pt x="14828" y="748"/>
                  </a:lnTo>
                  <a:lnTo>
                    <a:pt x="14846" y="724"/>
                  </a:lnTo>
                  <a:lnTo>
                    <a:pt x="14883" y="699"/>
                  </a:lnTo>
                  <a:lnTo>
                    <a:pt x="14892" y="651"/>
                  </a:lnTo>
                  <a:lnTo>
                    <a:pt x="14892" y="591"/>
                  </a:lnTo>
                  <a:lnTo>
                    <a:pt x="14864" y="543"/>
                  </a:lnTo>
                  <a:lnTo>
                    <a:pt x="14727" y="543"/>
                  </a:lnTo>
                  <a:lnTo>
                    <a:pt x="14681" y="519"/>
                  </a:lnTo>
                  <a:lnTo>
                    <a:pt x="14663" y="482"/>
                  </a:lnTo>
                  <a:lnTo>
                    <a:pt x="14644" y="434"/>
                  </a:lnTo>
                  <a:lnTo>
                    <a:pt x="14617" y="374"/>
                  </a:lnTo>
                  <a:lnTo>
                    <a:pt x="14544" y="326"/>
                  </a:lnTo>
                  <a:lnTo>
                    <a:pt x="14461" y="326"/>
                  </a:lnTo>
                  <a:lnTo>
                    <a:pt x="14278" y="350"/>
                  </a:lnTo>
                  <a:lnTo>
                    <a:pt x="14186" y="398"/>
                  </a:lnTo>
                  <a:lnTo>
                    <a:pt x="14104" y="458"/>
                  </a:lnTo>
                  <a:lnTo>
                    <a:pt x="14030" y="507"/>
                  </a:lnTo>
                  <a:lnTo>
                    <a:pt x="14003" y="507"/>
                  </a:lnTo>
                  <a:lnTo>
                    <a:pt x="13966" y="482"/>
                  </a:lnTo>
                  <a:lnTo>
                    <a:pt x="14012" y="410"/>
                  </a:lnTo>
                  <a:lnTo>
                    <a:pt x="14030" y="398"/>
                  </a:lnTo>
                  <a:lnTo>
                    <a:pt x="14030" y="350"/>
                  </a:lnTo>
                  <a:lnTo>
                    <a:pt x="14012" y="302"/>
                  </a:lnTo>
                  <a:lnTo>
                    <a:pt x="13920" y="302"/>
                  </a:lnTo>
                  <a:lnTo>
                    <a:pt x="13783" y="350"/>
                  </a:lnTo>
                  <a:lnTo>
                    <a:pt x="13719" y="350"/>
                  </a:lnTo>
                  <a:lnTo>
                    <a:pt x="13636" y="326"/>
                  </a:lnTo>
                  <a:lnTo>
                    <a:pt x="13572" y="265"/>
                  </a:lnTo>
                  <a:lnTo>
                    <a:pt x="13499" y="241"/>
                  </a:lnTo>
                  <a:lnTo>
                    <a:pt x="13471" y="217"/>
                  </a:lnTo>
                  <a:lnTo>
                    <a:pt x="13416" y="241"/>
                  </a:lnTo>
                  <a:lnTo>
                    <a:pt x="13389" y="265"/>
                  </a:lnTo>
                  <a:lnTo>
                    <a:pt x="13371" y="289"/>
                  </a:lnTo>
                  <a:lnTo>
                    <a:pt x="13334" y="350"/>
                  </a:lnTo>
                  <a:lnTo>
                    <a:pt x="13306" y="410"/>
                  </a:lnTo>
                  <a:lnTo>
                    <a:pt x="13251" y="458"/>
                  </a:lnTo>
                  <a:lnTo>
                    <a:pt x="13206" y="458"/>
                  </a:lnTo>
                  <a:lnTo>
                    <a:pt x="13141" y="434"/>
                  </a:lnTo>
                  <a:lnTo>
                    <a:pt x="13086" y="398"/>
                  </a:lnTo>
                  <a:lnTo>
                    <a:pt x="13041" y="350"/>
                  </a:lnTo>
                  <a:lnTo>
                    <a:pt x="12967" y="350"/>
                  </a:lnTo>
                  <a:lnTo>
                    <a:pt x="12903" y="374"/>
                  </a:lnTo>
                  <a:lnTo>
                    <a:pt x="12857" y="398"/>
                  </a:lnTo>
                  <a:lnTo>
                    <a:pt x="12793" y="410"/>
                  </a:lnTo>
                  <a:lnTo>
                    <a:pt x="12702" y="410"/>
                  </a:lnTo>
                  <a:lnTo>
                    <a:pt x="12674" y="434"/>
                  </a:lnTo>
                  <a:lnTo>
                    <a:pt x="12656" y="458"/>
                  </a:lnTo>
                  <a:lnTo>
                    <a:pt x="12674" y="507"/>
                  </a:lnTo>
                  <a:lnTo>
                    <a:pt x="12702" y="567"/>
                  </a:lnTo>
                  <a:lnTo>
                    <a:pt x="12702" y="591"/>
                  </a:lnTo>
                  <a:lnTo>
                    <a:pt x="12674" y="615"/>
                  </a:lnTo>
                  <a:lnTo>
                    <a:pt x="12656" y="615"/>
                  </a:lnTo>
                  <a:lnTo>
                    <a:pt x="12619" y="591"/>
                  </a:lnTo>
                  <a:lnTo>
                    <a:pt x="12592" y="543"/>
                  </a:lnTo>
                  <a:lnTo>
                    <a:pt x="12555" y="519"/>
                  </a:lnTo>
                  <a:lnTo>
                    <a:pt x="12509" y="519"/>
                  </a:lnTo>
                  <a:lnTo>
                    <a:pt x="12445" y="543"/>
                  </a:lnTo>
                  <a:lnTo>
                    <a:pt x="12372" y="591"/>
                  </a:lnTo>
                  <a:lnTo>
                    <a:pt x="12353" y="615"/>
                  </a:lnTo>
                  <a:lnTo>
                    <a:pt x="12326" y="615"/>
                  </a:lnTo>
                  <a:lnTo>
                    <a:pt x="12262" y="591"/>
                  </a:lnTo>
                  <a:lnTo>
                    <a:pt x="12225" y="591"/>
                  </a:lnTo>
                  <a:lnTo>
                    <a:pt x="12188" y="615"/>
                  </a:lnTo>
                  <a:lnTo>
                    <a:pt x="12161" y="627"/>
                  </a:lnTo>
                  <a:lnTo>
                    <a:pt x="12124" y="627"/>
                  </a:lnTo>
                  <a:lnTo>
                    <a:pt x="12060" y="615"/>
                  </a:lnTo>
                  <a:lnTo>
                    <a:pt x="12023" y="615"/>
                  </a:lnTo>
                  <a:lnTo>
                    <a:pt x="11996" y="627"/>
                  </a:lnTo>
                  <a:lnTo>
                    <a:pt x="11996" y="724"/>
                  </a:lnTo>
                  <a:lnTo>
                    <a:pt x="11978" y="760"/>
                  </a:lnTo>
                  <a:lnTo>
                    <a:pt x="11923" y="784"/>
                  </a:lnTo>
                  <a:lnTo>
                    <a:pt x="11895" y="760"/>
                  </a:lnTo>
                  <a:lnTo>
                    <a:pt x="11858" y="748"/>
                  </a:lnTo>
                  <a:lnTo>
                    <a:pt x="11831" y="699"/>
                  </a:lnTo>
                  <a:lnTo>
                    <a:pt x="11794" y="675"/>
                  </a:lnTo>
                  <a:lnTo>
                    <a:pt x="11629" y="627"/>
                  </a:lnTo>
                  <a:lnTo>
                    <a:pt x="11547" y="567"/>
                  </a:lnTo>
                  <a:lnTo>
                    <a:pt x="11510" y="543"/>
                  </a:lnTo>
                  <a:lnTo>
                    <a:pt x="11464" y="591"/>
                  </a:lnTo>
                  <a:lnTo>
                    <a:pt x="11446" y="615"/>
                  </a:lnTo>
                  <a:lnTo>
                    <a:pt x="11428" y="651"/>
                  </a:lnTo>
                  <a:lnTo>
                    <a:pt x="11364" y="651"/>
                  </a:lnTo>
                  <a:lnTo>
                    <a:pt x="11327" y="675"/>
                  </a:lnTo>
                  <a:lnTo>
                    <a:pt x="11327" y="699"/>
                  </a:lnTo>
                  <a:lnTo>
                    <a:pt x="11345" y="748"/>
                  </a:lnTo>
                  <a:lnTo>
                    <a:pt x="11529" y="748"/>
                  </a:lnTo>
                  <a:lnTo>
                    <a:pt x="11574" y="760"/>
                  </a:lnTo>
                  <a:lnTo>
                    <a:pt x="11611" y="784"/>
                  </a:lnTo>
                  <a:lnTo>
                    <a:pt x="11629" y="832"/>
                  </a:lnTo>
                  <a:lnTo>
                    <a:pt x="11611" y="856"/>
                  </a:lnTo>
                  <a:lnTo>
                    <a:pt x="11593" y="892"/>
                  </a:lnTo>
                  <a:lnTo>
                    <a:pt x="11547" y="917"/>
                  </a:lnTo>
                  <a:lnTo>
                    <a:pt x="11492" y="892"/>
                  </a:lnTo>
                  <a:lnTo>
                    <a:pt x="11391" y="856"/>
                  </a:lnTo>
                  <a:lnTo>
                    <a:pt x="11226" y="856"/>
                  </a:lnTo>
                  <a:lnTo>
                    <a:pt x="11180" y="808"/>
                  </a:lnTo>
                  <a:lnTo>
                    <a:pt x="11144" y="760"/>
                  </a:lnTo>
                  <a:lnTo>
                    <a:pt x="11116" y="748"/>
                  </a:lnTo>
                  <a:lnTo>
                    <a:pt x="11080" y="748"/>
                  </a:lnTo>
                  <a:lnTo>
                    <a:pt x="11015" y="784"/>
                  </a:lnTo>
                  <a:lnTo>
                    <a:pt x="10960" y="856"/>
                  </a:lnTo>
                  <a:lnTo>
                    <a:pt x="10896" y="917"/>
                  </a:lnTo>
                  <a:lnTo>
                    <a:pt x="10869" y="917"/>
                  </a:lnTo>
                  <a:lnTo>
                    <a:pt x="10832" y="892"/>
                  </a:lnTo>
                  <a:lnTo>
                    <a:pt x="10768" y="892"/>
                  </a:lnTo>
                  <a:lnTo>
                    <a:pt x="10750" y="941"/>
                  </a:lnTo>
                  <a:lnTo>
                    <a:pt x="10768" y="965"/>
                  </a:lnTo>
                  <a:lnTo>
                    <a:pt x="10832" y="977"/>
                  </a:lnTo>
                  <a:lnTo>
                    <a:pt x="10915" y="977"/>
                  </a:lnTo>
                  <a:lnTo>
                    <a:pt x="10915" y="1025"/>
                  </a:lnTo>
                  <a:lnTo>
                    <a:pt x="10832" y="1025"/>
                  </a:lnTo>
                  <a:lnTo>
                    <a:pt x="10786" y="1049"/>
                  </a:lnTo>
                  <a:lnTo>
                    <a:pt x="10786" y="1085"/>
                  </a:lnTo>
                  <a:lnTo>
                    <a:pt x="10850" y="1073"/>
                  </a:lnTo>
                  <a:lnTo>
                    <a:pt x="10951" y="1049"/>
                  </a:lnTo>
                  <a:lnTo>
                    <a:pt x="11043" y="1049"/>
                  </a:lnTo>
                  <a:lnTo>
                    <a:pt x="11061" y="1073"/>
                  </a:lnTo>
                  <a:lnTo>
                    <a:pt x="11080" y="1110"/>
                  </a:lnTo>
                  <a:lnTo>
                    <a:pt x="11061" y="1134"/>
                  </a:lnTo>
                  <a:lnTo>
                    <a:pt x="11034" y="1158"/>
                  </a:lnTo>
                  <a:lnTo>
                    <a:pt x="10951" y="1182"/>
                  </a:lnTo>
                  <a:lnTo>
                    <a:pt x="10850" y="1182"/>
                  </a:lnTo>
                  <a:lnTo>
                    <a:pt x="10832" y="1218"/>
                  </a:lnTo>
                  <a:lnTo>
                    <a:pt x="10869" y="1266"/>
                  </a:lnTo>
                  <a:lnTo>
                    <a:pt x="10997" y="1218"/>
                  </a:lnTo>
                  <a:lnTo>
                    <a:pt x="11144" y="1218"/>
                  </a:lnTo>
                  <a:lnTo>
                    <a:pt x="11217" y="1266"/>
                  </a:lnTo>
                  <a:lnTo>
                    <a:pt x="11244" y="1266"/>
                  </a:lnTo>
                  <a:lnTo>
                    <a:pt x="11281" y="1242"/>
                  </a:lnTo>
                  <a:lnTo>
                    <a:pt x="11309" y="1206"/>
                  </a:lnTo>
                  <a:lnTo>
                    <a:pt x="11345" y="1218"/>
                  </a:lnTo>
                  <a:lnTo>
                    <a:pt x="11364" y="1242"/>
                  </a:lnTo>
                  <a:lnTo>
                    <a:pt x="11391" y="1315"/>
                  </a:lnTo>
                  <a:lnTo>
                    <a:pt x="11428" y="1327"/>
                  </a:lnTo>
                  <a:lnTo>
                    <a:pt x="11464" y="1351"/>
                  </a:lnTo>
                  <a:lnTo>
                    <a:pt x="11510" y="1327"/>
                  </a:lnTo>
                  <a:lnTo>
                    <a:pt x="11593" y="1290"/>
                  </a:lnTo>
                  <a:lnTo>
                    <a:pt x="11611" y="1242"/>
                  </a:lnTo>
                  <a:lnTo>
                    <a:pt x="11629" y="1218"/>
                  </a:lnTo>
                  <a:lnTo>
                    <a:pt x="11648" y="1206"/>
                  </a:lnTo>
                  <a:lnTo>
                    <a:pt x="11675" y="1182"/>
                  </a:lnTo>
                  <a:lnTo>
                    <a:pt x="11739" y="1206"/>
                  </a:lnTo>
                  <a:lnTo>
                    <a:pt x="11831" y="1218"/>
                  </a:lnTo>
                  <a:lnTo>
                    <a:pt x="12143" y="1218"/>
                  </a:lnTo>
                  <a:lnTo>
                    <a:pt x="12243" y="1206"/>
                  </a:lnTo>
                  <a:lnTo>
                    <a:pt x="12344" y="1158"/>
                  </a:lnTo>
                  <a:lnTo>
                    <a:pt x="12408" y="1110"/>
                  </a:lnTo>
                  <a:lnTo>
                    <a:pt x="12491" y="1073"/>
                  </a:lnTo>
                  <a:lnTo>
                    <a:pt x="12537" y="1049"/>
                  </a:lnTo>
                  <a:lnTo>
                    <a:pt x="12674" y="1049"/>
                  </a:lnTo>
                  <a:lnTo>
                    <a:pt x="12720" y="1073"/>
                  </a:lnTo>
                  <a:lnTo>
                    <a:pt x="12757" y="1110"/>
                  </a:lnTo>
                  <a:lnTo>
                    <a:pt x="12775" y="1158"/>
                  </a:lnTo>
                  <a:lnTo>
                    <a:pt x="12702" y="1206"/>
                  </a:lnTo>
                  <a:lnTo>
                    <a:pt x="12592" y="1218"/>
                  </a:lnTo>
                  <a:lnTo>
                    <a:pt x="12527" y="1242"/>
                  </a:lnTo>
                  <a:lnTo>
                    <a:pt x="12610" y="1266"/>
                  </a:lnTo>
                  <a:lnTo>
                    <a:pt x="12637" y="1315"/>
                  </a:lnTo>
                  <a:lnTo>
                    <a:pt x="12619" y="1351"/>
                  </a:lnTo>
                  <a:lnTo>
                    <a:pt x="12207" y="1351"/>
                  </a:lnTo>
                  <a:lnTo>
                    <a:pt x="12124" y="1375"/>
                  </a:lnTo>
                  <a:lnTo>
                    <a:pt x="12078" y="1399"/>
                  </a:lnTo>
                  <a:lnTo>
                    <a:pt x="12042" y="1435"/>
                  </a:lnTo>
                  <a:lnTo>
                    <a:pt x="12023" y="1459"/>
                  </a:lnTo>
                  <a:lnTo>
                    <a:pt x="12042" y="1483"/>
                  </a:lnTo>
                  <a:lnTo>
                    <a:pt x="12060" y="1544"/>
                  </a:lnTo>
                  <a:lnTo>
                    <a:pt x="12097" y="1592"/>
                  </a:lnTo>
                  <a:lnTo>
                    <a:pt x="12161" y="1616"/>
                  </a:lnTo>
                  <a:lnTo>
                    <a:pt x="12179" y="1616"/>
                  </a:lnTo>
                  <a:lnTo>
                    <a:pt x="12188" y="1640"/>
                  </a:lnTo>
                  <a:lnTo>
                    <a:pt x="12188" y="1676"/>
                  </a:lnTo>
                  <a:lnTo>
                    <a:pt x="12106" y="1676"/>
                  </a:lnTo>
                  <a:lnTo>
                    <a:pt x="12005" y="1640"/>
                  </a:lnTo>
                  <a:lnTo>
                    <a:pt x="11923" y="1568"/>
                  </a:lnTo>
                  <a:lnTo>
                    <a:pt x="11840" y="1483"/>
                  </a:lnTo>
                  <a:lnTo>
                    <a:pt x="11739" y="1399"/>
                  </a:lnTo>
                  <a:lnTo>
                    <a:pt x="11675" y="1375"/>
                  </a:lnTo>
                  <a:lnTo>
                    <a:pt x="11547" y="1375"/>
                  </a:lnTo>
                  <a:lnTo>
                    <a:pt x="11492" y="1399"/>
                  </a:lnTo>
                  <a:lnTo>
                    <a:pt x="11446" y="1423"/>
                  </a:lnTo>
                  <a:lnTo>
                    <a:pt x="11409" y="1483"/>
                  </a:lnTo>
                  <a:lnTo>
                    <a:pt x="11391" y="1568"/>
                  </a:lnTo>
                  <a:lnTo>
                    <a:pt x="11382" y="1592"/>
                  </a:lnTo>
                  <a:lnTo>
                    <a:pt x="11364" y="1616"/>
                  </a:lnTo>
                  <a:lnTo>
                    <a:pt x="11327" y="1616"/>
                  </a:lnTo>
                  <a:lnTo>
                    <a:pt x="11299" y="1592"/>
                  </a:lnTo>
                  <a:lnTo>
                    <a:pt x="11263" y="1544"/>
                  </a:lnTo>
                  <a:lnTo>
                    <a:pt x="11180" y="1423"/>
                  </a:lnTo>
                  <a:lnTo>
                    <a:pt x="11144" y="1399"/>
                  </a:lnTo>
                  <a:lnTo>
                    <a:pt x="11034" y="1399"/>
                  </a:lnTo>
                  <a:lnTo>
                    <a:pt x="10915" y="1423"/>
                  </a:lnTo>
                  <a:lnTo>
                    <a:pt x="10869" y="1423"/>
                  </a:lnTo>
                  <a:lnTo>
                    <a:pt x="10814" y="1399"/>
                  </a:lnTo>
                  <a:lnTo>
                    <a:pt x="10731" y="1327"/>
                  </a:lnTo>
                  <a:lnTo>
                    <a:pt x="10667" y="1242"/>
                  </a:lnTo>
                  <a:lnTo>
                    <a:pt x="10612" y="1134"/>
                  </a:lnTo>
                  <a:lnTo>
                    <a:pt x="10548" y="1049"/>
                  </a:lnTo>
                  <a:lnTo>
                    <a:pt x="10484" y="1001"/>
                  </a:lnTo>
                  <a:lnTo>
                    <a:pt x="10420" y="977"/>
                  </a:lnTo>
                  <a:lnTo>
                    <a:pt x="10282" y="941"/>
                  </a:lnTo>
                  <a:lnTo>
                    <a:pt x="10218" y="941"/>
                  </a:lnTo>
                  <a:lnTo>
                    <a:pt x="10136" y="977"/>
                  </a:lnTo>
                  <a:lnTo>
                    <a:pt x="10117" y="977"/>
                  </a:lnTo>
                  <a:lnTo>
                    <a:pt x="10117" y="1001"/>
                  </a:lnTo>
                  <a:lnTo>
                    <a:pt x="10136" y="1025"/>
                  </a:lnTo>
                  <a:lnTo>
                    <a:pt x="10172" y="1049"/>
                  </a:lnTo>
                  <a:lnTo>
                    <a:pt x="10218" y="1049"/>
                  </a:lnTo>
                  <a:lnTo>
                    <a:pt x="10236" y="1073"/>
                  </a:lnTo>
                  <a:lnTo>
                    <a:pt x="10236" y="1110"/>
                  </a:lnTo>
                  <a:lnTo>
                    <a:pt x="10099" y="1110"/>
                  </a:lnTo>
                  <a:lnTo>
                    <a:pt x="10071" y="1134"/>
                  </a:lnTo>
                  <a:lnTo>
                    <a:pt x="10053" y="1158"/>
                  </a:lnTo>
                  <a:lnTo>
                    <a:pt x="10053" y="1182"/>
                  </a:lnTo>
                  <a:lnTo>
                    <a:pt x="10081" y="1218"/>
                  </a:lnTo>
                  <a:lnTo>
                    <a:pt x="10218" y="1218"/>
                  </a:lnTo>
                  <a:close/>
                  <a:moveTo>
                    <a:pt x="11364" y="7200"/>
                  </a:moveTo>
                  <a:lnTo>
                    <a:pt x="11327" y="7248"/>
                  </a:lnTo>
                  <a:lnTo>
                    <a:pt x="11327" y="7284"/>
                  </a:lnTo>
                  <a:lnTo>
                    <a:pt x="11345" y="7333"/>
                  </a:lnTo>
                  <a:lnTo>
                    <a:pt x="11382" y="7381"/>
                  </a:lnTo>
                  <a:lnTo>
                    <a:pt x="11428" y="7417"/>
                  </a:lnTo>
                  <a:lnTo>
                    <a:pt x="11510" y="7417"/>
                  </a:lnTo>
                  <a:lnTo>
                    <a:pt x="11547" y="7393"/>
                  </a:lnTo>
                  <a:lnTo>
                    <a:pt x="11574" y="7357"/>
                  </a:lnTo>
                  <a:lnTo>
                    <a:pt x="11593" y="7309"/>
                  </a:lnTo>
                  <a:lnTo>
                    <a:pt x="11593" y="7152"/>
                  </a:lnTo>
                  <a:lnTo>
                    <a:pt x="11611" y="7116"/>
                  </a:lnTo>
                  <a:lnTo>
                    <a:pt x="11648" y="7091"/>
                  </a:lnTo>
                  <a:lnTo>
                    <a:pt x="11694" y="7091"/>
                  </a:lnTo>
                  <a:lnTo>
                    <a:pt x="11712" y="7116"/>
                  </a:lnTo>
                  <a:lnTo>
                    <a:pt x="11730" y="7176"/>
                  </a:lnTo>
                  <a:lnTo>
                    <a:pt x="11739" y="7272"/>
                  </a:lnTo>
                  <a:lnTo>
                    <a:pt x="11758" y="7309"/>
                  </a:lnTo>
                  <a:lnTo>
                    <a:pt x="11831" y="7357"/>
                  </a:lnTo>
                  <a:lnTo>
                    <a:pt x="11978" y="7357"/>
                  </a:lnTo>
                  <a:lnTo>
                    <a:pt x="11978" y="7224"/>
                  </a:lnTo>
                  <a:lnTo>
                    <a:pt x="11941" y="7200"/>
                  </a:lnTo>
                  <a:lnTo>
                    <a:pt x="11923" y="7200"/>
                  </a:lnTo>
                  <a:lnTo>
                    <a:pt x="11895" y="7176"/>
                  </a:lnTo>
                  <a:lnTo>
                    <a:pt x="11831" y="7140"/>
                  </a:lnTo>
                  <a:lnTo>
                    <a:pt x="11794" y="7067"/>
                  </a:lnTo>
                  <a:lnTo>
                    <a:pt x="11712" y="6935"/>
                  </a:lnTo>
                  <a:lnTo>
                    <a:pt x="11657" y="6874"/>
                  </a:lnTo>
                  <a:lnTo>
                    <a:pt x="11611" y="6826"/>
                  </a:lnTo>
                  <a:lnTo>
                    <a:pt x="11547" y="6826"/>
                  </a:lnTo>
                  <a:lnTo>
                    <a:pt x="11464" y="6874"/>
                  </a:lnTo>
                  <a:lnTo>
                    <a:pt x="11409" y="6923"/>
                  </a:lnTo>
                  <a:lnTo>
                    <a:pt x="11391" y="6959"/>
                  </a:lnTo>
                  <a:lnTo>
                    <a:pt x="11409" y="7007"/>
                  </a:lnTo>
                  <a:lnTo>
                    <a:pt x="11428" y="7091"/>
                  </a:lnTo>
                  <a:lnTo>
                    <a:pt x="11428" y="7140"/>
                  </a:lnTo>
                  <a:lnTo>
                    <a:pt x="11409" y="7152"/>
                  </a:lnTo>
                  <a:lnTo>
                    <a:pt x="11364" y="7200"/>
                  </a:lnTo>
                  <a:close/>
                  <a:moveTo>
                    <a:pt x="14452" y="7610"/>
                  </a:moveTo>
                  <a:lnTo>
                    <a:pt x="14479" y="7634"/>
                  </a:lnTo>
                  <a:lnTo>
                    <a:pt x="14498" y="7634"/>
                  </a:lnTo>
                  <a:lnTo>
                    <a:pt x="14516" y="7598"/>
                  </a:lnTo>
                  <a:lnTo>
                    <a:pt x="14534" y="7526"/>
                  </a:lnTo>
                  <a:lnTo>
                    <a:pt x="14516" y="7489"/>
                  </a:lnTo>
                  <a:lnTo>
                    <a:pt x="14452" y="7489"/>
                  </a:lnTo>
                  <a:lnTo>
                    <a:pt x="14434" y="7526"/>
                  </a:lnTo>
                  <a:lnTo>
                    <a:pt x="14434" y="7574"/>
                  </a:lnTo>
                  <a:lnTo>
                    <a:pt x="14452" y="7610"/>
                  </a:lnTo>
                  <a:close/>
                  <a:moveTo>
                    <a:pt x="12408" y="5234"/>
                  </a:moveTo>
                  <a:lnTo>
                    <a:pt x="12308" y="5234"/>
                  </a:lnTo>
                  <a:lnTo>
                    <a:pt x="12243" y="5258"/>
                  </a:lnTo>
                  <a:lnTo>
                    <a:pt x="12207" y="5307"/>
                  </a:lnTo>
                  <a:lnTo>
                    <a:pt x="12188" y="5343"/>
                  </a:lnTo>
                  <a:lnTo>
                    <a:pt x="12188" y="5367"/>
                  </a:lnTo>
                  <a:lnTo>
                    <a:pt x="12225" y="5439"/>
                  </a:lnTo>
                  <a:lnTo>
                    <a:pt x="12271" y="5475"/>
                  </a:lnTo>
                  <a:lnTo>
                    <a:pt x="12344" y="5499"/>
                  </a:lnTo>
                  <a:lnTo>
                    <a:pt x="12390" y="5499"/>
                  </a:lnTo>
                  <a:lnTo>
                    <a:pt x="12445" y="5439"/>
                  </a:lnTo>
                  <a:lnTo>
                    <a:pt x="12472" y="5367"/>
                  </a:lnTo>
                  <a:lnTo>
                    <a:pt x="12454" y="5282"/>
                  </a:lnTo>
                  <a:lnTo>
                    <a:pt x="12445" y="5258"/>
                  </a:lnTo>
                  <a:lnTo>
                    <a:pt x="12408" y="5234"/>
                  </a:lnTo>
                  <a:close/>
                  <a:moveTo>
                    <a:pt x="15662" y="11083"/>
                  </a:moveTo>
                  <a:lnTo>
                    <a:pt x="15671" y="10999"/>
                  </a:lnTo>
                  <a:lnTo>
                    <a:pt x="15662" y="10951"/>
                  </a:lnTo>
                  <a:lnTo>
                    <a:pt x="15625" y="10939"/>
                  </a:lnTo>
                  <a:lnTo>
                    <a:pt x="15579" y="10939"/>
                  </a:lnTo>
                  <a:lnTo>
                    <a:pt x="15542" y="10951"/>
                  </a:lnTo>
                  <a:lnTo>
                    <a:pt x="15524" y="10975"/>
                  </a:lnTo>
                  <a:lnTo>
                    <a:pt x="15497" y="11059"/>
                  </a:lnTo>
                  <a:lnTo>
                    <a:pt x="15478" y="11240"/>
                  </a:lnTo>
                  <a:lnTo>
                    <a:pt x="15460" y="11301"/>
                  </a:lnTo>
                  <a:lnTo>
                    <a:pt x="15423" y="11373"/>
                  </a:lnTo>
                  <a:lnTo>
                    <a:pt x="15341" y="11506"/>
                  </a:lnTo>
                  <a:lnTo>
                    <a:pt x="15258" y="11626"/>
                  </a:lnTo>
                  <a:lnTo>
                    <a:pt x="15231" y="11723"/>
                  </a:lnTo>
                  <a:lnTo>
                    <a:pt x="15231" y="11867"/>
                  </a:lnTo>
                  <a:lnTo>
                    <a:pt x="15258" y="11940"/>
                  </a:lnTo>
                  <a:lnTo>
                    <a:pt x="15295" y="12000"/>
                  </a:lnTo>
                  <a:lnTo>
                    <a:pt x="15341" y="12048"/>
                  </a:lnTo>
                  <a:lnTo>
                    <a:pt x="15396" y="12072"/>
                  </a:lnTo>
                  <a:lnTo>
                    <a:pt x="15689" y="12072"/>
                  </a:lnTo>
                  <a:lnTo>
                    <a:pt x="15827" y="12084"/>
                  </a:lnTo>
                  <a:lnTo>
                    <a:pt x="15872" y="12109"/>
                  </a:lnTo>
                  <a:lnTo>
                    <a:pt x="15927" y="12133"/>
                  </a:lnTo>
                  <a:lnTo>
                    <a:pt x="15973" y="12181"/>
                  </a:lnTo>
                  <a:lnTo>
                    <a:pt x="16019" y="12193"/>
                  </a:lnTo>
                  <a:lnTo>
                    <a:pt x="16074" y="12193"/>
                  </a:lnTo>
                  <a:lnTo>
                    <a:pt x="16111" y="12181"/>
                  </a:lnTo>
                  <a:lnTo>
                    <a:pt x="16156" y="12133"/>
                  </a:lnTo>
                  <a:lnTo>
                    <a:pt x="16175" y="12072"/>
                  </a:lnTo>
                  <a:lnTo>
                    <a:pt x="16193" y="12000"/>
                  </a:lnTo>
                  <a:lnTo>
                    <a:pt x="16175" y="11940"/>
                  </a:lnTo>
                  <a:lnTo>
                    <a:pt x="16138" y="11867"/>
                  </a:lnTo>
                  <a:lnTo>
                    <a:pt x="16092" y="11831"/>
                  </a:lnTo>
                  <a:lnTo>
                    <a:pt x="16019" y="11759"/>
                  </a:lnTo>
                  <a:lnTo>
                    <a:pt x="15973" y="11674"/>
                  </a:lnTo>
                  <a:lnTo>
                    <a:pt x="15937" y="11590"/>
                  </a:lnTo>
                  <a:lnTo>
                    <a:pt x="15891" y="11518"/>
                  </a:lnTo>
                  <a:lnTo>
                    <a:pt x="15845" y="11481"/>
                  </a:lnTo>
                  <a:lnTo>
                    <a:pt x="15808" y="11481"/>
                  </a:lnTo>
                  <a:lnTo>
                    <a:pt x="15772" y="11506"/>
                  </a:lnTo>
                  <a:lnTo>
                    <a:pt x="15726" y="11518"/>
                  </a:lnTo>
                  <a:lnTo>
                    <a:pt x="15689" y="11542"/>
                  </a:lnTo>
                  <a:lnTo>
                    <a:pt x="15643" y="11542"/>
                  </a:lnTo>
                  <a:lnTo>
                    <a:pt x="15588" y="11506"/>
                  </a:lnTo>
                  <a:lnTo>
                    <a:pt x="15579" y="11457"/>
                  </a:lnTo>
                  <a:lnTo>
                    <a:pt x="15579" y="11409"/>
                  </a:lnTo>
                  <a:lnTo>
                    <a:pt x="15607" y="11325"/>
                  </a:lnTo>
                  <a:lnTo>
                    <a:pt x="15662" y="11083"/>
                  </a:lnTo>
                  <a:close/>
                  <a:moveTo>
                    <a:pt x="13316" y="19067"/>
                  </a:moveTo>
                  <a:lnTo>
                    <a:pt x="13316" y="19140"/>
                  </a:lnTo>
                  <a:lnTo>
                    <a:pt x="13306" y="19200"/>
                  </a:lnTo>
                  <a:lnTo>
                    <a:pt x="13270" y="19224"/>
                  </a:lnTo>
                  <a:lnTo>
                    <a:pt x="13251" y="19224"/>
                  </a:lnTo>
                  <a:lnTo>
                    <a:pt x="13187" y="19200"/>
                  </a:lnTo>
                  <a:lnTo>
                    <a:pt x="13141" y="19176"/>
                  </a:lnTo>
                  <a:lnTo>
                    <a:pt x="13041" y="19176"/>
                  </a:lnTo>
                  <a:lnTo>
                    <a:pt x="13004" y="19200"/>
                  </a:lnTo>
                  <a:lnTo>
                    <a:pt x="13004" y="19296"/>
                  </a:lnTo>
                  <a:lnTo>
                    <a:pt x="13041" y="19309"/>
                  </a:lnTo>
                  <a:lnTo>
                    <a:pt x="13086" y="19333"/>
                  </a:lnTo>
                  <a:lnTo>
                    <a:pt x="13169" y="19333"/>
                  </a:lnTo>
                  <a:lnTo>
                    <a:pt x="13270" y="19296"/>
                  </a:lnTo>
                  <a:lnTo>
                    <a:pt x="13398" y="19296"/>
                  </a:lnTo>
                  <a:lnTo>
                    <a:pt x="13517" y="19333"/>
                  </a:lnTo>
                  <a:lnTo>
                    <a:pt x="13655" y="19333"/>
                  </a:lnTo>
                  <a:lnTo>
                    <a:pt x="13682" y="19296"/>
                  </a:lnTo>
                  <a:lnTo>
                    <a:pt x="13682" y="19176"/>
                  </a:lnTo>
                  <a:lnTo>
                    <a:pt x="13664" y="19140"/>
                  </a:lnTo>
                  <a:lnTo>
                    <a:pt x="13636" y="19067"/>
                  </a:lnTo>
                  <a:lnTo>
                    <a:pt x="13600" y="19031"/>
                  </a:lnTo>
                  <a:lnTo>
                    <a:pt x="13554" y="19007"/>
                  </a:lnTo>
                  <a:lnTo>
                    <a:pt x="13499" y="18983"/>
                  </a:lnTo>
                  <a:lnTo>
                    <a:pt x="13453" y="18959"/>
                  </a:lnTo>
                  <a:lnTo>
                    <a:pt x="13398" y="18983"/>
                  </a:lnTo>
                  <a:lnTo>
                    <a:pt x="13352" y="19031"/>
                  </a:lnTo>
                  <a:lnTo>
                    <a:pt x="13316" y="19067"/>
                  </a:lnTo>
                  <a:close/>
                  <a:moveTo>
                    <a:pt x="12656" y="18657"/>
                  </a:moveTo>
                  <a:lnTo>
                    <a:pt x="12527" y="18597"/>
                  </a:lnTo>
                  <a:lnTo>
                    <a:pt x="12408" y="18488"/>
                  </a:lnTo>
                  <a:lnTo>
                    <a:pt x="12161" y="18283"/>
                  </a:lnTo>
                  <a:lnTo>
                    <a:pt x="12060" y="18223"/>
                  </a:lnTo>
                  <a:lnTo>
                    <a:pt x="12005" y="18199"/>
                  </a:lnTo>
                  <a:lnTo>
                    <a:pt x="11959" y="18175"/>
                  </a:lnTo>
                  <a:lnTo>
                    <a:pt x="11813" y="18151"/>
                  </a:lnTo>
                  <a:lnTo>
                    <a:pt x="11758" y="18175"/>
                  </a:lnTo>
                  <a:lnTo>
                    <a:pt x="11712" y="18223"/>
                  </a:lnTo>
                  <a:lnTo>
                    <a:pt x="11694" y="18271"/>
                  </a:lnTo>
                  <a:lnTo>
                    <a:pt x="11694" y="18308"/>
                  </a:lnTo>
                  <a:lnTo>
                    <a:pt x="11712" y="18332"/>
                  </a:lnTo>
                  <a:lnTo>
                    <a:pt x="11858" y="18332"/>
                  </a:lnTo>
                  <a:lnTo>
                    <a:pt x="12023" y="18283"/>
                  </a:lnTo>
                  <a:lnTo>
                    <a:pt x="12106" y="18332"/>
                  </a:lnTo>
                  <a:lnTo>
                    <a:pt x="12207" y="18416"/>
                  </a:lnTo>
                  <a:lnTo>
                    <a:pt x="12372" y="18609"/>
                  </a:lnTo>
                  <a:lnTo>
                    <a:pt x="12555" y="18838"/>
                  </a:lnTo>
                  <a:lnTo>
                    <a:pt x="12610" y="18898"/>
                  </a:lnTo>
                  <a:lnTo>
                    <a:pt x="12674" y="18947"/>
                  </a:lnTo>
                  <a:lnTo>
                    <a:pt x="12738" y="18959"/>
                  </a:lnTo>
                  <a:lnTo>
                    <a:pt x="12802" y="18959"/>
                  </a:lnTo>
                  <a:lnTo>
                    <a:pt x="12857" y="18947"/>
                  </a:lnTo>
                  <a:lnTo>
                    <a:pt x="12885" y="18898"/>
                  </a:lnTo>
                  <a:lnTo>
                    <a:pt x="12885" y="18850"/>
                  </a:lnTo>
                  <a:lnTo>
                    <a:pt x="12857" y="18814"/>
                  </a:lnTo>
                  <a:lnTo>
                    <a:pt x="12821" y="18742"/>
                  </a:lnTo>
                  <a:lnTo>
                    <a:pt x="12775" y="18718"/>
                  </a:lnTo>
                  <a:lnTo>
                    <a:pt x="12656" y="18657"/>
                  </a:lnTo>
                  <a:close/>
                  <a:moveTo>
                    <a:pt x="20235" y="5210"/>
                  </a:moveTo>
                  <a:lnTo>
                    <a:pt x="20216" y="5174"/>
                  </a:lnTo>
                  <a:lnTo>
                    <a:pt x="20189" y="5150"/>
                  </a:lnTo>
                  <a:lnTo>
                    <a:pt x="20106" y="5126"/>
                  </a:lnTo>
                  <a:lnTo>
                    <a:pt x="19987" y="5126"/>
                  </a:lnTo>
                  <a:lnTo>
                    <a:pt x="19950" y="5102"/>
                  </a:lnTo>
                  <a:lnTo>
                    <a:pt x="19923" y="5089"/>
                  </a:lnTo>
                  <a:lnTo>
                    <a:pt x="19905" y="5065"/>
                  </a:lnTo>
                  <a:lnTo>
                    <a:pt x="19905" y="4981"/>
                  </a:lnTo>
                  <a:lnTo>
                    <a:pt x="19886" y="4909"/>
                  </a:lnTo>
                  <a:lnTo>
                    <a:pt x="19868" y="4848"/>
                  </a:lnTo>
                  <a:lnTo>
                    <a:pt x="19840" y="4824"/>
                  </a:lnTo>
                  <a:lnTo>
                    <a:pt x="19740" y="4824"/>
                  </a:lnTo>
                  <a:lnTo>
                    <a:pt x="19740" y="4752"/>
                  </a:lnTo>
                  <a:lnTo>
                    <a:pt x="19721" y="4716"/>
                  </a:lnTo>
                  <a:lnTo>
                    <a:pt x="19676" y="4667"/>
                  </a:lnTo>
                  <a:lnTo>
                    <a:pt x="19657" y="4643"/>
                  </a:lnTo>
                  <a:lnTo>
                    <a:pt x="19639" y="4607"/>
                  </a:lnTo>
                  <a:lnTo>
                    <a:pt x="19676" y="4559"/>
                  </a:lnTo>
                  <a:lnTo>
                    <a:pt x="19740" y="4523"/>
                  </a:lnTo>
                  <a:lnTo>
                    <a:pt x="19804" y="4523"/>
                  </a:lnTo>
                  <a:lnTo>
                    <a:pt x="19868" y="4535"/>
                  </a:lnTo>
                  <a:lnTo>
                    <a:pt x="20005" y="4607"/>
                  </a:lnTo>
                  <a:lnTo>
                    <a:pt x="20170" y="4776"/>
                  </a:lnTo>
                  <a:lnTo>
                    <a:pt x="20216" y="4872"/>
                  </a:lnTo>
                  <a:lnTo>
                    <a:pt x="20253" y="4884"/>
                  </a:lnTo>
                  <a:lnTo>
                    <a:pt x="20290" y="4909"/>
                  </a:lnTo>
                  <a:lnTo>
                    <a:pt x="20354" y="4909"/>
                  </a:lnTo>
                  <a:lnTo>
                    <a:pt x="20372" y="4884"/>
                  </a:lnTo>
                  <a:lnTo>
                    <a:pt x="20372" y="4800"/>
                  </a:lnTo>
                  <a:lnTo>
                    <a:pt x="20354" y="4752"/>
                  </a:lnTo>
                  <a:lnTo>
                    <a:pt x="20299" y="4691"/>
                  </a:lnTo>
                  <a:lnTo>
                    <a:pt x="20299" y="4643"/>
                  </a:lnTo>
                  <a:lnTo>
                    <a:pt x="20290" y="4607"/>
                  </a:lnTo>
                  <a:lnTo>
                    <a:pt x="20317" y="4523"/>
                  </a:lnTo>
                  <a:lnTo>
                    <a:pt x="20335" y="4450"/>
                  </a:lnTo>
                  <a:lnTo>
                    <a:pt x="20354" y="4366"/>
                  </a:lnTo>
                  <a:lnTo>
                    <a:pt x="20335" y="4281"/>
                  </a:lnTo>
                  <a:lnTo>
                    <a:pt x="20299" y="4209"/>
                  </a:lnTo>
                  <a:lnTo>
                    <a:pt x="20235" y="4149"/>
                  </a:lnTo>
                  <a:lnTo>
                    <a:pt x="20216" y="4101"/>
                  </a:lnTo>
                  <a:lnTo>
                    <a:pt x="20235" y="4076"/>
                  </a:lnTo>
                  <a:lnTo>
                    <a:pt x="20271" y="4064"/>
                  </a:lnTo>
                  <a:lnTo>
                    <a:pt x="20299" y="4040"/>
                  </a:lnTo>
                  <a:lnTo>
                    <a:pt x="20537" y="4040"/>
                  </a:lnTo>
                  <a:lnTo>
                    <a:pt x="20583" y="4016"/>
                  </a:lnTo>
                  <a:lnTo>
                    <a:pt x="20601" y="3992"/>
                  </a:lnTo>
                  <a:lnTo>
                    <a:pt x="20601" y="3968"/>
                  </a:lnTo>
                  <a:lnTo>
                    <a:pt x="20583" y="3932"/>
                  </a:lnTo>
                  <a:lnTo>
                    <a:pt x="20564" y="3908"/>
                  </a:lnTo>
                  <a:lnTo>
                    <a:pt x="20519" y="3859"/>
                  </a:lnTo>
                  <a:lnTo>
                    <a:pt x="20418" y="3823"/>
                  </a:lnTo>
                  <a:lnTo>
                    <a:pt x="20372" y="3799"/>
                  </a:lnTo>
                  <a:lnTo>
                    <a:pt x="20317" y="3751"/>
                  </a:lnTo>
                  <a:lnTo>
                    <a:pt x="20299" y="3715"/>
                  </a:lnTo>
                  <a:lnTo>
                    <a:pt x="20299" y="3666"/>
                  </a:lnTo>
                  <a:lnTo>
                    <a:pt x="20317" y="3642"/>
                  </a:lnTo>
                  <a:lnTo>
                    <a:pt x="20354" y="3618"/>
                  </a:lnTo>
                  <a:lnTo>
                    <a:pt x="20454" y="3606"/>
                  </a:lnTo>
                  <a:lnTo>
                    <a:pt x="20537" y="3606"/>
                  </a:lnTo>
                  <a:lnTo>
                    <a:pt x="20638" y="3618"/>
                  </a:lnTo>
                  <a:lnTo>
                    <a:pt x="20684" y="3642"/>
                  </a:lnTo>
                  <a:lnTo>
                    <a:pt x="20720" y="3618"/>
                  </a:lnTo>
                  <a:lnTo>
                    <a:pt x="20739" y="3618"/>
                  </a:lnTo>
                  <a:lnTo>
                    <a:pt x="20739" y="3582"/>
                  </a:lnTo>
                  <a:lnTo>
                    <a:pt x="20720" y="3558"/>
                  </a:lnTo>
                  <a:lnTo>
                    <a:pt x="20647" y="3497"/>
                  </a:lnTo>
                  <a:lnTo>
                    <a:pt x="20583" y="3449"/>
                  </a:lnTo>
                  <a:lnTo>
                    <a:pt x="20564" y="3401"/>
                  </a:lnTo>
                  <a:lnTo>
                    <a:pt x="20619" y="3292"/>
                  </a:lnTo>
                  <a:lnTo>
                    <a:pt x="20665" y="3256"/>
                  </a:lnTo>
                  <a:lnTo>
                    <a:pt x="20720" y="3184"/>
                  </a:lnTo>
                  <a:lnTo>
                    <a:pt x="20720" y="3148"/>
                  </a:lnTo>
                  <a:lnTo>
                    <a:pt x="20702" y="3075"/>
                  </a:lnTo>
                  <a:lnTo>
                    <a:pt x="20684" y="3039"/>
                  </a:lnTo>
                  <a:lnTo>
                    <a:pt x="20647" y="3015"/>
                  </a:lnTo>
                  <a:lnTo>
                    <a:pt x="20482" y="3015"/>
                  </a:lnTo>
                  <a:lnTo>
                    <a:pt x="20454" y="2991"/>
                  </a:lnTo>
                  <a:lnTo>
                    <a:pt x="20436" y="2943"/>
                  </a:lnTo>
                  <a:lnTo>
                    <a:pt x="20418" y="2834"/>
                  </a:lnTo>
                  <a:lnTo>
                    <a:pt x="20418" y="2774"/>
                  </a:lnTo>
                  <a:lnTo>
                    <a:pt x="20436" y="2750"/>
                  </a:lnTo>
                  <a:lnTo>
                    <a:pt x="20473" y="2726"/>
                  </a:lnTo>
                  <a:lnTo>
                    <a:pt x="20537" y="2726"/>
                  </a:lnTo>
                  <a:lnTo>
                    <a:pt x="20619" y="2774"/>
                  </a:lnTo>
                  <a:lnTo>
                    <a:pt x="20739" y="2858"/>
                  </a:lnTo>
                  <a:lnTo>
                    <a:pt x="20803" y="2882"/>
                  </a:lnTo>
                  <a:lnTo>
                    <a:pt x="20849" y="2907"/>
                  </a:lnTo>
                  <a:lnTo>
                    <a:pt x="20904" y="2907"/>
                  </a:lnTo>
                  <a:lnTo>
                    <a:pt x="20931" y="2858"/>
                  </a:lnTo>
                  <a:lnTo>
                    <a:pt x="20949" y="2810"/>
                  </a:lnTo>
                  <a:lnTo>
                    <a:pt x="20949" y="2774"/>
                  </a:lnTo>
                  <a:lnTo>
                    <a:pt x="20931" y="2726"/>
                  </a:lnTo>
                  <a:lnTo>
                    <a:pt x="20913" y="2689"/>
                  </a:lnTo>
                  <a:lnTo>
                    <a:pt x="20849" y="2617"/>
                  </a:lnTo>
                  <a:lnTo>
                    <a:pt x="20803" y="2581"/>
                  </a:lnTo>
                  <a:lnTo>
                    <a:pt x="20748" y="2581"/>
                  </a:lnTo>
                  <a:lnTo>
                    <a:pt x="20720" y="2557"/>
                  </a:lnTo>
                  <a:lnTo>
                    <a:pt x="20684" y="2509"/>
                  </a:lnTo>
                  <a:lnTo>
                    <a:pt x="20684" y="2484"/>
                  </a:lnTo>
                  <a:lnTo>
                    <a:pt x="20702" y="2448"/>
                  </a:lnTo>
                  <a:lnTo>
                    <a:pt x="20665" y="2400"/>
                  </a:lnTo>
                  <a:lnTo>
                    <a:pt x="20638" y="2352"/>
                  </a:lnTo>
                  <a:lnTo>
                    <a:pt x="20601" y="2340"/>
                  </a:lnTo>
                  <a:lnTo>
                    <a:pt x="20564" y="2267"/>
                  </a:lnTo>
                  <a:lnTo>
                    <a:pt x="20583" y="2231"/>
                  </a:lnTo>
                  <a:lnTo>
                    <a:pt x="20601" y="2183"/>
                  </a:lnTo>
                  <a:lnTo>
                    <a:pt x="20684" y="2123"/>
                  </a:lnTo>
                  <a:lnTo>
                    <a:pt x="20739" y="2050"/>
                  </a:lnTo>
                  <a:lnTo>
                    <a:pt x="20766" y="1942"/>
                  </a:lnTo>
                  <a:lnTo>
                    <a:pt x="20784" y="1881"/>
                  </a:lnTo>
                  <a:lnTo>
                    <a:pt x="20803" y="1857"/>
                  </a:lnTo>
                  <a:lnTo>
                    <a:pt x="20867" y="1809"/>
                  </a:lnTo>
                  <a:lnTo>
                    <a:pt x="20913" y="1773"/>
                  </a:lnTo>
                  <a:lnTo>
                    <a:pt x="20931" y="1701"/>
                  </a:lnTo>
                  <a:lnTo>
                    <a:pt x="20913" y="1640"/>
                  </a:lnTo>
                  <a:lnTo>
                    <a:pt x="20867" y="1592"/>
                  </a:lnTo>
                  <a:lnTo>
                    <a:pt x="20803" y="1568"/>
                  </a:lnTo>
                  <a:lnTo>
                    <a:pt x="20748" y="1544"/>
                  </a:lnTo>
                  <a:lnTo>
                    <a:pt x="20748" y="1532"/>
                  </a:lnTo>
                  <a:lnTo>
                    <a:pt x="20766" y="1508"/>
                  </a:lnTo>
                  <a:lnTo>
                    <a:pt x="20821" y="1508"/>
                  </a:lnTo>
                  <a:lnTo>
                    <a:pt x="20913" y="1544"/>
                  </a:lnTo>
                  <a:lnTo>
                    <a:pt x="20995" y="1568"/>
                  </a:lnTo>
                  <a:lnTo>
                    <a:pt x="21068" y="1568"/>
                  </a:lnTo>
                  <a:lnTo>
                    <a:pt x="21114" y="1544"/>
                  </a:lnTo>
                  <a:lnTo>
                    <a:pt x="21151" y="1483"/>
                  </a:lnTo>
                  <a:lnTo>
                    <a:pt x="21169" y="1459"/>
                  </a:lnTo>
                  <a:lnTo>
                    <a:pt x="21169" y="1423"/>
                  </a:lnTo>
                  <a:lnTo>
                    <a:pt x="21151" y="1375"/>
                  </a:lnTo>
                  <a:lnTo>
                    <a:pt x="21096" y="1351"/>
                  </a:lnTo>
                  <a:lnTo>
                    <a:pt x="21013" y="1375"/>
                  </a:lnTo>
                  <a:lnTo>
                    <a:pt x="20986" y="1351"/>
                  </a:lnTo>
                  <a:lnTo>
                    <a:pt x="20949" y="1315"/>
                  </a:lnTo>
                  <a:lnTo>
                    <a:pt x="20949" y="1266"/>
                  </a:lnTo>
                  <a:lnTo>
                    <a:pt x="20995" y="1218"/>
                  </a:lnTo>
                  <a:lnTo>
                    <a:pt x="21068" y="1206"/>
                  </a:lnTo>
                  <a:lnTo>
                    <a:pt x="21133" y="1218"/>
                  </a:lnTo>
                  <a:lnTo>
                    <a:pt x="21279" y="1242"/>
                  </a:lnTo>
                  <a:lnTo>
                    <a:pt x="21398" y="1206"/>
                  </a:lnTo>
                  <a:lnTo>
                    <a:pt x="21481" y="1182"/>
                  </a:lnTo>
                  <a:lnTo>
                    <a:pt x="21527" y="1134"/>
                  </a:lnTo>
                  <a:lnTo>
                    <a:pt x="21582" y="1073"/>
                  </a:lnTo>
                  <a:lnTo>
                    <a:pt x="21600" y="1001"/>
                  </a:lnTo>
                  <a:lnTo>
                    <a:pt x="21600" y="941"/>
                  </a:lnTo>
                  <a:lnTo>
                    <a:pt x="21527" y="868"/>
                  </a:lnTo>
                  <a:lnTo>
                    <a:pt x="21444" y="832"/>
                  </a:lnTo>
                  <a:lnTo>
                    <a:pt x="21334" y="808"/>
                  </a:lnTo>
                  <a:lnTo>
                    <a:pt x="21215" y="808"/>
                  </a:lnTo>
                  <a:lnTo>
                    <a:pt x="21114" y="832"/>
                  </a:lnTo>
                  <a:lnTo>
                    <a:pt x="21050" y="856"/>
                  </a:lnTo>
                  <a:lnTo>
                    <a:pt x="20986" y="892"/>
                  </a:lnTo>
                  <a:lnTo>
                    <a:pt x="20913" y="941"/>
                  </a:lnTo>
                  <a:lnTo>
                    <a:pt x="20849" y="965"/>
                  </a:lnTo>
                  <a:lnTo>
                    <a:pt x="20619" y="965"/>
                  </a:lnTo>
                  <a:lnTo>
                    <a:pt x="20537" y="977"/>
                  </a:lnTo>
                  <a:lnTo>
                    <a:pt x="20454" y="1073"/>
                  </a:lnTo>
                  <a:lnTo>
                    <a:pt x="20399" y="1085"/>
                  </a:lnTo>
                  <a:lnTo>
                    <a:pt x="20354" y="1110"/>
                  </a:lnTo>
                  <a:lnTo>
                    <a:pt x="20216" y="1134"/>
                  </a:lnTo>
                  <a:lnTo>
                    <a:pt x="20152" y="1158"/>
                  </a:lnTo>
                  <a:lnTo>
                    <a:pt x="20125" y="1134"/>
                  </a:lnTo>
                  <a:lnTo>
                    <a:pt x="20088" y="1110"/>
                  </a:lnTo>
                  <a:lnTo>
                    <a:pt x="20088" y="1085"/>
                  </a:lnTo>
                  <a:lnTo>
                    <a:pt x="20106" y="1073"/>
                  </a:lnTo>
                  <a:lnTo>
                    <a:pt x="20271" y="977"/>
                  </a:lnTo>
                  <a:lnTo>
                    <a:pt x="20299" y="917"/>
                  </a:lnTo>
                  <a:lnTo>
                    <a:pt x="20299" y="856"/>
                  </a:lnTo>
                  <a:lnTo>
                    <a:pt x="20290" y="832"/>
                  </a:lnTo>
                  <a:lnTo>
                    <a:pt x="20253" y="808"/>
                  </a:lnTo>
                  <a:lnTo>
                    <a:pt x="20189" y="784"/>
                  </a:lnTo>
                  <a:lnTo>
                    <a:pt x="20125" y="808"/>
                  </a:lnTo>
                  <a:lnTo>
                    <a:pt x="20070" y="832"/>
                  </a:lnTo>
                  <a:lnTo>
                    <a:pt x="19987" y="892"/>
                  </a:lnTo>
                  <a:lnTo>
                    <a:pt x="19941" y="917"/>
                  </a:lnTo>
                  <a:lnTo>
                    <a:pt x="19886" y="917"/>
                  </a:lnTo>
                  <a:lnTo>
                    <a:pt x="19840" y="892"/>
                  </a:lnTo>
                  <a:lnTo>
                    <a:pt x="19785" y="868"/>
                  </a:lnTo>
                  <a:lnTo>
                    <a:pt x="19785" y="808"/>
                  </a:lnTo>
                  <a:lnTo>
                    <a:pt x="19776" y="784"/>
                  </a:lnTo>
                  <a:lnTo>
                    <a:pt x="19776" y="760"/>
                  </a:lnTo>
                  <a:lnTo>
                    <a:pt x="19703" y="760"/>
                  </a:lnTo>
                  <a:lnTo>
                    <a:pt x="19657" y="748"/>
                  </a:lnTo>
                  <a:lnTo>
                    <a:pt x="19538" y="760"/>
                  </a:lnTo>
                  <a:lnTo>
                    <a:pt x="19456" y="808"/>
                  </a:lnTo>
                  <a:lnTo>
                    <a:pt x="19391" y="808"/>
                  </a:lnTo>
                  <a:lnTo>
                    <a:pt x="19327" y="784"/>
                  </a:lnTo>
                  <a:lnTo>
                    <a:pt x="19272" y="760"/>
                  </a:lnTo>
                  <a:lnTo>
                    <a:pt x="19254" y="748"/>
                  </a:lnTo>
                  <a:lnTo>
                    <a:pt x="19254" y="724"/>
                  </a:lnTo>
                  <a:lnTo>
                    <a:pt x="19327" y="675"/>
                  </a:lnTo>
                  <a:lnTo>
                    <a:pt x="19685" y="675"/>
                  </a:lnTo>
                  <a:lnTo>
                    <a:pt x="19785" y="627"/>
                  </a:lnTo>
                  <a:lnTo>
                    <a:pt x="19905" y="627"/>
                  </a:lnTo>
                  <a:lnTo>
                    <a:pt x="20070" y="651"/>
                  </a:lnTo>
                  <a:lnTo>
                    <a:pt x="20253" y="675"/>
                  </a:lnTo>
                  <a:lnTo>
                    <a:pt x="20354" y="675"/>
                  </a:lnTo>
                  <a:lnTo>
                    <a:pt x="20399" y="651"/>
                  </a:lnTo>
                  <a:lnTo>
                    <a:pt x="20436" y="615"/>
                  </a:lnTo>
                  <a:lnTo>
                    <a:pt x="20436" y="519"/>
                  </a:lnTo>
                  <a:lnTo>
                    <a:pt x="20399" y="482"/>
                  </a:lnTo>
                  <a:lnTo>
                    <a:pt x="20372" y="458"/>
                  </a:lnTo>
                  <a:lnTo>
                    <a:pt x="20335" y="458"/>
                  </a:lnTo>
                  <a:lnTo>
                    <a:pt x="20299" y="434"/>
                  </a:lnTo>
                  <a:lnTo>
                    <a:pt x="20271" y="410"/>
                  </a:lnTo>
                  <a:lnTo>
                    <a:pt x="20216" y="374"/>
                  </a:lnTo>
                  <a:lnTo>
                    <a:pt x="20170" y="398"/>
                  </a:lnTo>
                  <a:lnTo>
                    <a:pt x="20106" y="398"/>
                  </a:lnTo>
                  <a:lnTo>
                    <a:pt x="20051" y="410"/>
                  </a:lnTo>
                  <a:lnTo>
                    <a:pt x="20005" y="410"/>
                  </a:lnTo>
                  <a:lnTo>
                    <a:pt x="20005" y="350"/>
                  </a:lnTo>
                  <a:lnTo>
                    <a:pt x="20024" y="289"/>
                  </a:lnTo>
                  <a:lnTo>
                    <a:pt x="20005" y="265"/>
                  </a:lnTo>
                  <a:lnTo>
                    <a:pt x="19987" y="217"/>
                  </a:lnTo>
                  <a:lnTo>
                    <a:pt x="19941" y="193"/>
                  </a:lnTo>
                  <a:lnTo>
                    <a:pt x="19886" y="193"/>
                  </a:lnTo>
                  <a:lnTo>
                    <a:pt x="19840" y="217"/>
                  </a:lnTo>
                  <a:lnTo>
                    <a:pt x="19776" y="289"/>
                  </a:lnTo>
                  <a:lnTo>
                    <a:pt x="19740" y="302"/>
                  </a:lnTo>
                  <a:lnTo>
                    <a:pt x="19721" y="302"/>
                  </a:lnTo>
                  <a:lnTo>
                    <a:pt x="19703" y="289"/>
                  </a:lnTo>
                  <a:lnTo>
                    <a:pt x="19703" y="265"/>
                  </a:lnTo>
                  <a:lnTo>
                    <a:pt x="19721" y="193"/>
                  </a:lnTo>
                  <a:lnTo>
                    <a:pt x="19740" y="133"/>
                  </a:lnTo>
                  <a:lnTo>
                    <a:pt x="19740" y="109"/>
                  </a:lnTo>
                  <a:lnTo>
                    <a:pt x="19703" y="84"/>
                  </a:lnTo>
                  <a:lnTo>
                    <a:pt x="19676" y="84"/>
                  </a:lnTo>
                  <a:lnTo>
                    <a:pt x="19657" y="109"/>
                  </a:lnTo>
                  <a:lnTo>
                    <a:pt x="19575" y="109"/>
                  </a:lnTo>
                  <a:lnTo>
                    <a:pt x="19492" y="60"/>
                  </a:lnTo>
                  <a:lnTo>
                    <a:pt x="19410" y="60"/>
                  </a:lnTo>
                  <a:lnTo>
                    <a:pt x="19327" y="84"/>
                  </a:lnTo>
                  <a:lnTo>
                    <a:pt x="19208" y="133"/>
                  </a:lnTo>
                  <a:lnTo>
                    <a:pt x="19080" y="133"/>
                  </a:lnTo>
                  <a:lnTo>
                    <a:pt x="18942" y="24"/>
                  </a:lnTo>
                  <a:lnTo>
                    <a:pt x="18897" y="24"/>
                  </a:lnTo>
                  <a:lnTo>
                    <a:pt x="18640" y="0"/>
                  </a:lnTo>
                  <a:lnTo>
                    <a:pt x="18466" y="0"/>
                  </a:lnTo>
                  <a:lnTo>
                    <a:pt x="18374" y="48"/>
                  </a:lnTo>
                  <a:lnTo>
                    <a:pt x="18292" y="84"/>
                  </a:lnTo>
                  <a:lnTo>
                    <a:pt x="18127" y="84"/>
                  </a:lnTo>
                  <a:lnTo>
                    <a:pt x="18118" y="109"/>
                  </a:lnTo>
                  <a:lnTo>
                    <a:pt x="18081" y="157"/>
                  </a:lnTo>
                  <a:lnTo>
                    <a:pt x="18044" y="169"/>
                  </a:lnTo>
                  <a:lnTo>
                    <a:pt x="17962" y="169"/>
                  </a:lnTo>
                  <a:lnTo>
                    <a:pt x="17934" y="157"/>
                  </a:lnTo>
                  <a:lnTo>
                    <a:pt x="17898" y="169"/>
                  </a:lnTo>
                  <a:lnTo>
                    <a:pt x="17861" y="265"/>
                  </a:lnTo>
                  <a:lnTo>
                    <a:pt x="17861" y="302"/>
                  </a:lnTo>
                  <a:lnTo>
                    <a:pt x="17834" y="326"/>
                  </a:lnTo>
                  <a:lnTo>
                    <a:pt x="17797" y="326"/>
                  </a:lnTo>
                  <a:lnTo>
                    <a:pt x="17751" y="302"/>
                  </a:lnTo>
                  <a:lnTo>
                    <a:pt x="17696" y="326"/>
                  </a:lnTo>
                  <a:lnTo>
                    <a:pt x="17669" y="374"/>
                  </a:lnTo>
                  <a:lnTo>
                    <a:pt x="17632" y="350"/>
                  </a:lnTo>
                  <a:lnTo>
                    <a:pt x="17586" y="289"/>
                  </a:lnTo>
                  <a:lnTo>
                    <a:pt x="17531" y="241"/>
                  </a:lnTo>
                  <a:lnTo>
                    <a:pt x="17467" y="217"/>
                  </a:lnTo>
                  <a:lnTo>
                    <a:pt x="17366" y="193"/>
                  </a:lnTo>
                  <a:lnTo>
                    <a:pt x="17329" y="217"/>
                  </a:lnTo>
                  <a:lnTo>
                    <a:pt x="17284" y="241"/>
                  </a:lnTo>
                  <a:lnTo>
                    <a:pt x="17247" y="289"/>
                  </a:lnTo>
                  <a:lnTo>
                    <a:pt x="17238" y="350"/>
                  </a:lnTo>
                  <a:lnTo>
                    <a:pt x="17247" y="410"/>
                  </a:lnTo>
                  <a:lnTo>
                    <a:pt x="17238" y="434"/>
                  </a:lnTo>
                  <a:lnTo>
                    <a:pt x="17220" y="458"/>
                  </a:lnTo>
                  <a:lnTo>
                    <a:pt x="17165" y="482"/>
                  </a:lnTo>
                  <a:lnTo>
                    <a:pt x="17100" y="458"/>
                  </a:lnTo>
                  <a:lnTo>
                    <a:pt x="17055" y="434"/>
                  </a:lnTo>
                  <a:lnTo>
                    <a:pt x="17000" y="458"/>
                  </a:lnTo>
                  <a:lnTo>
                    <a:pt x="16954" y="482"/>
                  </a:lnTo>
                  <a:lnTo>
                    <a:pt x="16917" y="519"/>
                  </a:lnTo>
                  <a:lnTo>
                    <a:pt x="16871" y="519"/>
                  </a:lnTo>
                  <a:lnTo>
                    <a:pt x="16816" y="567"/>
                  </a:lnTo>
                  <a:lnTo>
                    <a:pt x="16807" y="591"/>
                  </a:lnTo>
                  <a:lnTo>
                    <a:pt x="16807" y="627"/>
                  </a:lnTo>
                  <a:lnTo>
                    <a:pt x="16816" y="675"/>
                  </a:lnTo>
                  <a:lnTo>
                    <a:pt x="16835" y="699"/>
                  </a:lnTo>
                  <a:lnTo>
                    <a:pt x="16972" y="808"/>
                  </a:lnTo>
                  <a:lnTo>
                    <a:pt x="17036" y="868"/>
                  </a:lnTo>
                  <a:lnTo>
                    <a:pt x="17055" y="917"/>
                  </a:lnTo>
                  <a:lnTo>
                    <a:pt x="17036" y="965"/>
                  </a:lnTo>
                  <a:lnTo>
                    <a:pt x="17000" y="977"/>
                  </a:lnTo>
                  <a:lnTo>
                    <a:pt x="16890" y="977"/>
                  </a:lnTo>
                  <a:lnTo>
                    <a:pt x="16853" y="965"/>
                  </a:lnTo>
                  <a:lnTo>
                    <a:pt x="16816" y="917"/>
                  </a:lnTo>
                  <a:lnTo>
                    <a:pt x="16770" y="832"/>
                  </a:lnTo>
                  <a:lnTo>
                    <a:pt x="16706" y="724"/>
                  </a:lnTo>
                  <a:lnTo>
                    <a:pt x="16651" y="651"/>
                  </a:lnTo>
                  <a:lnTo>
                    <a:pt x="16606" y="627"/>
                  </a:lnTo>
                  <a:lnTo>
                    <a:pt x="16551" y="615"/>
                  </a:lnTo>
                  <a:lnTo>
                    <a:pt x="16486" y="615"/>
                  </a:lnTo>
                  <a:lnTo>
                    <a:pt x="16441" y="627"/>
                  </a:lnTo>
                  <a:lnTo>
                    <a:pt x="16404" y="675"/>
                  </a:lnTo>
                  <a:lnTo>
                    <a:pt x="16386" y="724"/>
                  </a:lnTo>
                  <a:lnTo>
                    <a:pt x="16386" y="760"/>
                  </a:lnTo>
                  <a:lnTo>
                    <a:pt x="16404" y="856"/>
                  </a:lnTo>
                  <a:lnTo>
                    <a:pt x="16404" y="917"/>
                  </a:lnTo>
                  <a:lnTo>
                    <a:pt x="16367" y="965"/>
                  </a:lnTo>
                  <a:lnTo>
                    <a:pt x="16276" y="977"/>
                  </a:lnTo>
                  <a:lnTo>
                    <a:pt x="16175" y="977"/>
                  </a:lnTo>
                  <a:lnTo>
                    <a:pt x="16138" y="941"/>
                  </a:lnTo>
                  <a:lnTo>
                    <a:pt x="16111" y="892"/>
                  </a:lnTo>
                  <a:lnTo>
                    <a:pt x="16074" y="868"/>
                  </a:lnTo>
                  <a:lnTo>
                    <a:pt x="16037" y="868"/>
                  </a:lnTo>
                  <a:lnTo>
                    <a:pt x="16019" y="892"/>
                  </a:lnTo>
                  <a:lnTo>
                    <a:pt x="16010" y="917"/>
                  </a:lnTo>
                  <a:lnTo>
                    <a:pt x="15955" y="941"/>
                  </a:lnTo>
                  <a:lnTo>
                    <a:pt x="15937" y="917"/>
                  </a:lnTo>
                  <a:lnTo>
                    <a:pt x="15909" y="892"/>
                  </a:lnTo>
                  <a:lnTo>
                    <a:pt x="15891" y="856"/>
                  </a:lnTo>
                  <a:lnTo>
                    <a:pt x="15854" y="760"/>
                  </a:lnTo>
                  <a:lnTo>
                    <a:pt x="15827" y="699"/>
                  </a:lnTo>
                  <a:lnTo>
                    <a:pt x="15790" y="675"/>
                  </a:lnTo>
                  <a:lnTo>
                    <a:pt x="15762" y="699"/>
                  </a:lnTo>
                  <a:lnTo>
                    <a:pt x="15689" y="748"/>
                  </a:lnTo>
                  <a:lnTo>
                    <a:pt x="15561" y="748"/>
                  </a:lnTo>
                  <a:lnTo>
                    <a:pt x="15497" y="760"/>
                  </a:lnTo>
                  <a:lnTo>
                    <a:pt x="15442" y="784"/>
                  </a:lnTo>
                  <a:lnTo>
                    <a:pt x="15341" y="760"/>
                  </a:lnTo>
                  <a:lnTo>
                    <a:pt x="15240" y="748"/>
                  </a:lnTo>
                  <a:lnTo>
                    <a:pt x="15130" y="760"/>
                  </a:lnTo>
                  <a:lnTo>
                    <a:pt x="15075" y="784"/>
                  </a:lnTo>
                  <a:lnTo>
                    <a:pt x="15048" y="832"/>
                  </a:lnTo>
                  <a:lnTo>
                    <a:pt x="15048" y="941"/>
                  </a:lnTo>
                  <a:lnTo>
                    <a:pt x="15057" y="977"/>
                  </a:lnTo>
                  <a:lnTo>
                    <a:pt x="15048" y="1025"/>
                  </a:lnTo>
                  <a:lnTo>
                    <a:pt x="15029" y="1049"/>
                  </a:lnTo>
                  <a:lnTo>
                    <a:pt x="14993" y="1025"/>
                  </a:lnTo>
                  <a:lnTo>
                    <a:pt x="14965" y="941"/>
                  </a:lnTo>
                  <a:lnTo>
                    <a:pt x="14928" y="868"/>
                  </a:lnTo>
                  <a:lnTo>
                    <a:pt x="14883" y="868"/>
                  </a:lnTo>
                  <a:lnTo>
                    <a:pt x="14828" y="892"/>
                  </a:lnTo>
                  <a:lnTo>
                    <a:pt x="14782" y="941"/>
                  </a:lnTo>
                  <a:lnTo>
                    <a:pt x="14764" y="977"/>
                  </a:lnTo>
                  <a:lnTo>
                    <a:pt x="14764" y="1001"/>
                  </a:lnTo>
                  <a:lnTo>
                    <a:pt x="14800" y="1085"/>
                  </a:lnTo>
                  <a:lnTo>
                    <a:pt x="14809" y="1134"/>
                  </a:lnTo>
                  <a:lnTo>
                    <a:pt x="14800" y="1158"/>
                  </a:lnTo>
                  <a:lnTo>
                    <a:pt x="14681" y="1158"/>
                  </a:lnTo>
                  <a:lnTo>
                    <a:pt x="14562" y="1182"/>
                  </a:lnTo>
                  <a:lnTo>
                    <a:pt x="14452" y="1218"/>
                  </a:lnTo>
                  <a:lnTo>
                    <a:pt x="14351" y="1266"/>
                  </a:lnTo>
                  <a:lnTo>
                    <a:pt x="14232" y="1290"/>
                  </a:lnTo>
                  <a:lnTo>
                    <a:pt x="14131" y="1315"/>
                  </a:lnTo>
                  <a:lnTo>
                    <a:pt x="14030" y="1327"/>
                  </a:lnTo>
                  <a:lnTo>
                    <a:pt x="14003" y="1375"/>
                  </a:lnTo>
                  <a:lnTo>
                    <a:pt x="13966" y="1423"/>
                  </a:lnTo>
                  <a:lnTo>
                    <a:pt x="13966" y="1459"/>
                  </a:lnTo>
                  <a:lnTo>
                    <a:pt x="14003" y="1508"/>
                  </a:lnTo>
                  <a:lnTo>
                    <a:pt x="14085" y="1532"/>
                  </a:lnTo>
                  <a:lnTo>
                    <a:pt x="14150" y="1544"/>
                  </a:lnTo>
                  <a:lnTo>
                    <a:pt x="14214" y="1532"/>
                  </a:lnTo>
                  <a:lnTo>
                    <a:pt x="14296" y="1508"/>
                  </a:lnTo>
                  <a:lnTo>
                    <a:pt x="14333" y="1483"/>
                  </a:lnTo>
                  <a:lnTo>
                    <a:pt x="14379" y="1483"/>
                  </a:lnTo>
                  <a:lnTo>
                    <a:pt x="14415" y="1508"/>
                  </a:lnTo>
                  <a:lnTo>
                    <a:pt x="14452" y="1544"/>
                  </a:lnTo>
                  <a:lnTo>
                    <a:pt x="14452" y="1725"/>
                  </a:lnTo>
                  <a:lnTo>
                    <a:pt x="14415" y="1809"/>
                  </a:lnTo>
                  <a:lnTo>
                    <a:pt x="14360" y="1881"/>
                  </a:lnTo>
                  <a:lnTo>
                    <a:pt x="14269" y="1893"/>
                  </a:lnTo>
                  <a:lnTo>
                    <a:pt x="14067" y="1893"/>
                  </a:lnTo>
                  <a:lnTo>
                    <a:pt x="14030" y="1918"/>
                  </a:lnTo>
                  <a:lnTo>
                    <a:pt x="14003" y="1966"/>
                  </a:lnTo>
                  <a:lnTo>
                    <a:pt x="13920" y="2002"/>
                  </a:lnTo>
                  <a:lnTo>
                    <a:pt x="13719" y="2050"/>
                  </a:lnTo>
                  <a:lnTo>
                    <a:pt x="13618" y="2026"/>
                  </a:lnTo>
                  <a:lnTo>
                    <a:pt x="13536" y="2026"/>
                  </a:lnTo>
                  <a:lnTo>
                    <a:pt x="13471" y="2074"/>
                  </a:lnTo>
                  <a:lnTo>
                    <a:pt x="13435" y="2123"/>
                  </a:lnTo>
                  <a:lnTo>
                    <a:pt x="13416" y="2159"/>
                  </a:lnTo>
                  <a:lnTo>
                    <a:pt x="13398" y="2207"/>
                  </a:lnTo>
                  <a:lnTo>
                    <a:pt x="13398" y="2267"/>
                  </a:lnTo>
                  <a:lnTo>
                    <a:pt x="13416" y="2340"/>
                  </a:lnTo>
                  <a:lnTo>
                    <a:pt x="13435" y="2376"/>
                  </a:lnTo>
                  <a:lnTo>
                    <a:pt x="13453" y="2448"/>
                  </a:lnTo>
                  <a:lnTo>
                    <a:pt x="13499" y="2460"/>
                  </a:lnTo>
                  <a:lnTo>
                    <a:pt x="13572" y="2509"/>
                  </a:lnTo>
                  <a:lnTo>
                    <a:pt x="13636" y="2509"/>
                  </a:lnTo>
                  <a:lnTo>
                    <a:pt x="13719" y="2484"/>
                  </a:lnTo>
                  <a:lnTo>
                    <a:pt x="13783" y="2448"/>
                  </a:lnTo>
                  <a:lnTo>
                    <a:pt x="13838" y="2424"/>
                  </a:lnTo>
                  <a:lnTo>
                    <a:pt x="13884" y="2424"/>
                  </a:lnTo>
                  <a:lnTo>
                    <a:pt x="13948" y="2400"/>
                  </a:lnTo>
                  <a:lnTo>
                    <a:pt x="14030" y="2400"/>
                  </a:lnTo>
                  <a:lnTo>
                    <a:pt x="14085" y="2448"/>
                  </a:lnTo>
                  <a:lnTo>
                    <a:pt x="14104" y="2460"/>
                  </a:lnTo>
                  <a:lnTo>
                    <a:pt x="14104" y="2509"/>
                  </a:lnTo>
                  <a:lnTo>
                    <a:pt x="14085" y="2557"/>
                  </a:lnTo>
                  <a:lnTo>
                    <a:pt x="14067" y="2581"/>
                  </a:lnTo>
                  <a:lnTo>
                    <a:pt x="13966" y="2593"/>
                  </a:lnTo>
                  <a:lnTo>
                    <a:pt x="13865" y="2581"/>
                  </a:lnTo>
                  <a:lnTo>
                    <a:pt x="13801" y="2581"/>
                  </a:lnTo>
                  <a:lnTo>
                    <a:pt x="13636" y="2593"/>
                  </a:lnTo>
                  <a:lnTo>
                    <a:pt x="13572" y="2641"/>
                  </a:lnTo>
                  <a:lnTo>
                    <a:pt x="13536" y="2665"/>
                  </a:lnTo>
                  <a:lnTo>
                    <a:pt x="13499" y="2702"/>
                  </a:lnTo>
                  <a:lnTo>
                    <a:pt x="13499" y="2774"/>
                  </a:lnTo>
                  <a:lnTo>
                    <a:pt x="13517" y="2858"/>
                  </a:lnTo>
                  <a:lnTo>
                    <a:pt x="13600" y="2967"/>
                  </a:lnTo>
                  <a:lnTo>
                    <a:pt x="13655" y="2991"/>
                  </a:lnTo>
                  <a:lnTo>
                    <a:pt x="13719" y="3039"/>
                  </a:lnTo>
                  <a:lnTo>
                    <a:pt x="13838" y="3039"/>
                  </a:lnTo>
                  <a:lnTo>
                    <a:pt x="13902" y="2991"/>
                  </a:lnTo>
                  <a:lnTo>
                    <a:pt x="13948" y="2943"/>
                  </a:lnTo>
                  <a:lnTo>
                    <a:pt x="14012" y="2907"/>
                  </a:lnTo>
                  <a:lnTo>
                    <a:pt x="14067" y="2858"/>
                  </a:lnTo>
                  <a:lnTo>
                    <a:pt x="14168" y="2834"/>
                  </a:lnTo>
                  <a:lnTo>
                    <a:pt x="14434" y="2834"/>
                  </a:lnTo>
                  <a:lnTo>
                    <a:pt x="14626" y="2882"/>
                  </a:lnTo>
                  <a:lnTo>
                    <a:pt x="14800" y="2943"/>
                  </a:lnTo>
                  <a:lnTo>
                    <a:pt x="14947" y="3015"/>
                  </a:lnTo>
                  <a:lnTo>
                    <a:pt x="15075" y="3124"/>
                  </a:lnTo>
                  <a:lnTo>
                    <a:pt x="15213" y="3232"/>
                  </a:lnTo>
                  <a:lnTo>
                    <a:pt x="15313" y="3341"/>
                  </a:lnTo>
                  <a:lnTo>
                    <a:pt x="15442" y="3510"/>
                  </a:lnTo>
                  <a:lnTo>
                    <a:pt x="15542" y="3690"/>
                  </a:lnTo>
                  <a:lnTo>
                    <a:pt x="15607" y="3835"/>
                  </a:lnTo>
                  <a:lnTo>
                    <a:pt x="15671" y="3968"/>
                  </a:lnTo>
                  <a:lnTo>
                    <a:pt x="15707" y="4064"/>
                  </a:lnTo>
                  <a:lnTo>
                    <a:pt x="15707" y="4209"/>
                  </a:lnTo>
                  <a:lnTo>
                    <a:pt x="15689" y="4293"/>
                  </a:lnTo>
                  <a:lnTo>
                    <a:pt x="15662" y="4342"/>
                  </a:lnTo>
                  <a:lnTo>
                    <a:pt x="15643" y="4366"/>
                  </a:lnTo>
                  <a:lnTo>
                    <a:pt x="15643" y="4390"/>
                  </a:lnTo>
                  <a:lnTo>
                    <a:pt x="15662" y="4450"/>
                  </a:lnTo>
                  <a:lnTo>
                    <a:pt x="15689" y="4498"/>
                  </a:lnTo>
                  <a:lnTo>
                    <a:pt x="15726" y="4523"/>
                  </a:lnTo>
                  <a:lnTo>
                    <a:pt x="15891" y="4523"/>
                  </a:lnTo>
                  <a:lnTo>
                    <a:pt x="16010" y="4535"/>
                  </a:lnTo>
                  <a:lnTo>
                    <a:pt x="16056" y="4559"/>
                  </a:lnTo>
                  <a:lnTo>
                    <a:pt x="16111" y="4607"/>
                  </a:lnTo>
                  <a:lnTo>
                    <a:pt x="16138" y="4643"/>
                  </a:lnTo>
                  <a:lnTo>
                    <a:pt x="16175" y="4716"/>
                  </a:lnTo>
                  <a:lnTo>
                    <a:pt x="16175" y="4872"/>
                  </a:lnTo>
                  <a:lnTo>
                    <a:pt x="16138" y="4884"/>
                  </a:lnTo>
                  <a:lnTo>
                    <a:pt x="16111" y="4884"/>
                  </a:lnTo>
                  <a:lnTo>
                    <a:pt x="16056" y="4872"/>
                  </a:lnTo>
                  <a:lnTo>
                    <a:pt x="16010" y="4848"/>
                  </a:lnTo>
                  <a:lnTo>
                    <a:pt x="15955" y="4824"/>
                  </a:lnTo>
                  <a:lnTo>
                    <a:pt x="15772" y="4824"/>
                  </a:lnTo>
                  <a:lnTo>
                    <a:pt x="15762" y="4848"/>
                  </a:lnTo>
                  <a:lnTo>
                    <a:pt x="15744" y="4872"/>
                  </a:lnTo>
                  <a:lnTo>
                    <a:pt x="15726" y="4933"/>
                  </a:lnTo>
                  <a:lnTo>
                    <a:pt x="15762" y="4957"/>
                  </a:lnTo>
                  <a:lnTo>
                    <a:pt x="15845" y="5065"/>
                  </a:lnTo>
                  <a:lnTo>
                    <a:pt x="15854" y="5102"/>
                  </a:lnTo>
                  <a:lnTo>
                    <a:pt x="15808" y="5150"/>
                  </a:lnTo>
                  <a:lnTo>
                    <a:pt x="15762" y="5174"/>
                  </a:lnTo>
                  <a:lnTo>
                    <a:pt x="15744" y="5198"/>
                  </a:lnTo>
                  <a:lnTo>
                    <a:pt x="15744" y="5258"/>
                  </a:lnTo>
                  <a:lnTo>
                    <a:pt x="15762" y="5307"/>
                  </a:lnTo>
                  <a:lnTo>
                    <a:pt x="15790" y="5331"/>
                  </a:lnTo>
                  <a:lnTo>
                    <a:pt x="15827" y="5367"/>
                  </a:lnTo>
                  <a:lnTo>
                    <a:pt x="15827" y="5415"/>
                  </a:lnTo>
                  <a:lnTo>
                    <a:pt x="15808" y="5439"/>
                  </a:lnTo>
                  <a:lnTo>
                    <a:pt x="15772" y="5451"/>
                  </a:lnTo>
                  <a:lnTo>
                    <a:pt x="15772" y="5499"/>
                  </a:lnTo>
                  <a:lnTo>
                    <a:pt x="15790" y="5560"/>
                  </a:lnTo>
                  <a:lnTo>
                    <a:pt x="15827" y="5584"/>
                  </a:lnTo>
                  <a:lnTo>
                    <a:pt x="15872" y="5608"/>
                  </a:lnTo>
                  <a:lnTo>
                    <a:pt x="15909" y="5608"/>
                  </a:lnTo>
                  <a:lnTo>
                    <a:pt x="15973" y="5584"/>
                  </a:lnTo>
                  <a:lnTo>
                    <a:pt x="15992" y="5548"/>
                  </a:lnTo>
                  <a:lnTo>
                    <a:pt x="16010" y="5475"/>
                  </a:lnTo>
                  <a:lnTo>
                    <a:pt x="15992" y="5415"/>
                  </a:lnTo>
                  <a:lnTo>
                    <a:pt x="15973" y="5282"/>
                  </a:lnTo>
                  <a:lnTo>
                    <a:pt x="15973" y="5210"/>
                  </a:lnTo>
                  <a:lnTo>
                    <a:pt x="15992" y="5174"/>
                  </a:lnTo>
                  <a:lnTo>
                    <a:pt x="16037" y="5126"/>
                  </a:lnTo>
                  <a:lnTo>
                    <a:pt x="16092" y="5102"/>
                  </a:lnTo>
                  <a:lnTo>
                    <a:pt x="16175" y="5126"/>
                  </a:lnTo>
                  <a:lnTo>
                    <a:pt x="16239" y="5150"/>
                  </a:lnTo>
                  <a:lnTo>
                    <a:pt x="16386" y="5198"/>
                  </a:lnTo>
                  <a:lnTo>
                    <a:pt x="16468" y="5258"/>
                  </a:lnTo>
                  <a:lnTo>
                    <a:pt x="16523" y="5307"/>
                  </a:lnTo>
                  <a:lnTo>
                    <a:pt x="16541" y="5367"/>
                  </a:lnTo>
                  <a:lnTo>
                    <a:pt x="16541" y="5439"/>
                  </a:lnTo>
                  <a:lnTo>
                    <a:pt x="16505" y="5524"/>
                  </a:lnTo>
                  <a:lnTo>
                    <a:pt x="16459" y="5584"/>
                  </a:lnTo>
                  <a:lnTo>
                    <a:pt x="16404" y="5632"/>
                  </a:lnTo>
                  <a:lnTo>
                    <a:pt x="16358" y="5692"/>
                  </a:lnTo>
                  <a:lnTo>
                    <a:pt x="16340" y="5789"/>
                  </a:lnTo>
                  <a:lnTo>
                    <a:pt x="16340" y="5825"/>
                  </a:lnTo>
                  <a:lnTo>
                    <a:pt x="16303" y="5873"/>
                  </a:lnTo>
                  <a:lnTo>
                    <a:pt x="16285" y="5910"/>
                  </a:lnTo>
                  <a:lnTo>
                    <a:pt x="16239" y="5934"/>
                  </a:lnTo>
                  <a:lnTo>
                    <a:pt x="16175" y="5958"/>
                  </a:lnTo>
                  <a:lnTo>
                    <a:pt x="16056" y="5958"/>
                  </a:lnTo>
                  <a:lnTo>
                    <a:pt x="16010" y="5982"/>
                  </a:lnTo>
                  <a:lnTo>
                    <a:pt x="15955" y="6018"/>
                  </a:lnTo>
                  <a:lnTo>
                    <a:pt x="15927" y="6066"/>
                  </a:lnTo>
                  <a:lnTo>
                    <a:pt x="15927" y="6151"/>
                  </a:lnTo>
                  <a:lnTo>
                    <a:pt x="15955" y="6235"/>
                  </a:lnTo>
                  <a:lnTo>
                    <a:pt x="15973" y="6332"/>
                  </a:lnTo>
                  <a:lnTo>
                    <a:pt x="15973" y="6416"/>
                  </a:lnTo>
                  <a:lnTo>
                    <a:pt x="15937" y="6476"/>
                  </a:lnTo>
                  <a:lnTo>
                    <a:pt x="15927" y="6501"/>
                  </a:lnTo>
                  <a:lnTo>
                    <a:pt x="15927" y="6549"/>
                  </a:lnTo>
                  <a:lnTo>
                    <a:pt x="15937" y="6609"/>
                  </a:lnTo>
                  <a:lnTo>
                    <a:pt x="15992" y="6681"/>
                  </a:lnTo>
                  <a:lnTo>
                    <a:pt x="16037" y="6718"/>
                  </a:lnTo>
                  <a:lnTo>
                    <a:pt x="16074" y="6790"/>
                  </a:lnTo>
                  <a:lnTo>
                    <a:pt x="16111" y="6959"/>
                  </a:lnTo>
                  <a:lnTo>
                    <a:pt x="16138" y="7007"/>
                  </a:lnTo>
                  <a:lnTo>
                    <a:pt x="16156" y="7007"/>
                  </a:lnTo>
                  <a:lnTo>
                    <a:pt x="16221" y="7031"/>
                  </a:lnTo>
                  <a:lnTo>
                    <a:pt x="16276" y="7043"/>
                  </a:lnTo>
                  <a:lnTo>
                    <a:pt x="16276" y="7116"/>
                  </a:lnTo>
                  <a:lnTo>
                    <a:pt x="16257" y="7140"/>
                  </a:lnTo>
                  <a:lnTo>
                    <a:pt x="16221" y="7152"/>
                  </a:lnTo>
                  <a:lnTo>
                    <a:pt x="16202" y="7176"/>
                  </a:lnTo>
                  <a:lnTo>
                    <a:pt x="16193" y="7224"/>
                  </a:lnTo>
                  <a:lnTo>
                    <a:pt x="16221" y="7309"/>
                  </a:lnTo>
                  <a:lnTo>
                    <a:pt x="16276" y="7381"/>
                  </a:lnTo>
                  <a:lnTo>
                    <a:pt x="16303" y="7393"/>
                  </a:lnTo>
                  <a:lnTo>
                    <a:pt x="16340" y="7417"/>
                  </a:lnTo>
                  <a:lnTo>
                    <a:pt x="16340" y="7489"/>
                  </a:lnTo>
                  <a:lnTo>
                    <a:pt x="16358" y="7574"/>
                  </a:lnTo>
                  <a:lnTo>
                    <a:pt x="16386" y="7634"/>
                  </a:lnTo>
                  <a:lnTo>
                    <a:pt x="16422" y="7658"/>
                  </a:lnTo>
                  <a:lnTo>
                    <a:pt x="16523" y="7658"/>
                  </a:lnTo>
                  <a:lnTo>
                    <a:pt x="16569" y="7707"/>
                  </a:lnTo>
                  <a:lnTo>
                    <a:pt x="16606" y="7743"/>
                  </a:lnTo>
                  <a:lnTo>
                    <a:pt x="16633" y="7875"/>
                  </a:lnTo>
                  <a:lnTo>
                    <a:pt x="16670" y="7960"/>
                  </a:lnTo>
                  <a:lnTo>
                    <a:pt x="16715" y="8032"/>
                  </a:lnTo>
                  <a:lnTo>
                    <a:pt x="16789" y="8092"/>
                  </a:lnTo>
                  <a:lnTo>
                    <a:pt x="16835" y="8092"/>
                  </a:lnTo>
                  <a:lnTo>
                    <a:pt x="16917" y="8068"/>
                  </a:lnTo>
                  <a:lnTo>
                    <a:pt x="16954" y="8068"/>
                  </a:lnTo>
                  <a:lnTo>
                    <a:pt x="16981" y="8092"/>
                  </a:lnTo>
                  <a:lnTo>
                    <a:pt x="17082" y="8189"/>
                  </a:lnTo>
                  <a:lnTo>
                    <a:pt x="17155" y="8273"/>
                  </a:lnTo>
                  <a:lnTo>
                    <a:pt x="17238" y="8334"/>
                  </a:lnTo>
                  <a:lnTo>
                    <a:pt x="17265" y="8358"/>
                  </a:lnTo>
                  <a:lnTo>
                    <a:pt x="17302" y="8358"/>
                  </a:lnTo>
                  <a:lnTo>
                    <a:pt x="17329" y="8334"/>
                  </a:lnTo>
                  <a:lnTo>
                    <a:pt x="17329" y="8225"/>
                  </a:lnTo>
                  <a:lnTo>
                    <a:pt x="17348" y="8189"/>
                  </a:lnTo>
                  <a:lnTo>
                    <a:pt x="17384" y="8165"/>
                  </a:lnTo>
                  <a:lnTo>
                    <a:pt x="17421" y="8092"/>
                  </a:lnTo>
                  <a:lnTo>
                    <a:pt x="17449" y="8056"/>
                  </a:lnTo>
                  <a:lnTo>
                    <a:pt x="17449" y="7899"/>
                  </a:lnTo>
                  <a:lnTo>
                    <a:pt x="17467" y="7839"/>
                  </a:lnTo>
                  <a:lnTo>
                    <a:pt x="17485" y="7815"/>
                  </a:lnTo>
                  <a:lnTo>
                    <a:pt x="17513" y="7731"/>
                  </a:lnTo>
                  <a:lnTo>
                    <a:pt x="17531" y="7610"/>
                  </a:lnTo>
                  <a:lnTo>
                    <a:pt x="17549" y="7550"/>
                  </a:lnTo>
                  <a:lnTo>
                    <a:pt x="17586" y="7502"/>
                  </a:lnTo>
                  <a:lnTo>
                    <a:pt x="17614" y="7441"/>
                  </a:lnTo>
                  <a:lnTo>
                    <a:pt x="17632" y="7357"/>
                  </a:lnTo>
                  <a:lnTo>
                    <a:pt x="17632" y="7200"/>
                  </a:lnTo>
                  <a:lnTo>
                    <a:pt x="17614" y="7116"/>
                  </a:lnTo>
                  <a:lnTo>
                    <a:pt x="17632" y="7043"/>
                  </a:lnTo>
                  <a:lnTo>
                    <a:pt x="17669" y="6983"/>
                  </a:lnTo>
                  <a:lnTo>
                    <a:pt x="17733" y="6959"/>
                  </a:lnTo>
                  <a:lnTo>
                    <a:pt x="17852" y="6898"/>
                  </a:lnTo>
                  <a:lnTo>
                    <a:pt x="17898" y="6826"/>
                  </a:lnTo>
                  <a:lnTo>
                    <a:pt x="17943" y="6766"/>
                  </a:lnTo>
                  <a:lnTo>
                    <a:pt x="17980" y="6681"/>
                  </a:lnTo>
                  <a:lnTo>
                    <a:pt x="17998" y="6633"/>
                  </a:lnTo>
                  <a:lnTo>
                    <a:pt x="18044" y="6585"/>
                  </a:lnTo>
                  <a:lnTo>
                    <a:pt x="18310" y="6585"/>
                  </a:lnTo>
                  <a:lnTo>
                    <a:pt x="18374" y="6573"/>
                  </a:lnTo>
                  <a:lnTo>
                    <a:pt x="18448" y="6501"/>
                  </a:lnTo>
                  <a:lnTo>
                    <a:pt x="18493" y="6440"/>
                  </a:lnTo>
                  <a:lnTo>
                    <a:pt x="18576" y="6283"/>
                  </a:lnTo>
                  <a:lnTo>
                    <a:pt x="18612" y="6223"/>
                  </a:lnTo>
                  <a:lnTo>
                    <a:pt x="18658" y="6175"/>
                  </a:lnTo>
                  <a:lnTo>
                    <a:pt x="18741" y="6127"/>
                  </a:lnTo>
                  <a:lnTo>
                    <a:pt x="18814" y="6066"/>
                  </a:lnTo>
                  <a:lnTo>
                    <a:pt x="18860" y="6006"/>
                  </a:lnTo>
                  <a:lnTo>
                    <a:pt x="18897" y="5934"/>
                  </a:lnTo>
                  <a:lnTo>
                    <a:pt x="18924" y="5897"/>
                  </a:lnTo>
                  <a:lnTo>
                    <a:pt x="18961" y="5873"/>
                  </a:lnTo>
                  <a:lnTo>
                    <a:pt x="19062" y="5825"/>
                  </a:lnTo>
                  <a:lnTo>
                    <a:pt x="19391" y="5825"/>
                  </a:lnTo>
                  <a:lnTo>
                    <a:pt x="19511" y="5789"/>
                  </a:lnTo>
                  <a:lnTo>
                    <a:pt x="19639" y="5717"/>
                  </a:lnTo>
                  <a:lnTo>
                    <a:pt x="19758" y="5656"/>
                  </a:lnTo>
                  <a:lnTo>
                    <a:pt x="19859" y="5560"/>
                  </a:lnTo>
                  <a:lnTo>
                    <a:pt x="19941" y="5499"/>
                  </a:lnTo>
                  <a:lnTo>
                    <a:pt x="20042" y="5439"/>
                  </a:lnTo>
                  <a:lnTo>
                    <a:pt x="20134" y="5391"/>
                  </a:lnTo>
                  <a:lnTo>
                    <a:pt x="20170" y="5367"/>
                  </a:lnTo>
                  <a:lnTo>
                    <a:pt x="20216" y="5331"/>
                  </a:lnTo>
                  <a:lnTo>
                    <a:pt x="20253" y="5258"/>
                  </a:lnTo>
                  <a:lnTo>
                    <a:pt x="20253" y="5234"/>
                  </a:lnTo>
                  <a:lnTo>
                    <a:pt x="20235" y="5210"/>
                  </a:lnTo>
                  <a:close/>
                  <a:moveTo>
                    <a:pt x="12078" y="21407"/>
                  </a:moveTo>
                  <a:lnTo>
                    <a:pt x="12005" y="21407"/>
                  </a:lnTo>
                  <a:lnTo>
                    <a:pt x="11877" y="21359"/>
                  </a:lnTo>
                  <a:lnTo>
                    <a:pt x="11831" y="21298"/>
                  </a:lnTo>
                  <a:lnTo>
                    <a:pt x="11813" y="21238"/>
                  </a:lnTo>
                  <a:lnTo>
                    <a:pt x="11794" y="21142"/>
                  </a:lnTo>
                  <a:lnTo>
                    <a:pt x="11776" y="20997"/>
                  </a:lnTo>
                  <a:lnTo>
                    <a:pt x="11758" y="20925"/>
                  </a:lnTo>
                  <a:lnTo>
                    <a:pt x="11730" y="20888"/>
                  </a:lnTo>
                  <a:lnTo>
                    <a:pt x="11675" y="20780"/>
                  </a:lnTo>
                  <a:lnTo>
                    <a:pt x="11657" y="20708"/>
                  </a:lnTo>
                  <a:lnTo>
                    <a:pt x="11657" y="20647"/>
                  </a:lnTo>
                  <a:lnTo>
                    <a:pt x="11648" y="20515"/>
                  </a:lnTo>
                  <a:lnTo>
                    <a:pt x="11648" y="20358"/>
                  </a:lnTo>
                  <a:lnTo>
                    <a:pt x="11657" y="20249"/>
                  </a:lnTo>
                  <a:lnTo>
                    <a:pt x="11657" y="20117"/>
                  </a:lnTo>
                  <a:lnTo>
                    <a:pt x="11629" y="19984"/>
                  </a:lnTo>
                  <a:lnTo>
                    <a:pt x="11574" y="19899"/>
                  </a:lnTo>
                  <a:lnTo>
                    <a:pt x="11492" y="19839"/>
                  </a:lnTo>
                  <a:lnTo>
                    <a:pt x="11446" y="19815"/>
                  </a:lnTo>
                  <a:lnTo>
                    <a:pt x="11382" y="19815"/>
                  </a:lnTo>
                  <a:lnTo>
                    <a:pt x="11244" y="19863"/>
                  </a:lnTo>
                  <a:lnTo>
                    <a:pt x="11144" y="19875"/>
                  </a:lnTo>
                  <a:lnTo>
                    <a:pt x="11043" y="19899"/>
                  </a:lnTo>
                  <a:lnTo>
                    <a:pt x="10997" y="19875"/>
                  </a:lnTo>
                  <a:lnTo>
                    <a:pt x="10960" y="19863"/>
                  </a:lnTo>
                  <a:lnTo>
                    <a:pt x="10951" y="19815"/>
                  </a:lnTo>
                  <a:lnTo>
                    <a:pt x="10960" y="19755"/>
                  </a:lnTo>
                  <a:lnTo>
                    <a:pt x="11043" y="19622"/>
                  </a:lnTo>
                  <a:lnTo>
                    <a:pt x="11080" y="19550"/>
                  </a:lnTo>
                  <a:lnTo>
                    <a:pt x="11098" y="19465"/>
                  </a:lnTo>
                  <a:lnTo>
                    <a:pt x="11098" y="19381"/>
                  </a:lnTo>
                  <a:lnTo>
                    <a:pt x="11061" y="19309"/>
                  </a:lnTo>
                  <a:lnTo>
                    <a:pt x="11034" y="19248"/>
                  </a:lnTo>
                  <a:lnTo>
                    <a:pt x="11034" y="19224"/>
                  </a:lnTo>
                  <a:lnTo>
                    <a:pt x="11043" y="19200"/>
                  </a:lnTo>
                  <a:lnTo>
                    <a:pt x="11116" y="19248"/>
                  </a:lnTo>
                  <a:lnTo>
                    <a:pt x="11180" y="19248"/>
                  </a:lnTo>
                  <a:lnTo>
                    <a:pt x="11180" y="19055"/>
                  </a:lnTo>
                  <a:lnTo>
                    <a:pt x="11226" y="18874"/>
                  </a:lnTo>
                  <a:lnTo>
                    <a:pt x="11244" y="18742"/>
                  </a:lnTo>
                  <a:lnTo>
                    <a:pt x="11244" y="18657"/>
                  </a:lnTo>
                  <a:lnTo>
                    <a:pt x="11226" y="18597"/>
                  </a:lnTo>
                  <a:lnTo>
                    <a:pt x="11199" y="18549"/>
                  </a:lnTo>
                  <a:lnTo>
                    <a:pt x="11162" y="18525"/>
                  </a:lnTo>
                  <a:lnTo>
                    <a:pt x="11098" y="18501"/>
                  </a:lnTo>
                  <a:lnTo>
                    <a:pt x="11015" y="18501"/>
                  </a:lnTo>
                  <a:lnTo>
                    <a:pt x="10951" y="18549"/>
                  </a:lnTo>
                  <a:lnTo>
                    <a:pt x="10869" y="18609"/>
                  </a:lnTo>
                  <a:lnTo>
                    <a:pt x="10768" y="18742"/>
                  </a:lnTo>
                  <a:lnTo>
                    <a:pt x="10667" y="19007"/>
                  </a:lnTo>
                  <a:lnTo>
                    <a:pt x="10649" y="19067"/>
                  </a:lnTo>
                  <a:lnTo>
                    <a:pt x="10612" y="19116"/>
                  </a:lnTo>
                  <a:lnTo>
                    <a:pt x="10520" y="19164"/>
                  </a:lnTo>
                  <a:lnTo>
                    <a:pt x="10420" y="19200"/>
                  </a:lnTo>
                  <a:lnTo>
                    <a:pt x="10337" y="19224"/>
                  </a:lnTo>
                  <a:lnTo>
                    <a:pt x="10236" y="19272"/>
                  </a:lnTo>
                  <a:lnTo>
                    <a:pt x="10136" y="19272"/>
                  </a:lnTo>
                  <a:lnTo>
                    <a:pt x="10081" y="19224"/>
                  </a:lnTo>
                  <a:lnTo>
                    <a:pt x="10053" y="19164"/>
                  </a:lnTo>
                  <a:lnTo>
                    <a:pt x="9998" y="19031"/>
                  </a:lnTo>
                  <a:lnTo>
                    <a:pt x="9952" y="18923"/>
                  </a:lnTo>
                  <a:lnTo>
                    <a:pt x="9906" y="18838"/>
                  </a:lnTo>
                  <a:lnTo>
                    <a:pt x="9833" y="18706"/>
                  </a:lnTo>
                  <a:lnTo>
                    <a:pt x="9806" y="18525"/>
                  </a:lnTo>
                  <a:lnTo>
                    <a:pt x="9769" y="18380"/>
                  </a:lnTo>
                  <a:lnTo>
                    <a:pt x="9769" y="18042"/>
                  </a:lnTo>
                  <a:lnTo>
                    <a:pt x="9806" y="17873"/>
                  </a:lnTo>
                  <a:lnTo>
                    <a:pt x="9833" y="17765"/>
                  </a:lnTo>
                  <a:lnTo>
                    <a:pt x="9833" y="17692"/>
                  </a:lnTo>
                  <a:lnTo>
                    <a:pt x="9852" y="17632"/>
                  </a:lnTo>
                  <a:lnTo>
                    <a:pt x="9833" y="17475"/>
                  </a:lnTo>
                  <a:lnTo>
                    <a:pt x="9833" y="17331"/>
                  </a:lnTo>
                  <a:lnTo>
                    <a:pt x="9852" y="17222"/>
                  </a:lnTo>
                  <a:lnTo>
                    <a:pt x="9888" y="17126"/>
                  </a:lnTo>
                  <a:lnTo>
                    <a:pt x="9971" y="16957"/>
                  </a:lnTo>
                  <a:lnTo>
                    <a:pt x="9989" y="16909"/>
                  </a:lnTo>
                  <a:lnTo>
                    <a:pt x="10016" y="16872"/>
                  </a:lnTo>
                  <a:lnTo>
                    <a:pt x="10099" y="16800"/>
                  </a:lnTo>
                  <a:lnTo>
                    <a:pt x="10181" y="16740"/>
                  </a:lnTo>
                  <a:lnTo>
                    <a:pt x="10365" y="16607"/>
                  </a:lnTo>
                  <a:lnTo>
                    <a:pt x="10447" y="16583"/>
                  </a:lnTo>
                  <a:lnTo>
                    <a:pt x="10548" y="16559"/>
                  </a:lnTo>
                  <a:lnTo>
                    <a:pt x="10630" y="16607"/>
                  </a:lnTo>
                  <a:lnTo>
                    <a:pt x="10731" y="16667"/>
                  </a:lnTo>
                  <a:lnTo>
                    <a:pt x="10832" y="16716"/>
                  </a:lnTo>
                  <a:lnTo>
                    <a:pt x="10933" y="16716"/>
                  </a:lnTo>
                  <a:lnTo>
                    <a:pt x="10951" y="16667"/>
                  </a:lnTo>
                  <a:lnTo>
                    <a:pt x="10960" y="16631"/>
                  </a:lnTo>
                  <a:lnTo>
                    <a:pt x="10960" y="16523"/>
                  </a:lnTo>
                  <a:lnTo>
                    <a:pt x="10997" y="16474"/>
                  </a:lnTo>
                  <a:lnTo>
                    <a:pt x="11061" y="16438"/>
                  </a:lnTo>
                  <a:lnTo>
                    <a:pt x="11309" y="16438"/>
                  </a:lnTo>
                  <a:lnTo>
                    <a:pt x="11446" y="16450"/>
                  </a:lnTo>
                  <a:lnTo>
                    <a:pt x="11547" y="16523"/>
                  </a:lnTo>
                  <a:lnTo>
                    <a:pt x="11648" y="16631"/>
                  </a:lnTo>
                  <a:lnTo>
                    <a:pt x="11694" y="16691"/>
                  </a:lnTo>
                  <a:lnTo>
                    <a:pt x="11730" y="16764"/>
                  </a:lnTo>
                  <a:lnTo>
                    <a:pt x="11758" y="16909"/>
                  </a:lnTo>
                  <a:lnTo>
                    <a:pt x="11831" y="17222"/>
                  </a:lnTo>
                  <a:lnTo>
                    <a:pt x="11858" y="17331"/>
                  </a:lnTo>
                  <a:lnTo>
                    <a:pt x="11913" y="17439"/>
                  </a:lnTo>
                  <a:lnTo>
                    <a:pt x="11978" y="17548"/>
                  </a:lnTo>
                  <a:lnTo>
                    <a:pt x="12078" y="17584"/>
                  </a:lnTo>
                  <a:lnTo>
                    <a:pt x="12124" y="17608"/>
                  </a:lnTo>
                  <a:lnTo>
                    <a:pt x="12161" y="17584"/>
                  </a:lnTo>
                  <a:lnTo>
                    <a:pt x="12179" y="17548"/>
                  </a:lnTo>
                  <a:lnTo>
                    <a:pt x="12188" y="17499"/>
                  </a:lnTo>
                  <a:lnTo>
                    <a:pt x="12207" y="17391"/>
                  </a:lnTo>
                  <a:lnTo>
                    <a:pt x="12207" y="17282"/>
                  </a:lnTo>
                  <a:lnTo>
                    <a:pt x="12179" y="17150"/>
                  </a:lnTo>
                  <a:lnTo>
                    <a:pt x="12143" y="17017"/>
                  </a:lnTo>
                  <a:lnTo>
                    <a:pt x="12060" y="16764"/>
                  </a:lnTo>
                  <a:lnTo>
                    <a:pt x="12023" y="16631"/>
                  </a:lnTo>
                  <a:lnTo>
                    <a:pt x="12005" y="16474"/>
                  </a:lnTo>
                  <a:lnTo>
                    <a:pt x="12023" y="16342"/>
                  </a:lnTo>
                  <a:lnTo>
                    <a:pt x="12078" y="16197"/>
                  </a:lnTo>
                  <a:lnTo>
                    <a:pt x="12124" y="16088"/>
                  </a:lnTo>
                  <a:lnTo>
                    <a:pt x="12207" y="15956"/>
                  </a:lnTo>
                  <a:lnTo>
                    <a:pt x="12372" y="15739"/>
                  </a:lnTo>
                  <a:lnTo>
                    <a:pt x="12509" y="15606"/>
                  </a:lnTo>
                  <a:lnTo>
                    <a:pt x="12573" y="15522"/>
                  </a:lnTo>
                  <a:lnTo>
                    <a:pt x="12637" y="15425"/>
                  </a:lnTo>
                  <a:lnTo>
                    <a:pt x="12674" y="15292"/>
                  </a:lnTo>
                  <a:lnTo>
                    <a:pt x="12692" y="15172"/>
                  </a:lnTo>
                  <a:lnTo>
                    <a:pt x="12674" y="15015"/>
                  </a:lnTo>
                  <a:lnTo>
                    <a:pt x="12674" y="14822"/>
                  </a:lnTo>
                  <a:lnTo>
                    <a:pt x="12637" y="14617"/>
                  </a:lnTo>
                  <a:lnTo>
                    <a:pt x="12637" y="14509"/>
                  </a:lnTo>
                  <a:lnTo>
                    <a:pt x="12656" y="14424"/>
                  </a:lnTo>
                  <a:lnTo>
                    <a:pt x="12674" y="14364"/>
                  </a:lnTo>
                  <a:lnTo>
                    <a:pt x="12702" y="14291"/>
                  </a:lnTo>
                  <a:lnTo>
                    <a:pt x="12738" y="14255"/>
                  </a:lnTo>
                  <a:lnTo>
                    <a:pt x="12757" y="14255"/>
                  </a:lnTo>
                  <a:lnTo>
                    <a:pt x="12793" y="14267"/>
                  </a:lnTo>
                  <a:lnTo>
                    <a:pt x="12793" y="14340"/>
                  </a:lnTo>
                  <a:lnTo>
                    <a:pt x="12775" y="14424"/>
                  </a:lnTo>
                  <a:lnTo>
                    <a:pt x="12775" y="14533"/>
                  </a:lnTo>
                  <a:lnTo>
                    <a:pt x="12793" y="14581"/>
                  </a:lnTo>
                  <a:lnTo>
                    <a:pt x="12821" y="14617"/>
                  </a:lnTo>
                  <a:lnTo>
                    <a:pt x="12903" y="14617"/>
                  </a:lnTo>
                  <a:lnTo>
                    <a:pt x="12940" y="14581"/>
                  </a:lnTo>
                  <a:lnTo>
                    <a:pt x="12958" y="14509"/>
                  </a:lnTo>
                  <a:lnTo>
                    <a:pt x="12940" y="14472"/>
                  </a:lnTo>
                  <a:lnTo>
                    <a:pt x="12940" y="14291"/>
                  </a:lnTo>
                  <a:lnTo>
                    <a:pt x="12958" y="14255"/>
                  </a:lnTo>
                  <a:lnTo>
                    <a:pt x="13022" y="14147"/>
                  </a:lnTo>
                  <a:lnTo>
                    <a:pt x="13086" y="14026"/>
                  </a:lnTo>
                  <a:lnTo>
                    <a:pt x="13105" y="13990"/>
                  </a:lnTo>
                  <a:lnTo>
                    <a:pt x="13105" y="13918"/>
                  </a:lnTo>
                  <a:lnTo>
                    <a:pt x="13169" y="13773"/>
                  </a:lnTo>
                  <a:lnTo>
                    <a:pt x="13499" y="13242"/>
                  </a:lnTo>
                  <a:lnTo>
                    <a:pt x="13664" y="13049"/>
                  </a:lnTo>
                  <a:lnTo>
                    <a:pt x="13755" y="12989"/>
                  </a:lnTo>
                  <a:lnTo>
                    <a:pt x="13847" y="12941"/>
                  </a:lnTo>
                  <a:lnTo>
                    <a:pt x="13948" y="12917"/>
                  </a:lnTo>
                  <a:lnTo>
                    <a:pt x="13985" y="12892"/>
                  </a:lnTo>
                  <a:lnTo>
                    <a:pt x="14012" y="12856"/>
                  </a:lnTo>
                  <a:lnTo>
                    <a:pt x="14049" y="12772"/>
                  </a:lnTo>
                  <a:lnTo>
                    <a:pt x="14067" y="12748"/>
                  </a:lnTo>
                  <a:lnTo>
                    <a:pt x="14104" y="12724"/>
                  </a:lnTo>
                  <a:lnTo>
                    <a:pt x="14150" y="12675"/>
                  </a:lnTo>
                  <a:lnTo>
                    <a:pt x="14232" y="12651"/>
                  </a:lnTo>
                  <a:lnTo>
                    <a:pt x="14269" y="12651"/>
                  </a:lnTo>
                  <a:lnTo>
                    <a:pt x="14296" y="12675"/>
                  </a:lnTo>
                  <a:lnTo>
                    <a:pt x="14314" y="12699"/>
                  </a:lnTo>
                  <a:lnTo>
                    <a:pt x="14314" y="12772"/>
                  </a:lnTo>
                  <a:lnTo>
                    <a:pt x="14278" y="12808"/>
                  </a:lnTo>
                  <a:lnTo>
                    <a:pt x="14232" y="12880"/>
                  </a:lnTo>
                  <a:lnTo>
                    <a:pt x="14195" y="12892"/>
                  </a:lnTo>
                  <a:lnTo>
                    <a:pt x="14186" y="12941"/>
                  </a:lnTo>
                  <a:lnTo>
                    <a:pt x="14186" y="13001"/>
                  </a:lnTo>
                  <a:lnTo>
                    <a:pt x="14195" y="13049"/>
                  </a:lnTo>
                  <a:lnTo>
                    <a:pt x="14232" y="13097"/>
                  </a:lnTo>
                  <a:lnTo>
                    <a:pt x="14278" y="13110"/>
                  </a:lnTo>
                  <a:lnTo>
                    <a:pt x="14360" y="13134"/>
                  </a:lnTo>
                  <a:lnTo>
                    <a:pt x="14415" y="13134"/>
                  </a:lnTo>
                  <a:lnTo>
                    <a:pt x="14461" y="13110"/>
                  </a:lnTo>
                  <a:lnTo>
                    <a:pt x="14534" y="13025"/>
                  </a:lnTo>
                  <a:lnTo>
                    <a:pt x="14580" y="12917"/>
                  </a:lnTo>
                  <a:lnTo>
                    <a:pt x="14644" y="12832"/>
                  </a:lnTo>
                  <a:lnTo>
                    <a:pt x="14727" y="12772"/>
                  </a:lnTo>
                  <a:lnTo>
                    <a:pt x="14782" y="12748"/>
                  </a:lnTo>
                  <a:lnTo>
                    <a:pt x="14809" y="12699"/>
                  </a:lnTo>
                  <a:lnTo>
                    <a:pt x="14809" y="12651"/>
                  </a:lnTo>
                  <a:lnTo>
                    <a:pt x="14800" y="12615"/>
                  </a:lnTo>
                  <a:lnTo>
                    <a:pt x="14764" y="12591"/>
                  </a:lnTo>
                  <a:lnTo>
                    <a:pt x="14562" y="12591"/>
                  </a:lnTo>
                  <a:lnTo>
                    <a:pt x="14479" y="12543"/>
                  </a:lnTo>
                  <a:lnTo>
                    <a:pt x="14434" y="12458"/>
                  </a:lnTo>
                  <a:lnTo>
                    <a:pt x="14379" y="12398"/>
                  </a:lnTo>
                  <a:lnTo>
                    <a:pt x="14360" y="12289"/>
                  </a:lnTo>
                  <a:lnTo>
                    <a:pt x="14351" y="12157"/>
                  </a:lnTo>
                  <a:lnTo>
                    <a:pt x="14333" y="12084"/>
                  </a:lnTo>
                  <a:lnTo>
                    <a:pt x="14296" y="12024"/>
                  </a:lnTo>
                  <a:lnTo>
                    <a:pt x="14250" y="12000"/>
                  </a:lnTo>
                  <a:lnTo>
                    <a:pt x="14195" y="11964"/>
                  </a:lnTo>
                  <a:lnTo>
                    <a:pt x="14186" y="11940"/>
                  </a:lnTo>
                  <a:lnTo>
                    <a:pt x="14186" y="11891"/>
                  </a:lnTo>
                  <a:lnTo>
                    <a:pt x="14195" y="11867"/>
                  </a:lnTo>
                  <a:lnTo>
                    <a:pt x="14250" y="11831"/>
                  </a:lnTo>
                  <a:lnTo>
                    <a:pt x="14314" y="11831"/>
                  </a:lnTo>
                  <a:lnTo>
                    <a:pt x="14351" y="11807"/>
                  </a:lnTo>
                  <a:lnTo>
                    <a:pt x="14379" y="11735"/>
                  </a:lnTo>
                  <a:lnTo>
                    <a:pt x="14379" y="11650"/>
                  </a:lnTo>
                  <a:lnTo>
                    <a:pt x="14333" y="11566"/>
                  </a:lnTo>
                  <a:lnTo>
                    <a:pt x="14278" y="11506"/>
                  </a:lnTo>
                  <a:lnTo>
                    <a:pt x="14195" y="11506"/>
                  </a:lnTo>
                  <a:lnTo>
                    <a:pt x="14131" y="11518"/>
                  </a:lnTo>
                  <a:lnTo>
                    <a:pt x="14030" y="11590"/>
                  </a:lnTo>
                  <a:lnTo>
                    <a:pt x="13902" y="11674"/>
                  </a:lnTo>
                  <a:lnTo>
                    <a:pt x="13838" y="11735"/>
                  </a:lnTo>
                  <a:lnTo>
                    <a:pt x="13783" y="11831"/>
                  </a:lnTo>
                  <a:lnTo>
                    <a:pt x="13737" y="11891"/>
                  </a:lnTo>
                  <a:lnTo>
                    <a:pt x="13719" y="11891"/>
                  </a:lnTo>
                  <a:lnTo>
                    <a:pt x="13700" y="11855"/>
                  </a:lnTo>
                  <a:lnTo>
                    <a:pt x="13700" y="11807"/>
                  </a:lnTo>
                  <a:lnTo>
                    <a:pt x="13737" y="11723"/>
                  </a:lnTo>
                  <a:lnTo>
                    <a:pt x="13865" y="11518"/>
                  </a:lnTo>
                  <a:lnTo>
                    <a:pt x="13930" y="11433"/>
                  </a:lnTo>
                  <a:lnTo>
                    <a:pt x="14003" y="11373"/>
                  </a:lnTo>
                  <a:lnTo>
                    <a:pt x="14085" y="11325"/>
                  </a:lnTo>
                  <a:lnTo>
                    <a:pt x="14186" y="11276"/>
                  </a:lnTo>
                  <a:lnTo>
                    <a:pt x="14800" y="11276"/>
                  </a:lnTo>
                  <a:lnTo>
                    <a:pt x="14928" y="11264"/>
                  </a:lnTo>
                  <a:lnTo>
                    <a:pt x="15048" y="11192"/>
                  </a:lnTo>
                  <a:lnTo>
                    <a:pt x="15112" y="11156"/>
                  </a:lnTo>
                  <a:lnTo>
                    <a:pt x="15194" y="11083"/>
                  </a:lnTo>
                  <a:lnTo>
                    <a:pt x="15213" y="11047"/>
                  </a:lnTo>
                  <a:lnTo>
                    <a:pt x="15231" y="10975"/>
                  </a:lnTo>
                  <a:lnTo>
                    <a:pt x="15231" y="10939"/>
                  </a:lnTo>
                  <a:lnTo>
                    <a:pt x="15240" y="10866"/>
                  </a:lnTo>
                  <a:lnTo>
                    <a:pt x="15295" y="10818"/>
                  </a:lnTo>
                  <a:lnTo>
                    <a:pt x="15341" y="10806"/>
                  </a:lnTo>
                  <a:lnTo>
                    <a:pt x="15442" y="10818"/>
                  </a:lnTo>
                  <a:lnTo>
                    <a:pt x="15542" y="10842"/>
                  </a:lnTo>
                  <a:lnTo>
                    <a:pt x="15588" y="10818"/>
                  </a:lnTo>
                  <a:lnTo>
                    <a:pt x="15643" y="10806"/>
                  </a:lnTo>
                  <a:lnTo>
                    <a:pt x="15671" y="10734"/>
                  </a:lnTo>
                  <a:lnTo>
                    <a:pt x="15707" y="10673"/>
                  </a:lnTo>
                  <a:lnTo>
                    <a:pt x="15726" y="10601"/>
                  </a:lnTo>
                  <a:lnTo>
                    <a:pt x="15726" y="10541"/>
                  </a:lnTo>
                  <a:lnTo>
                    <a:pt x="15707" y="10480"/>
                  </a:lnTo>
                  <a:lnTo>
                    <a:pt x="15689" y="10432"/>
                  </a:lnTo>
                  <a:lnTo>
                    <a:pt x="15607" y="10408"/>
                  </a:lnTo>
                  <a:lnTo>
                    <a:pt x="15561" y="10360"/>
                  </a:lnTo>
                  <a:lnTo>
                    <a:pt x="15524" y="10348"/>
                  </a:lnTo>
                  <a:lnTo>
                    <a:pt x="15497" y="10348"/>
                  </a:lnTo>
                  <a:lnTo>
                    <a:pt x="15423" y="10360"/>
                  </a:lnTo>
                  <a:lnTo>
                    <a:pt x="15378" y="10408"/>
                  </a:lnTo>
                  <a:lnTo>
                    <a:pt x="15258" y="10492"/>
                  </a:lnTo>
                  <a:lnTo>
                    <a:pt x="15194" y="10517"/>
                  </a:lnTo>
                  <a:lnTo>
                    <a:pt x="15075" y="10517"/>
                  </a:lnTo>
                  <a:lnTo>
                    <a:pt x="15048" y="10480"/>
                  </a:lnTo>
                  <a:lnTo>
                    <a:pt x="15029" y="10432"/>
                  </a:lnTo>
                  <a:lnTo>
                    <a:pt x="15011" y="10360"/>
                  </a:lnTo>
                  <a:lnTo>
                    <a:pt x="15048" y="10299"/>
                  </a:lnTo>
                  <a:lnTo>
                    <a:pt x="15075" y="10251"/>
                  </a:lnTo>
                  <a:lnTo>
                    <a:pt x="15176" y="10167"/>
                  </a:lnTo>
                  <a:lnTo>
                    <a:pt x="15213" y="10131"/>
                  </a:lnTo>
                  <a:lnTo>
                    <a:pt x="15231" y="10082"/>
                  </a:lnTo>
                  <a:lnTo>
                    <a:pt x="15231" y="10034"/>
                  </a:lnTo>
                  <a:lnTo>
                    <a:pt x="15194" y="9998"/>
                  </a:lnTo>
                  <a:lnTo>
                    <a:pt x="15130" y="9974"/>
                  </a:lnTo>
                  <a:lnTo>
                    <a:pt x="15075" y="9950"/>
                  </a:lnTo>
                  <a:lnTo>
                    <a:pt x="14965" y="9926"/>
                  </a:lnTo>
                  <a:lnTo>
                    <a:pt x="14892" y="9902"/>
                  </a:lnTo>
                  <a:lnTo>
                    <a:pt x="14864" y="9841"/>
                  </a:lnTo>
                  <a:lnTo>
                    <a:pt x="14864" y="9684"/>
                  </a:lnTo>
                  <a:lnTo>
                    <a:pt x="14846" y="9540"/>
                  </a:lnTo>
                  <a:lnTo>
                    <a:pt x="14809" y="9443"/>
                  </a:lnTo>
                  <a:lnTo>
                    <a:pt x="14800" y="9359"/>
                  </a:lnTo>
                  <a:lnTo>
                    <a:pt x="14782" y="9142"/>
                  </a:lnTo>
                  <a:lnTo>
                    <a:pt x="14764" y="9057"/>
                  </a:lnTo>
                  <a:lnTo>
                    <a:pt x="14745" y="9009"/>
                  </a:lnTo>
                  <a:lnTo>
                    <a:pt x="14727" y="8949"/>
                  </a:lnTo>
                  <a:lnTo>
                    <a:pt x="14626" y="8840"/>
                  </a:lnTo>
                  <a:lnTo>
                    <a:pt x="14534" y="8732"/>
                  </a:lnTo>
                  <a:lnTo>
                    <a:pt x="14498" y="8659"/>
                  </a:lnTo>
                  <a:lnTo>
                    <a:pt x="14498" y="8623"/>
                  </a:lnTo>
                  <a:lnTo>
                    <a:pt x="14479" y="8515"/>
                  </a:lnTo>
                  <a:lnTo>
                    <a:pt x="14452" y="8442"/>
                  </a:lnTo>
                  <a:lnTo>
                    <a:pt x="14415" y="8382"/>
                  </a:lnTo>
                  <a:lnTo>
                    <a:pt x="14360" y="8382"/>
                  </a:lnTo>
                  <a:lnTo>
                    <a:pt x="14314" y="8406"/>
                  </a:lnTo>
                  <a:lnTo>
                    <a:pt x="14278" y="8442"/>
                  </a:lnTo>
                  <a:lnTo>
                    <a:pt x="14250" y="8490"/>
                  </a:lnTo>
                  <a:lnTo>
                    <a:pt x="14195" y="8623"/>
                  </a:lnTo>
                  <a:lnTo>
                    <a:pt x="14131" y="8683"/>
                  </a:lnTo>
                  <a:lnTo>
                    <a:pt x="14049" y="8732"/>
                  </a:lnTo>
                  <a:lnTo>
                    <a:pt x="13948" y="8732"/>
                  </a:lnTo>
                  <a:lnTo>
                    <a:pt x="13865" y="8708"/>
                  </a:lnTo>
                  <a:lnTo>
                    <a:pt x="13801" y="8647"/>
                  </a:lnTo>
                  <a:lnTo>
                    <a:pt x="13737" y="8575"/>
                  </a:lnTo>
                  <a:lnTo>
                    <a:pt x="13700" y="8466"/>
                  </a:lnTo>
                  <a:lnTo>
                    <a:pt x="13682" y="8382"/>
                  </a:lnTo>
                  <a:lnTo>
                    <a:pt x="13664" y="8189"/>
                  </a:lnTo>
                  <a:lnTo>
                    <a:pt x="13636" y="8092"/>
                  </a:lnTo>
                  <a:lnTo>
                    <a:pt x="13581" y="8008"/>
                  </a:lnTo>
                  <a:lnTo>
                    <a:pt x="13517" y="7948"/>
                  </a:lnTo>
                  <a:lnTo>
                    <a:pt x="13435" y="7899"/>
                  </a:lnTo>
                  <a:lnTo>
                    <a:pt x="13371" y="7839"/>
                  </a:lnTo>
                  <a:lnTo>
                    <a:pt x="13306" y="7767"/>
                  </a:lnTo>
                  <a:lnTo>
                    <a:pt x="13206" y="7658"/>
                  </a:lnTo>
                  <a:lnTo>
                    <a:pt x="13151" y="7598"/>
                  </a:lnTo>
                  <a:lnTo>
                    <a:pt x="13105" y="7574"/>
                  </a:lnTo>
                  <a:lnTo>
                    <a:pt x="13041" y="7550"/>
                  </a:lnTo>
                  <a:lnTo>
                    <a:pt x="12958" y="7574"/>
                  </a:lnTo>
                  <a:lnTo>
                    <a:pt x="12821" y="7658"/>
                  </a:lnTo>
                  <a:lnTo>
                    <a:pt x="12775" y="7682"/>
                  </a:lnTo>
                  <a:lnTo>
                    <a:pt x="12702" y="7707"/>
                  </a:lnTo>
                  <a:lnTo>
                    <a:pt x="12637" y="7707"/>
                  </a:lnTo>
                  <a:lnTo>
                    <a:pt x="12592" y="7731"/>
                  </a:lnTo>
                  <a:lnTo>
                    <a:pt x="12555" y="7743"/>
                  </a:lnTo>
                  <a:lnTo>
                    <a:pt x="12527" y="7791"/>
                  </a:lnTo>
                  <a:lnTo>
                    <a:pt x="12527" y="7899"/>
                  </a:lnTo>
                  <a:lnTo>
                    <a:pt x="12537" y="8032"/>
                  </a:lnTo>
                  <a:lnTo>
                    <a:pt x="12537" y="8068"/>
                  </a:lnTo>
                  <a:lnTo>
                    <a:pt x="12527" y="8141"/>
                  </a:lnTo>
                  <a:lnTo>
                    <a:pt x="12509" y="8189"/>
                  </a:lnTo>
                  <a:lnTo>
                    <a:pt x="12491" y="8201"/>
                  </a:lnTo>
                  <a:lnTo>
                    <a:pt x="12527" y="8297"/>
                  </a:lnTo>
                  <a:lnTo>
                    <a:pt x="12537" y="8334"/>
                  </a:lnTo>
                  <a:lnTo>
                    <a:pt x="12537" y="8382"/>
                  </a:lnTo>
                  <a:lnTo>
                    <a:pt x="12527" y="8418"/>
                  </a:lnTo>
                  <a:lnTo>
                    <a:pt x="12491" y="8490"/>
                  </a:lnTo>
                  <a:lnTo>
                    <a:pt x="12454" y="8551"/>
                  </a:lnTo>
                  <a:lnTo>
                    <a:pt x="12408" y="8599"/>
                  </a:lnTo>
                  <a:lnTo>
                    <a:pt x="12372" y="8647"/>
                  </a:lnTo>
                  <a:lnTo>
                    <a:pt x="12353" y="8708"/>
                  </a:lnTo>
                  <a:lnTo>
                    <a:pt x="12353" y="8756"/>
                  </a:lnTo>
                  <a:lnTo>
                    <a:pt x="12372" y="8792"/>
                  </a:lnTo>
                  <a:lnTo>
                    <a:pt x="12427" y="8840"/>
                  </a:lnTo>
                  <a:lnTo>
                    <a:pt x="12472" y="8876"/>
                  </a:lnTo>
                  <a:lnTo>
                    <a:pt x="12527" y="8925"/>
                  </a:lnTo>
                  <a:lnTo>
                    <a:pt x="12555" y="9009"/>
                  </a:lnTo>
                  <a:lnTo>
                    <a:pt x="12573" y="9081"/>
                  </a:lnTo>
                  <a:lnTo>
                    <a:pt x="12619" y="9214"/>
                  </a:lnTo>
                  <a:lnTo>
                    <a:pt x="12656" y="9323"/>
                  </a:lnTo>
                  <a:lnTo>
                    <a:pt x="12674" y="9467"/>
                  </a:lnTo>
                  <a:lnTo>
                    <a:pt x="12692" y="9540"/>
                  </a:lnTo>
                  <a:lnTo>
                    <a:pt x="12674" y="9600"/>
                  </a:lnTo>
                  <a:lnTo>
                    <a:pt x="12619" y="9733"/>
                  </a:lnTo>
                  <a:lnTo>
                    <a:pt x="12592" y="9793"/>
                  </a:lnTo>
                  <a:lnTo>
                    <a:pt x="12537" y="9841"/>
                  </a:lnTo>
                  <a:lnTo>
                    <a:pt x="12454" y="9902"/>
                  </a:lnTo>
                  <a:lnTo>
                    <a:pt x="12408" y="9950"/>
                  </a:lnTo>
                  <a:lnTo>
                    <a:pt x="12372" y="10022"/>
                  </a:lnTo>
                  <a:lnTo>
                    <a:pt x="12344" y="10082"/>
                  </a:lnTo>
                  <a:lnTo>
                    <a:pt x="12344" y="10167"/>
                  </a:lnTo>
                  <a:lnTo>
                    <a:pt x="12372" y="10360"/>
                  </a:lnTo>
                  <a:lnTo>
                    <a:pt x="12372" y="10492"/>
                  </a:lnTo>
                  <a:lnTo>
                    <a:pt x="12353" y="10589"/>
                  </a:lnTo>
                  <a:lnTo>
                    <a:pt x="12344" y="10625"/>
                  </a:lnTo>
                  <a:lnTo>
                    <a:pt x="12289" y="10697"/>
                  </a:lnTo>
                  <a:lnTo>
                    <a:pt x="12243" y="10710"/>
                  </a:lnTo>
                  <a:lnTo>
                    <a:pt x="12179" y="10734"/>
                  </a:lnTo>
                  <a:lnTo>
                    <a:pt x="12124" y="10734"/>
                  </a:lnTo>
                  <a:lnTo>
                    <a:pt x="12078" y="10710"/>
                  </a:lnTo>
                  <a:lnTo>
                    <a:pt x="12060" y="10697"/>
                  </a:lnTo>
                  <a:lnTo>
                    <a:pt x="12005" y="10601"/>
                  </a:lnTo>
                  <a:lnTo>
                    <a:pt x="11978" y="10492"/>
                  </a:lnTo>
                  <a:lnTo>
                    <a:pt x="11959" y="10408"/>
                  </a:lnTo>
                  <a:lnTo>
                    <a:pt x="11941" y="10299"/>
                  </a:lnTo>
                  <a:lnTo>
                    <a:pt x="11941" y="10034"/>
                  </a:lnTo>
                  <a:lnTo>
                    <a:pt x="11923" y="9998"/>
                  </a:lnTo>
                  <a:lnTo>
                    <a:pt x="11895" y="9950"/>
                  </a:lnTo>
                  <a:lnTo>
                    <a:pt x="11831" y="9889"/>
                  </a:lnTo>
                  <a:lnTo>
                    <a:pt x="11739" y="9841"/>
                  </a:lnTo>
                  <a:lnTo>
                    <a:pt x="11574" y="9793"/>
                  </a:lnTo>
                  <a:lnTo>
                    <a:pt x="11483" y="9781"/>
                  </a:lnTo>
                  <a:lnTo>
                    <a:pt x="11391" y="9709"/>
                  </a:lnTo>
                  <a:lnTo>
                    <a:pt x="11226" y="9564"/>
                  </a:lnTo>
                  <a:lnTo>
                    <a:pt x="11144" y="9467"/>
                  </a:lnTo>
                  <a:lnTo>
                    <a:pt x="11043" y="9407"/>
                  </a:lnTo>
                  <a:lnTo>
                    <a:pt x="10933" y="9359"/>
                  </a:lnTo>
                  <a:lnTo>
                    <a:pt x="10814" y="9323"/>
                  </a:lnTo>
                  <a:lnTo>
                    <a:pt x="10685" y="9274"/>
                  </a:lnTo>
                  <a:lnTo>
                    <a:pt x="10548" y="9166"/>
                  </a:lnTo>
                  <a:lnTo>
                    <a:pt x="10502" y="9118"/>
                  </a:lnTo>
                  <a:lnTo>
                    <a:pt x="10447" y="9033"/>
                  </a:lnTo>
                  <a:lnTo>
                    <a:pt x="10420" y="8949"/>
                  </a:lnTo>
                  <a:lnTo>
                    <a:pt x="10401" y="8864"/>
                  </a:lnTo>
                  <a:lnTo>
                    <a:pt x="10365" y="8768"/>
                  </a:lnTo>
                  <a:lnTo>
                    <a:pt x="10319" y="8683"/>
                  </a:lnTo>
                  <a:lnTo>
                    <a:pt x="10282" y="8599"/>
                  </a:lnTo>
                  <a:lnTo>
                    <a:pt x="10236" y="8515"/>
                  </a:lnTo>
                  <a:lnTo>
                    <a:pt x="10218" y="8382"/>
                  </a:lnTo>
                  <a:lnTo>
                    <a:pt x="10218" y="8249"/>
                  </a:lnTo>
                  <a:lnTo>
                    <a:pt x="10255" y="8141"/>
                  </a:lnTo>
                  <a:lnTo>
                    <a:pt x="10301" y="8032"/>
                  </a:lnTo>
                  <a:lnTo>
                    <a:pt x="10383" y="7899"/>
                  </a:lnTo>
                  <a:lnTo>
                    <a:pt x="10484" y="7815"/>
                  </a:lnTo>
                  <a:lnTo>
                    <a:pt x="10566" y="7731"/>
                  </a:lnTo>
                  <a:lnTo>
                    <a:pt x="10630" y="7634"/>
                  </a:lnTo>
                  <a:lnTo>
                    <a:pt x="10667" y="7574"/>
                  </a:lnTo>
                  <a:lnTo>
                    <a:pt x="10685" y="7502"/>
                  </a:lnTo>
                  <a:lnTo>
                    <a:pt x="10695" y="7441"/>
                  </a:lnTo>
                  <a:lnTo>
                    <a:pt x="10713" y="7393"/>
                  </a:lnTo>
                  <a:lnTo>
                    <a:pt x="10750" y="7357"/>
                  </a:lnTo>
                  <a:lnTo>
                    <a:pt x="10795" y="7309"/>
                  </a:lnTo>
                  <a:lnTo>
                    <a:pt x="10951" y="7248"/>
                  </a:lnTo>
                  <a:lnTo>
                    <a:pt x="11144" y="7140"/>
                  </a:lnTo>
                  <a:lnTo>
                    <a:pt x="11162" y="7116"/>
                  </a:lnTo>
                  <a:lnTo>
                    <a:pt x="11180" y="7067"/>
                  </a:lnTo>
                  <a:lnTo>
                    <a:pt x="11144" y="6983"/>
                  </a:lnTo>
                  <a:lnTo>
                    <a:pt x="11116" y="6923"/>
                  </a:lnTo>
                  <a:lnTo>
                    <a:pt x="11080" y="6874"/>
                  </a:lnTo>
                  <a:lnTo>
                    <a:pt x="11043" y="6850"/>
                  </a:lnTo>
                  <a:lnTo>
                    <a:pt x="10960" y="6826"/>
                  </a:lnTo>
                  <a:lnTo>
                    <a:pt x="10850" y="6826"/>
                  </a:lnTo>
                  <a:lnTo>
                    <a:pt x="10832" y="6814"/>
                  </a:lnTo>
                  <a:lnTo>
                    <a:pt x="10814" y="6790"/>
                  </a:lnTo>
                  <a:lnTo>
                    <a:pt x="10814" y="6766"/>
                  </a:lnTo>
                  <a:lnTo>
                    <a:pt x="10832" y="6718"/>
                  </a:lnTo>
                  <a:lnTo>
                    <a:pt x="10850" y="6693"/>
                  </a:lnTo>
                  <a:lnTo>
                    <a:pt x="10869" y="6681"/>
                  </a:lnTo>
                  <a:lnTo>
                    <a:pt x="10933" y="6657"/>
                  </a:lnTo>
                  <a:lnTo>
                    <a:pt x="11043" y="6681"/>
                  </a:lnTo>
                  <a:lnTo>
                    <a:pt x="11134" y="6718"/>
                  </a:lnTo>
                  <a:lnTo>
                    <a:pt x="11180" y="6742"/>
                  </a:lnTo>
                  <a:lnTo>
                    <a:pt x="11217" y="6742"/>
                  </a:lnTo>
                  <a:lnTo>
                    <a:pt x="11244" y="6718"/>
                  </a:lnTo>
                  <a:lnTo>
                    <a:pt x="11281" y="6693"/>
                  </a:lnTo>
                  <a:lnTo>
                    <a:pt x="11309" y="6633"/>
                  </a:lnTo>
                  <a:lnTo>
                    <a:pt x="11345" y="6549"/>
                  </a:lnTo>
                  <a:lnTo>
                    <a:pt x="11382" y="6501"/>
                  </a:lnTo>
                  <a:lnTo>
                    <a:pt x="11409" y="6476"/>
                  </a:lnTo>
                  <a:lnTo>
                    <a:pt x="11483" y="6476"/>
                  </a:lnTo>
                  <a:lnTo>
                    <a:pt x="11529" y="6525"/>
                  </a:lnTo>
                  <a:lnTo>
                    <a:pt x="11611" y="6525"/>
                  </a:lnTo>
                  <a:lnTo>
                    <a:pt x="11694" y="6501"/>
                  </a:lnTo>
                  <a:lnTo>
                    <a:pt x="11831" y="6392"/>
                  </a:lnTo>
                  <a:lnTo>
                    <a:pt x="11959" y="6332"/>
                  </a:lnTo>
                  <a:lnTo>
                    <a:pt x="12097" y="6283"/>
                  </a:lnTo>
                  <a:lnTo>
                    <a:pt x="12143" y="6259"/>
                  </a:lnTo>
                  <a:lnTo>
                    <a:pt x="12179" y="6223"/>
                  </a:lnTo>
                  <a:lnTo>
                    <a:pt x="12188" y="6175"/>
                  </a:lnTo>
                  <a:lnTo>
                    <a:pt x="12188" y="6115"/>
                  </a:lnTo>
                  <a:lnTo>
                    <a:pt x="12179" y="6018"/>
                  </a:lnTo>
                  <a:lnTo>
                    <a:pt x="12124" y="5982"/>
                  </a:lnTo>
                  <a:lnTo>
                    <a:pt x="12097" y="5934"/>
                  </a:lnTo>
                  <a:lnTo>
                    <a:pt x="12042" y="5873"/>
                  </a:lnTo>
                  <a:lnTo>
                    <a:pt x="12023" y="5789"/>
                  </a:lnTo>
                  <a:lnTo>
                    <a:pt x="12023" y="5608"/>
                  </a:lnTo>
                  <a:lnTo>
                    <a:pt x="12042" y="5548"/>
                  </a:lnTo>
                  <a:lnTo>
                    <a:pt x="12042" y="5499"/>
                  </a:lnTo>
                  <a:lnTo>
                    <a:pt x="12023" y="5451"/>
                  </a:lnTo>
                  <a:lnTo>
                    <a:pt x="11996" y="5439"/>
                  </a:lnTo>
                  <a:lnTo>
                    <a:pt x="11923" y="5391"/>
                  </a:lnTo>
                  <a:lnTo>
                    <a:pt x="11895" y="5331"/>
                  </a:lnTo>
                  <a:lnTo>
                    <a:pt x="11840" y="5282"/>
                  </a:lnTo>
                  <a:lnTo>
                    <a:pt x="11611" y="5282"/>
                  </a:lnTo>
                  <a:lnTo>
                    <a:pt x="11574" y="5307"/>
                  </a:lnTo>
                  <a:lnTo>
                    <a:pt x="11547" y="5343"/>
                  </a:lnTo>
                  <a:lnTo>
                    <a:pt x="11529" y="5391"/>
                  </a:lnTo>
                  <a:lnTo>
                    <a:pt x="11547" y="5439"/>
                  </a:lnTo>
                  <a:lnTo>
                    <a:pt x="11565" y="5475"/>
                  </a:lnTo>
                  <a:lnTo>
                    <a:pt x="11593" y="5524"/>
                  </a:lnTo>
                  <a:lnTo>
                    <a:pt x="11629" y="5560"/>
                  </a:lnTo>
                  <a:lnTo>
                    <a:pt x="11629" y="5584"/>
                  </a:lnTo>
                  <a:lnTo>
                    <a:pt x="11611" y="5608"/>
                  </a:lnTo>
                  <a:lnTo>
                    <a:pt x="11574" y="5608"/>
                  </a:lnTo>
                  <a:lnTo>
                    <a:pt x="11547" y="5632"/>
                  </a:lnTo>
                  <a:lnTo>
                    <a:pt x="11510" y="5656"/>
                  </a:lnTo>
                  <a:lnTo>
                    <a:pt x="11492" y="5717"/>
                  </a:lnTo>
                  <a:lnTo>
                    <a:pt x="11483" y="5741"/>
                  </a:lnTo>
                  <a:lnTo>
                    <a:pt x="11483" y="5789"/>
                  </a:lnTo>
                  <a:lnTo>
                    <a:pt x="11492" y="5873"/>
                  </a:lnTo>
                  <a:lnTo>
                    <a:pt x="11483" y="5910"/>
                  </a:lnTo>
                  <a:lnTo>
                    <a:pt x="11446" y="5958"/>
                  </a:lnTo>
                  <a:lnTo>
                    <a:pt x="11364" y="6115"/>
                  </a:lnTo>
                  <a:lnTo>
                    <a:pt x="11309" y="6151"/>
                  </a:lnTo>
                  <a:lnTo>
                    <a:pt x="11281" y="6175"/>
                  </a:lnTo>
                  <a:lnTo>
                    <a:pt x="11244" y="6175"/>
                  </a:lnTo>
                  <a:lnTo>
                    <a:pt x="11217" y="6151"/>
                  </a:lnTo>
                  <a:lnTo>
                    <a:pt x="11180" y="6127"/>
                  </a:lnTo>
                  <a:lnTo>
                    <a:pt x="11144" y="6042"/>
                  </a:lnTo>
                  <a:lnTo>
                    <a:pt x="11116" y="5934"/>
                  </a:lnTo>
                  <a:lnTo>
                    <a:pt x="11116" y="5825"/>
                  </a:lnTo>
                  <a:lnTo>
                    <a:pt x="11134" y="5608"/>
                  </a:lnTo>
                  <a:lnTo>
                    <a:pt x="11116" y="5548"/>
                  </a:lnTo>
                  <a:lnTo>
                    <a:pt x="11098" y="5475"/>
                  </a:lnTo>
                  <a:lnTo>
                    <a:pt x="11043" y="5439"/>
                  </a:lnTo>
                  <a:lnTo>
                    <a:pt x="11015" y="5451"/>
                  </a:lnTo>
                  <a:lnTo>
                    <a:pt x="10979" y="5475"/>
                  </a:lnTo>
                  <a:lnTo>
                    <a:pt x="10960" y="5524"/>
                  </a:lnTo>
                  <a:lnTo>
                    <a:pt x="10960" y="5560"/>
                  </a:lnTo>
                  <a:lnTo>
                    <a:pt x="10951" y="5668"/>
                  </a:lnTo>
                  <a:lnTo>
                    <a:pt x="10933" y="5717"/>
                  </a:lnTo>
                  <a:lnTo>
                    <a:pt x="10896" y="5765"/>
                  </a:lnTo>
                  <a:lnTo>
                    <a:pt x="10850" y="5741"/>
                  </a:lnTo>
                  <a:lnTo>
                    <a:pt x="10814" y="5692"/>
                  </a:lnTo>
                  <a:lnTo>
                    <a:pt x="10795" y="5632"/>
                  </a:lnTo>
                  <a:lnTo>
                    <a:pt x="10768" y="5499"/>
                  </a:lnTo>
                  <a:lnTo>
                    <a:pt x="10750" y="5451"/>
                  </a:lnTo>
                  <a:lnTo>
                    <a:pt x="10695" y="5439"/>
                  </a:lnTo>
                  <a:lnTo>
                    <a:pt x="10667" y="5415"/>
                  </a:lnTo>
                  <a:lnTo>
                    <a:pt x="10630" y="5367"/>
                  </a:lnTo>
                  <a:lnTo>
                    <a:pt x="10585" y="5282"/>
                  </a:lnTo>
                  <a:lnTo>
                    <a:pt x="10585" y="5198"/>
                  </a:lnTo>
                  <a:lnTo>
                    <a:pt x="10603" y="5150"/>
                  </a:lnTo>
                  <a:lnTo>
                    <a:pt x="10603" y="5102"/>
                  </a:lnTo>
                  <a:lnTo>
                    <a:pt x="10585" y="5089"/>
                  </a:lnTo>
                  <a:lnTo>
                    <a:pt x="10548" y="5089"/>
                  </a:lnTo>
                  <a:lnTo>
                    <a:pt x="10530" y="5065"/>
                  </a:lnTo>
                  <a:lnTo>
                    <a:pt x="10530" y="5041"/>
                  </a:lnTo>
                  <a:lnTo>
                    <a:pt x="10548" y="5017"/>
                  </a:lnTo>
                  <a:lnTo>
                    <a:pt x="10603" y="5017"/>
                  </a:lnTo>
                  <a:lnTo>
                    <a:pt x="10630" y="5041"/>
                  </a:lnTo>
                  <a:lnTo>
                    <a:pt x="10667" y="4993"/>
                  </a:lnTo>
                  <a:lnTo>
                    <a:pt x="10667" y="4957"/>
                  </a:lnTo>
                  <a:lnTo>
                    <a:pt x="10630" y="4884"/>
                  </a:lnTo>
                  <a:lnTo>
                    <a:pt x="10603" y="4848"/>
                  </a:lnTo>
                  <a:lnTo>
                    <a:pt x="10548" y="4824"/>
                  </a:lnTo>
                  <a:lnTo>
                    <a:pt x="10466" y="4776"/>
                  </a:lnTo>
                  <a:lnTo>
                    <a:pt x="10337" y="4643"/>
                  </a:lnTo>
                  <a:lnTo>
                    <a:pt x="10301" y="4631"/>
                  </a:lnTo>
                  <a:lnTo>
                    <a:pt x="10264" y="4559"/>
                  </a:lnTo>
                  <a:lnTo>
                    <a:pt x="10236" y="4498"/>
                  </a:lnTo>
                  <a:lnTo>
                    <a:pt x="10236" y="4450"/>
                  </a:lnTo>
                  <a:lnTo>
                    <a:pt x="10264" y="4414"/>
                  </a:lnTo>
                  <a:lnTo>
                    <a:pt x="10301" y="4390"/>
                  </a:lnTo>
                  <a:lnTo>
                    <a:pt x="10301" y="4293"/>
                  </a:lnTo>
                  <a:lnTo>
                    <a:pt x="10282" y="4257"/>
                  </a:lnTo>
                  <a:lnTo>
                    <a:pt x="10282" y="4233"/>
                  </a:lnTo>
                  <a:lnTo>
                    <a:pt x="10319" y="4209"/>
                  </a:lnTo>
                  <a:lnTo>
                    <a:pt x="10401" y="4185"/>
                  </a:lnTo>
                  <a:lnTo>
                    <a:pt x="10466" y="4173"/>
                  </a:lnTo>
                  <a:lnTo>
                    <a:pt x="10530" y="4149"/>
                  </a:lnTo>
                  <a:lnTo>
                    <a:pt x="10603" y="4173"/>
                  </a:lnTo>
                  <a:lnTo>
                    <a:pt x="10630" y="4173"/>
                  </a:lnTo>
                  <a:lnTo>
                    <a:pt x="10667" y="4149"/>
                  </a:lnTo>
                  <a:lnTo>
                    <a:pt x="10713" y="4101"/>
                  </a:lnTo>
                  <a:lnTo>
                    <a:pt x="10750" y="4040"/>
                  </a:lnTo>
                  <a:lnTo>
                    <a:pt x="10768" y="3956"/>
                  </a:lnTo>
                  <a:lnTo>
                    <a:pt x="10768" y="3908"/>
                  </a:lnTo>
                  <a:lnTo>
                    <a:pt x="10750" y="3859"/>
                  </a:lnTo>
                  <a:lnTo>
                    <a:pt x="10713" y="3823"/>
                  </a:lnTo>
                  <a:lnTo>
                    <a:pt x="10649" y="3751"/>
                  </a:lnTo>
                  <a:lnTo>
                    <a:pt x="10548" y="3690"/>
                  </a:lnTo>
                  <a:lnTo>
                    <a:pt x="10401" y="3666"/>
                  </a:lnTo>
                  <a:lnTo>
                    <a:pt x="10255" y="3666"/>
                  </a:lnTo>
                  <a:lnTo>
                    <a:pt x="10154" y="3727"/>
                  </a:lnTo>
                  <a:lnTo>
                    <a:pt x="10099" y="3751"/>
                  </a:lnTo>
                  <a:lnTo>
                    <a:pt x="10071" y="3775"/>
                  </a:lnTo>
                  <a:lnTo>
                    <a:pt x="10035" y="3835"/>
                  </a:lnTo>
                  <a:lnTo>
                    <a:pt x="10035" y="3932"/>
                  </a:lnTo>
                  <a:lnTo>
                    <a:pt x="10053" y="3992"/>
                  </a:lnTo>
                  <a:lnTo>
                    <a:pt x="10099" y="4173"/>
                  </a:lnTo>
                  <a:lnTo>
                    <a:pt x="10099" y="4233"/>
                  </a:lnTo>
                  <a:lnTo>
                    <a:pt x="10081" y="4281"/>
                  </a:lnTo>
                  <a:lnTo>
                    <a:pt x="10099" y="4293"/>
                  </a:lnTo>
                  <a:lnTo>
                    <a:pt x="10172" y="4390"/>
                  </a:lnTo>
                  <a:lnTo>
                    <a:pt x="10172" y="4450"/>
                  </a:lnTo>
                  <a:lnTo>
                    <a:pt x="10154" y="4498"/>
                  </a:lnTo>
                  <a:lnTo>
                    <a:pt x="10081" y="4559"/>
                  </a:lnTo>
                  <a:lnTo>
                    <a:pt x="10053" y="4643"/>
                  </a:lnTo>
                  <a:lnTo>
                    <a:pt x="10035" y="4752"/>
                  </a:lnTo>
                  <a:lnTo>
                    <a:pt x="10016" y="4800"/>
                  </a:lnTo>
                  <a:lnTo>
                    <a:pt x="9989" y="4848"/>
                  </a:lnTo>
                  <a:lnTo>
                    <a:pt x="9952" y="4909"/>
                  </a:lnTo>
                  <a:lnTo>
                    <a:pt x="9916" y="5017"/>
                  </a:lnTo>
                  <a:lnTo>
                    <a:pt x="9916" y="5065"/>
                  </a:lnTo>
                  <a:lnTo>
                    <a:pt x="9934" y="5126"/>
                  </a:lnTo>
                  <a:lnTo>
                    <a:pt x="9989" y="5198"/>
                  </a:lnTo>
                  <a:lnTo>
                    <a:pt x="10035" y="5210"/>
                  </a:lnTo>
                  <a:lnTo>
                    <a:pt x="10181" y="5210"/>
                  </a:lnTo>
                  <a:lnTo>
                    <a:pt x="10264" y="5234"/>
                  </a:lnTo>
                  <a:lnTo>
                    <a:pt x="10337" y="5331"/>
                  </a:lnTo>
                  <a:lnTo>
                    <a:pt x="10346" y="5367"/>
                  </a:lnTo>
                  <a:lnTo>
                    <a:pt x="10346" y="5391"/>
                  </a:lnTo>
                  <a:lnTo>
                    <a:pt x="10337" y="5439"/>
                  </a:lnTo>
                  <a:lnTo>
                    <a:pt x="10301" y="5451"/>
                  </a:lnTo>
                  <a:lnTo>
                    <a:pt x="10236" y="5475"/>
                  </a:lnTo>
                  <a:lnTo>
                    <a:pt x="10218" y="5524"/>
                  </a:lnTo>
                  <a:lnTo>
                    <a:pt x="10218" y="5560"/>
                  </a:lnTo>
                  <a:lnTo>
                    <a:pt x="10236" y="5608"/>
                  </a:lnTo>
                  <a:lnTo>
                    <a:pt x="10264" y="5632"/>
                  </a:lnTo>
                  <a:lnTo>
                    <a:pt x="10282" y="5656"/>
                  </a:lnTo>
                  <a:lnTo>
                    <a:pt x="10301" y="5692"/>
                  </a:lnTo>
                  <a:lnTo>
                    <a:pt x="10301" y="5717"/>
                  </a:lnTo>
                  <a:lnTo>
                    <a:pt x="10282" y="5765"/>
                  </a:lnTo>
                  <a:lnTo>
                    <a:pt x="10200" y="5825"/>
                  </a:lnTo>
                  <a:lnTo>
                    <a:pt x="10117" y="5873"/>
                  </a:lnTo>
                  <a:lnTo>
                    <a:pt x="10071" y="5934"/>
                  </a:lnTo>
                  <a:lnTo>
                    <a:pt x="10053" y="6006"/>
                  </a:lnTo>
                  <a:lnTo>
                    <a:pt x="10053" y="6115"/>
                  </a:lnTo>
                  <a:lnTo>
                    <a:pt x="10035" y="6175"/>
                  </a:lnTo>
                  <a:lnTo>
                    <a:pt x="10016" y="6199"/>
                  </a:lnTo>
                  <a:lnTo>
                    <a:pt x="9952" y="6199"/>
                  </a:lnTo>
                  <a:lnTo>
                    <a:pt x="9934" y="6151"/>
                  </a:lnTo>
                  <a:lnTo>
                    <a:pt x="9906" y="6115"/>
                  </a:lnTo>
                  <a:lnTo>
                    <a:pt x="9888" y="6066"/>
                  </a:lnTo>
                  <a:lnTo>
                    <a:pt x="9870" y="5934"/>
                  </a:lnTo>
                  <a:lnTo>
                    <a:pt x="9852" y="5825"/>
                  </a:lnTo>
                  <a:lnTo>
                    <a:pt x="9824" y="5801"/>
                  </a:lnTo>
                  <a:lnTo>
                    <a:pt x="9769" y="5789"/>
                  </a:lnTo>
                  <a:lnTo>
                    <a:pt x="9723" y="5765"/>
                  </a:lnTo>
                  <a:lnTo>
                    <a:pt x="9705" y="5789"/>
                  </a:lnTo>
                  <a:lnTo>
                    <a:pt x="9668" y="5825"/>
                  </a:lnTo>
                  <a:lnTo>
                    <a:pt x="9668" y="5897"/>
                  </a:lnTo>
                  <a:lnTo>
                    <a:pt x="9641" y="5958"/>
                  </a:lnTo>
                  <a:lnTo>
                    <a:pt x="9586" y="6006"/>
                  </a:lnTo>
                  <a:lnTo>
                    <a:pt x="9522" y="6042"/>
                  </a:lnTo>
                  <a:lnTo>
                    <a:pt x="9476" y="6042"/>
                  </a:lnTo>
                  <a:lnTo>
                    <a:pt x="9357" y="6006"/>
                  </a:lnTo>
                  <a:lnTo>
                    <a:pt x="9302" y="5982"/>
                  </a:lnTo>
                  <a:lnTo>
                    <a:pt x="9256" y="5982"/>
                  </a:lnTo>
                  <a:lnTo>
                    <a:pt x="9210" y="6006"/>
                  </a:lnTo>
                  <a:lnTo>
                    <a:pt x="9155" y="6006"/>
                  </a:lnTo>
                  <a:lnTo>
                    <a:pt x="9128" y="5958"/>
                  </a:lnTo>
                  <a:lnTo>
                    <a:pt x="9091" y="5910"/>
                  </a:lnTo>
                  <a:lnTo>
                    <a:pt x="9054" y="5873"/>
                  </a:lnTo>
                  <a:lnTo>
                    <a:pt x="9027" y="5825"/>
                  </a:lnTo>
                  <a:lnTo>
                    <a:pt x="8843" y="5825"/>
                  </a:lnTo>
                  <a:lnTo>
                    <a:pt x="8770" y="5789"/>
                  </a:lnTo>
                  <a:lnTo>
                    <a:pt x="8660" y="5656"/>
                  </a:lnTo>
                  <a:lnTo>
                    <a:pt x="8605" y="5632"/>
                  </a:lnTo>
                  <a:lnTo>
                    <a:pt x="8578" y="5608"/>
                  </a:lnTo>
                  <a:lnTo>
                    <a:pt x="8312" y="5608"/>
                  </a:lnTo>
                  <a:lnTo>
                    <a:pt x="8257" y="5632"/>
                  </a:lnTo>
                  <a:lnTo>
                    <a:pt x="8229" y="5656"/>
                  </a:lnTo>
                  <a:lnTo>
                    <a:pt x="8211" y="5692"/>
                  </a:lnTo>
                  <a:lnTo>
                    <a:pt x="8229" y="5765"/>
                  </a:lnTo>
                  <a:lnTo>
                    <a:pt x="8248" y="5801"/>
                  </a:lnTo>
                  <a:lnTo>
                    <a:pt x="8275" y="5801"/>
                  </a:lnTo>
                  <a:lnTo>
                    <a:pt x="8358" y="5789"/>
                  </a:lnTo>
                  <a:lnTo>
                    <a:pt x="8394" y="5765"/>
                  </a:lnTo>
                  <a:lnTo>
                    <a:pt x="8422" y="5789"/>
                  </a:lnTo>
                  <a:lnTo>
                    <a:pt x="8440" y="5825"/>
                  </a:lnTo>
                  <a:lnTo>
                    <a:pt x="8422" y="5873"/>
                  </a:lnTo>
                  <a:lnTo>
                    <a:pt x="8394" y="5910"/>
                  </a:lnTo>
                  <a:lnTo>
                    <a:pt x="8358" y="5934"/>
                  </a:lnTo>
                  <a:lnTo>
                    <a:pt x="8275" y="5982"/>
                  </a:lnTo>
                  <a:lnTo>
                    <a:pt x="8248" y="6018"/>
                  </a:lnTo>
                  <a:lnTo>
                    <a:pt x="8248" y="6175"/>
                  </a:lnTo>
                  <a:lnTo>
                    <a:pt x="8257" y="6235"/>
                  </a:lnTo>
                  <a:lnTo>
                    <a:pt x="8257" y="6332"/>
                  </a:lnTo>
                  <a:lnTo>
                    <a:pt x="8193" y="6332"/>
                  </a:lnTo>
                  <a:lnTo>
                    <a:pt x="8147" y="6308"/>
                  </a:lnTo>
                  <a:lnTo>
                    <a:pt x="8129" y="6235"/>
                  </a:lnTo>
                  <a:lnTo>
                    <a:pt x="8110" y="6175"/>
                  </a:lnTo>
                  <a:lnTo>
                    <a:pt x="8110" y="6115"/>
                  </a:lnTo>
                  <a:lnTo>
                    <a:pt x="8092" y="6042"/>
                  </a:lnTo>
                  <a:lnTo>
                    <a:pt x="8064" y="5982"/>
                  </a:lnTo>
                  <a:lnTo>
                    <a:pt x="8028" y="5958"/>
                  </a:lnTo>
                  <a:lnTo>
                    <a:pt x="7927" y="5910"/>
                  </a:lnTo>
                  <a:lnTo>
                    <a:pt x="7817" y="5910"/>
                  </a:lnTo>
                  <a:lnTo>
                    <a:pt x="7716" y="5958"/>
                  </a:lnTo>
                  <a:lnTo>
                    <a:pt x="7643" y="5958"/>
                  </a:lnTo>
                  <a:lnTo>
                    <a:pt x="7579" y="5982"/>
                  </a:lnTo>
                  <a:lnTo>
                    <a:pt x="7533" y="5982"/>
                  </a:lnTo>
                  <a:lnTo>
                    <a:pt x="7496" y="5958"/>
                  </a:lnTo>
                  <a:lnTo>
                    <a:pt x="7478" y="5934"/>
                  </a:lnTo>
                  <a:lnTo>
                    <a:pt x="7450" y="5825"/>
                  </a:lnTo>
                  <a:lnTo>
                    <a:pt x="7432" y="5741"/>
                  </a:lnTo>
                  <a:lnTo>
                    <a:pt x="7377" y="5668"/>
                  </a:lnTo>
                  <a:lnTo>
                    <a:pt x="7331" y="5632"/>
                  </a:lnTo>
                  <a:lnTo>
                    <a:pt x="7066" y="5632"/>
                  </a:lnTo>
                  <a:lnTo>
                    <a:pt x="6965" y="5584"/>
                  </a:lnTo>
                  <a:lnTo>
                    <a:pt x="6882" y="5524"/>
                  </a:lnTo>
                  <a:lnTo>
                    <a:pt x="6800" y="5415"/>
                  </a:lnTo>
                  <a:lnTo>
                    <a:pt x="6681" y="5331"/>
                  </a:lnTo>
                  <a:lnTo>
                    <a:pt x="6571" y="5258"/>
                  </a:lnTo>
                  <a:lnTo>
                    <a:pt x="6452" y="5234"/>
                  </a:lnTo>
                  <a:lnTo>
                    <a:pt x="6387" y="5258"/>
                  </a:lnTo>
                  <a:lnTo>
                    <a:pt x="6332" y="5282"/>
                  </a:lnTo>
                  <a:lnTo>
                    <a:pt x="6241" y="5331"/>
                  </a:lnTo>
                  <a:lnTo>
                    <a:pt x="6204" y="5331"/>
                  </a:lnTo>
                  <a:lnTo>
                    <a:pt x="6186" y="5307"/>
                  </a:lnTo>
                  <a:lnTo>
                    <a:pt x="6168" y="5210"/>
                  </a:lnTo>
                  <a:lnTo>
                    <a:pt x="6122" y="5150"/>
                  </a:lnTo>
                  <a:lnTo>
                    <a:pt x="6067" y="5150"/>
                  </a:lnTo>
                  <a:lnTo>
                    <a:pt x="6067" y="5174"/>
                  </a:lnTo>
                  <a:lnTo>
                    <a:pt x="6058" y="5234"/>
                  </a:lnTo>
                  <a:lnTo>
                    <a:pt x="6058" y="5367"/>
                  </a:lnTo>
                  <a:lnTo>
                    <a:pt x="6003" y="5439"/>
                  </a:lnTo>
                  <a:lnTo>
                    <a:pt x="5920" y="5439"/>
                  </a:lnTo>
                  <a:lnTo>
                    <a:pt x="5856" y="5415"/>
                  </a:lnTo>
                  <a:lnTo>
                    <a:pt x="5810" y="5343"/>
                  </a:lnTo>
                  <a:lnTo>
                    <a:pt x="5792" y="5282"/>
                  </a:lnTo>
                  <a:lnTo>
                    <a:pt x="5773" y="5102"/>
                  </a:lnTo>
                  <a:lnTo>
                    <a:pt x="5737" y="4993"/>
                  </a:lnTo>
                  <a:lnTo>
                    <a:pt x="5709" y="4909"/>
                  </a:lnTo>
                  <a:lnTo>
                    <a:pt x="5654" y="4848"/>
                  </a:lnTo>
                  <a:lnTo>
                    <a:pt x="5608" y="4824"/>
                  </a:lnTo>
                  <a:lnTo>
                    <a:pt x="5554" y="4800"/>
                  </a:lnTo>
                  <a:lnTo>
                    <a:pt x="5508" y="4848"/>
                  </a:lnTo>
                  <a:lnTo>
                    <a:pt x="5471" y="4884"/>
                  </a:lnTo>
                  <a:lnTo>
                    <a:pt x="5453" y="4981"/>
                  </a:lnTo>
                  <a:lnTo>
                    <a:pt x="5444" y="5065"/>
                  </a:lnTo>
                  <a:lnTo>
                    <a:pt x="5425" y="5150"/>
                  </a:lnTo>
                  <a:lnTo>
                    <a:pt x="5407" y="5210"/>
                  </a:lnTo>
                  <a:lnTo>
                    <a:pt x="5306" y="5210"/>
                  </a:lnTo>
                  <a:lnTo>
                    <a:pt x="5224" y="5258"/>
                  </a:lnTo>
                  <a:lnTo>
                    <a:pt x="5196" y="5282"/>
                  </a:lnTo>
                  <a:lnTo>
                    <a:pt x="5159" y="5331"/>
                  </a:lnTo>
                  <a:lnTo>
                    <a:pt x="5141" y="5367"/>
                  </a:lnTo>
                  <a:lnTo>
                    <a:pt x="5141" y="5415"/>
                  </a:lnTo>
                  <a:lnTo>
                    <a:pt x="5123" y="5499"/>
                  </a:lnTo>
                  <a:lnTo>
                    <a:pt x="5095" y="5524"/>
                  </a:lnTo>
                  <a:lnTo>
                    <a:pt x="5059" y="5524"/>
                  </a:lnTo>
                  <a:lnTo>
                    <a:pt x="4994" y="5548"/>
                  </a:lnTo>
                  <a:lnTo>
                    <a:pt x="4958" y="5560"/>
                  </a:lnTo>
                  <a:lnTo>
                    <a:pt x="4894" y="5560"/>
                  </a:lnTo>
                  <a:lnTo>
                    <a:pt x="4894" y="5415"/>
                  </a:lnTo>
                  <a:lnTo>
                    <a:pt x="4930" y="5343"/>
                  </a:lnTo>
                  <a:lnTo>
                    <a:pt x="4976" y="5282"/>
                  </a:lnTo>
                  <a:lnTo>
                    <a:pt x="5022" y="5234"/>
                  </a:lnTo>
                  <a:lnTo>
                    <a:pt x="5141" y="5198"/>
                  </a:lnTo>
                  <a:lnTo>
                    <a:pt x="5196" y="5174"/>
                  </a:lnTo>
                  <a:lnTo>
                    <a:pt x="5224" y="5126"/>
                  </a:lnTo>
                  <a:lnTo>
                    <a:pt x="5224" y="5089"/>
                  </a:lnTo>
                  <a:lnTo>
                    <a:pt x="5205" y="5065"/>
                  </a:lnTo>
                  <a:lnTo>
                    <a:pt x="5178" y="5041"/>
                  </a:lnTo>
                  <a:lnTo>
                    <a:pt x="5123" y="5017"/>
                  </a:lnTo>
                  <a:lnTo>
                    <a:pt x="5095" y="5041"/>
                  </a:lnTo>
                  <a:lnTo>
                    <a:pt x="5022" y="5089"/>
                  </a:lnTo>
                  <a:lnTo>
                    <a:pt x="4976" y="5126"/>
                  </a:lnTo>
                  <a:lnTo>
                    <a:pt x="4912" y="5198"/>
                  </a:lnTo>
                  <a:lnTo>
                    <a:pt x="4848" y="5210"/>
                  </a:lnTo>
                  <a:lnTo>
                    <a:pt x="4692" y="5210"/>
                  </a:lnTo>
                  <a:lnTo>
                    <a:pt x="4646" y="5234"/>
                  </a:lnTo>
                  <a:lnTo>
                    <a:pt x="4610" y="5258"/>
                  </a:lnTo>
                  <a:lnTo>
                    <a:pt x="4545" y="5331"/>
                  </a:lnTo>
                  <a:lnTo>
                    <a:pt x="4463" y="5439"/>
                  </a:lnTo>
                  <a:lnTo>
                    <a:pt x="4408" y="5475"/>
                  </a:lnTo>
                  <a:lnTo>
                    <a:pt x="4362" y="5475"/>
                  </a:lnTo>
                  <a:lnTo>
                    <a:pt x="4243" y="5439"/>
                  </a:lnTo>
                  <a:lnTo>
                    <a:pt x="4133" y="5367"/>
                  </a:lnTo>
                  <a:lnTo>
                    <a:pt x="4060" y="5331"/>
                  </a:lnTo>
                  <a:lnTo>
                    <a:pt x="3977" y="5282"/>
                  </a:lnTo>
                  <a:lnTo>
                    <a:pt x="3794" y="5210"/>
                  </a:lnTo>
                  <a:lnTo>
                    <a:pt x="3620" y="5198"/>
                  </a:lnTo>
                  <a:lnTo>
                    <a:pt x="3437" y="5174"/>
                  </a:lnTo>
                  <a:lnTo>
                    <a:pt x="3097" y="5174"/>
                  </a:lnTo>
                  <a:lnTo>
                    <a:pt x="2969" y="5150"/>
                  </a:lnTo>
                  <a:lnTo>
                    <a:pt x="2685" y="5089"/>
                  </a:lnTo>
                  <a:lnTo>
                    <a:pt x="2419" y="5017"/>
                  </a:lnTo>
                  <a:lnTo>
                    <a:pt x="2154" y="4933"/>
                  </a:lnTo>
                  <a:lnTo>
                    <a:pt x="1943" y="4884"/>
                  </a:lnTo>
                  <a:lnTo>
                    <a:pt x="1741" y="4848"/>
                  </a:lnTo>
                  <a:lnTo>
                    <a:pt x="1356" y="4848"/>
                  </a:lnTo>
                  <a:lnTo>
                    <a:pt x="1274" y="4872"/>
                  </a:lnTo>
                  <a:lnTo>
                    <a:pt x="1191" y="4884"/>
                  </a:lnTo>
                  <a:lnTo>
                    <a:pt x="981" y="4993"/>
                  </a:lnTo>
                  <a:lnTo>
                    <a:pt x="880" y="5065"/>
                  </a:lnTo>
                  <a:lnTo>
                    <a:pt x="761" y="5126"/>
                  </a:lnTo>
                  <a:lnTo>
                    <a:pt x="660" y="5234"/>
                  </a:lnTo>
                  <a:lnTo>
                    <a:pt x="632" y="5307"/>
                  </a:lnTo>
                  <a:lnTo>
                    <a:pt x="596" y="5367"/>
                  </a:lnTo>
                  <a:lnTo>
                    <a:pt x="577" y="5415"/>
                  </a:lnTo>
                  <a:lnTo>
                    <a:pt x="577" y="5475"/>
                  </a:lnTo>
                  <a:lnTo>
                    <a:pt x="568" y="5524"/>
                  </a:lnTo>
                  <a:lnTo>
                    <a:pt x="467" y="5524"/>
                  </a:lnTo>
                  <a:lnTo>
                    <a:pt x="312" y="5439"/>
                  </a:lnTo>
                  <a:lnTo>
                    <a:pt x="229" y="5415"/>
                  </a:lnTo>
                  <a:lnTo>
                    <a:pt x="183" y="5439"/>
                  </a:lnTo>
                  <a:lnTo>
                    <a:pt x="128" y="5451"/>
                  </a:lnTo>
                  <a:lnTo>
                    <a:pt x="101" y="5524"/>
                  </a:lnTo>
                  <a:lnTo>
                    <a:pt x="64" y="5584"/>
                  </a:lnTo>
                  <a:lnTo>
                    <a:pt x="18" y="5741"/>
                  </a:lnTo>
                  <a:lnTo>
                    <a:pt x="0" y="5825"/>
                  </a:lnTo>
                  <a:lnTo>
                    <a:pt x="18" y="5910"/>
                  </a:lnTo>
                  <a:lnTo>
                    <a:pt x="37" y="6006"/>
                  </a:lnTo>
                  <a:lnTo>
                    <a:pt x="64" y="6066"/>
                  </a:lnTo>
                  <a:lnTo>
                    <a:pt x="119" y="6127"/>
                  </a:lnTo>
                  <a:lnTo>
                    <a:pt x="183" y="6151"/>
                  </a:lnTo>
                  <a:lnTo>
                    <a:pt x="229" y="6199"/>
                  </a:lnTo>
                  <a:lnTo>
                    <a:pt x="312" y="6199"/>
                  </a:lnTo>
                  <a:lnTo>
                    <a:pt x="412" y="6175"/>
                  </a:lnTo>
                  <a:lnTo>
                    <a:pt x="651" y="6127"/>
                  </a:lnTo>
                  <a:lnTo>
                    <a:pt x="696" y="6151"/>
                  </a:lnTo>
                  <a:lnTo>
                    <a:pt x="761" y="6175"/>
                  </a:lnTo>
                  <a:lnTo>
                    <a:pt x="834" y="6199"/>
                  </a:lnTo>
                  <a:lnTo>
                    <a:pt x="898" y="6235"/>
                  </a:lnTo>
                  <a:lnTo>
                    <a:pt x="944" y="6356"/>
                  </a:lnTo>
                  <a:lnTo>
                    <a:pt x="926" y="6392"/>
                  </a:lnTo>
                  <a:lnTo>
                    <a:pt x="916" y="6464"/>
                  </a:lnTo>
                  <a:lnTo>
                    <a:pt x="861" y="6501"/>
                  </a:lnTo>
                  <a:lnTo>
                    <a:pt x="816" y="6525"/>
                  </a:lnTo>
                  <a:lnTo>
                    <a:pt x="696" y="6525"/>
                  </a:lnTo>
                  <a:lnTo>
                    <a:pt x="660" y="6476"/>
                  </a:lnTo>
                  <a:lnTo>
                    <a:pt x="577" y="6416"/>
                  </a:lnTo>
                  <a:lnTo>
                    <a:pt x="495" y="6392"/>
                  </a:lnTo>
                  <a:lnTo>
                    <a:pt x="431" y="6392"/>
                  </a:lnTo>
                  <a:lnTo>
                    <a:pt x="394" y="6416"/>
                  </a:lnTo>
                  <a:lnTo>
                    <a:pt x="367" y="6440"/>
                  </a:lnTo>
                  <a:lnTo>
                    <a:pt x="302" y="6476"/>
                  </a:lnTo>
                  <a:lnTo>
                    <a:pt x="128" y="6476"/>
                  </a:lnTo>
                  <a:lnTo>
                    <a:pt x="82" y="6525"/>
                  </a:lnTo>
                  <a:lnTo>
                    <a:pt x="46" y="6573"/>
                  </a:lnTo>
                  <a:lnTo>
                    <a:pt x="37" y="6657"/>
                  </a:lnTo>
                  <a:lnTo>
                    <a:pt x="37" y="6718"/>
                  </a:lnTo>
                  <a:lnTo>
                    <a:pt x="64" y="6814"/>
                  </a:lnTo>
                  <a:lnTo>
                    <a:pt x="101" y="6874"/>
                  </a:lnTo>
                  <a:lnTo>
                    <a:pt x="229" y="6923"/>
                  </a:lnTo>
                  <a:lnTo>
                    <a:pt x="367" y="6923"/>
                  </a:lnTo>
                  <a:lnTo>
                    <a:pt x="477" y="6898"/>
                  </a:lnTo>
                  <a:lnTo>
                    <a:pt x="614" y="6898"/>
                  </a:lnTo>
                  <a:lnTo>
                    <a:pt x="660" y="6959"/>
                  </a:lnTo>
                  <a:lnTo>
                    <a:pt x="916" y="6959"/>
                  </a:lnTo>
                  <a:lnTo>
                    <a:pt x="981" y="7007"/>
                  </a:lnTo>
                  <a:lnTo>
                    <a:pt x="1008" y="7043"/>
                  </a:lnTo>
                  <a:lnTo>
                    <a:pt x="1045" y="7116"/>
                  </a:lnTo>
                  <a:lnTo>
                    <a:pt x="1026" y="7176"/>
                  </a:lnTo>
                  <a:lnTo>
                    <a:pt x="1008" y="7248"/>
                  </a:lnTo>
                  <a:lnTo>
                    <a:pt x="944" y="7333"/>
                  </a:lnTo>
                  <a:lnTo>
                    <a:pt x="916" y="7381"/>
                  </a:lnTo>
                  <a:lnTo>
                    <a:pt x="761" y="7381"/>
                  </a:lnTo>
                  <a:lnTo>
                    <a:pt x="715" y="7393"/>
                  </a:lnTo>
                  <a:lnTo>
                    <a:pt x="678" y="7393"/>
                  </a:lnTo>
                  <a:lnTo>
                    <a:pt x="577" y="7381"/>
                  </a:lnTo>
                  <a:lnTo>
                    <a:pt x="532" y="7357"/>
                  </a:lnTo>
                  <a:lnTo>
                    <a:pt x="477" y="7393"/>
                  </a:lnTo>
                  <a:lnTo>
                    <a:pt x="467" y="7441"/>
                  </a:lnTo>
                  <a:lnTo>
                    <a:pt x="467" y="7489"/>
                  </a:lnTo>
                  <a:lnTo>
                    <a:pt x="477" y="7526"/>
                  </a:lnTo>
                  <a:lnTo>
                    <a:pt x="477" y="7598"/>
                  </a:lnTo>
                  <a:lnTo>
                    <a:pt x="467" y="7634"/>
                  </a:lnTo>
                  <a:lnTo>
                    <a:pt x="431" y="7658"/>
                  </a:lnTo>
                  <a:lnTo>
                    <a:pt x="367" y="7682"/>
                  </a:lnTo>
                  <a:lnTo>
                    <a:pt x="284" y="7743"/>
                  </a:lnTo>
                  <a:lnTo>
                    <a:pt x="266" y="7791"/>
                  </a:lnTo>
                  <a:lnTo>
                    <a:pt x="247" y="7851"/>
                  </a:lnTo>
                  <a:lnTo>
                    <a:pt x="266" y="7899"/>
                  </a:lnTo>
                  <a:lnTo>
                    <a:pt x="302" y="7948"/>
                  </a:lnTo>
                  <a:lnTo>
                    <a:pt x="385" y="7984"/>
                  </a:lnTo>
                  <a:lnTo>
                    <a:pt x="449" y="8008"/>
                  </a:lnTo>
                  <a:lnTo>
                    <a:pt x="495" y="8008"/>
                  </a:lnTo>
                  <a:lnTo>
                    <a:pt x="513" y="8032"/>
                  </a:lnTo>
                  <a:lnTo>
                    <a:pt x="495" y="8068"/>
                  </a:lnTo>
                  <a:lnTo>
                    <a:pt x="477" y="8117"/>
                  </a:lnTo>
                  <a:lnTo>
                    <a:pt x="431" y="8189"/>
                  </a:lnTo>
                  <a:lnTo>
                    <a:pt x="412" y="8297"/>
                  </a:lnTo>
                  <a:lnTo>
                    <a:pt x="431" y="8382"/>
                  </a:lnTo>
                  <a:lnTo>
                    <a:pt x="467" y="8418"/>
                  </a:lnTo>
                  <a:lnTo>
                    <a:pt x="495" y="8442"/>
                  </a:lnTo>
                  <a:lnTo>
                    <a:pt x="568" y="8442"/>
                  </a:lnTo>
                  <a:lnTo>
                    <a:pt x="614" y="8406"/>
                  </a:lnTo>
                  <a:lnTo>
                    <a:pt x="678" y="8358"/>
                  </a:lnTo>
                  <a:lnTo>
                    <a:pt x="715" y="8358"/>
                  </a:lnTo>
                  <a:lnTo>
                    <a:pt x="733" y="8382"/>
                  </a:lnTo>
                  <a:lnTo>
                    <a:pt x="742" y="8418"/>
                  </a:lnTo>
                  <a:lnTo>
                    <a:pt x="761" y="8575"/>
                  </a:lnTo>
                  <a:lnTo>
                    <a:pt x="779" y="8647"/>
                  </a:lnTo>
                  <a:lnTo>
                    <a:pt x="797" y="8683"/>
                  </a:lnTo>
                  <a:lnTo>
                    <a:pt x="843" y="8732"/>
                  </a:lnTo>
                  <a:lnTo>
                    <a:pt x="898" y="8708"/>
                  </a:lnTo>
                  <a:lnTo>
                    <a:pt x="926" y="8683"/>
                  </a:lnTo>
                  <a:lnTo>
                    <a:pt x="962" y="8659"/>
                  </a:lnTo>
                  <a:lnTo>
                    <a:pt x="1008" y="8659"/>
                  </a:lnTo>
                  <a:lnTo>
                    <a:pt x="1045" y="8683"/>
                  </a:lnTo>
                  <a:lnTo>
                    <a:pt x="1109" y="8756"/>
                  </a:lnTo>
                  <a:lnTo>
                    <a:pt x="1164" y="8768"/>
                  </a:lnTo>
                  <a:lnTo>
                    <a:pt x="1210" y="8792"/>
                  </a:lnTo>
                  <a:lnTo>
                    <a:pt x="1265" y="8756"/>
                  </a:lnTo>
                  <a:lnTo>
                    <a:pt x="1329" y="8708"/>
                  </a:lnTo>
                  <a:lnTo>
                    <a:pt x="1393" y="8683"/>
                  </a:lnTo>
                  <a:lnTo>
                    <a:pt x="1494" y="8683"/>
                  </a:lnTo>
                  <a:lnTo>
                    <a:pt x="1512" y="8708"/>
                  </a:lnTo>
                  <a:lnTo>
                    <a:pt x="1530" y="8756"/>
                  </a:lnTo>
                  <a:lnTo>
                    <a:pt x="1530" y="8792"/>
                  </a:lnTo>
                  <a:lnTo>
                    <a:pt x="1512" y="8876"/>
                  </a:lnTo>
                  <a:lnTo>
                    <a:pt x="1475" y="8925"/>
                  </a:lnTo>
                  <a:lnTo>
                    <a:pt x="1439" y="8949"/>
                  </a:lnTo>
                  <a:lnTo>
                    <a:pt x="1375" y="9033"/>
                  </a:lnTo>
                  <a:lnTo>
                    <a:pt x="1356" y="9118"/>
                  </a:lnTo>
                  <a:lnTo>
                    <a:pt x="1329" y="9226"/>
                  </a:lnTo>
                  <a:lnTo>
                    <a:pt x="1274" y="9298"/>
                  </a:lnTo>
                  <a:lnTo>
                    <a:pt x="1210" y="9359"/>
                  </a:lnTo>
                  <a:lnTo>
                    <a:pt x="1127" y="9431"/>
                  </a:lnTo>
                  <a:lnTo>
                    <a:pt x="898" y="9576"/>
                  </a:lnTo>
                  <a:lnTo>
                    <a:pt x="797" y="9648"/>
                  </a:lnTo>
                  <a:lnTo>
                    <a:pt x="696" y="9757"/>
                  </a:lnTo>
                  <a:lnTo>
                    <a:pt x="660" y="9781"/>
                  </a:lnTo>
                  <a:lnTo>
                    <a:pt x="660" y="9902"/>
                  </a:lnTo>
                  <a:lnTo>
                    <a:pt x="678" y="9950"/>
                  </a:lnTo>
                  <a:lnTo>
                    <a:pt x="696" y="9974"/>
                  </a:lnTo>
                  <a:lnTo>
                    <a:pt x="733" y="9998"/>
                  </a:lnTo>
                  <a:lnTo>
                    <a:pt x="761" y="9974"/>
                  </a:lnTo>
                  <a:lnTo>
                    <a:pt x="816" y="9950"/>
                  </a:lnTo>
                  <a:lnTo>
                    <a:pt x="834" y="9889"/>
                  </a:lnTo>
                  <a:lnTo>
                    <a:pt x="880" y="9781"/>
                  </a:lnTo>
                  <a:lnTo>
                    <a:pt x="926" y="9709"/>
                  </a:lnTo>
                  <a:lnTo>
                    <a:pt x="999" y="9648"/>
                  </a:lnTo>
                  <a:lnTo>
                    <a:pt x="1146" y="9564"/>
                  </a:lnTo>
                  <a:lnTo>
                    <a:pt x="1292" y="9467"/>
                  </a:lnTo>
                  <a:lnTo>
                    <a:pt x="1430" y="9359"/>
                  </a:lnTo>
                  <a:lnTo>
                    <a:pt x="1475" y="9274"/>
                  </a:lnTo>
                  <a:lnTo>
                    <a:pt x="1530" y="9190"/>
                  </a:lnTo>
                  <a:lnTo>
                    <a:pt x="1576" y="9106"/>
                  </a:lnTo>
                  <a:lnTo>
                    <a:pt x="1622" y="9033"/>
                  </a:lnTo>
                  <a:lnTo>
                    <a:pt x="1741" y="8925"/>
                  </a:lnTo>
                  <a:lnTo>
                    <a:pt x="1860" y="8768"/>
                  </a:lnTo>
                  <a:lnTo>
                    <a:pt x="1888" y="8683"/>
                  </a:lnTo>
                  <a:lnTo>
                    <a:pt x="1924" y="8575"/>
                  </a:lnTo>
                  <a:lnTo>
                    <a:pt x="1924" y="8515"/>
                  </a:lnTo>
                  <a:lnTo>
                    <a:pt x="1961" y="8442"/>
                  </a:lnTo>
                  <a:lnTo>
                    <a:pt x="1989" y="8406"/>
                  </a:lnTo>
                  <a:lnTo>
                    <a:pt x="2044" y="8358"/>
                  </a:lnTo>
                  <a:lnTo>
                    <a:pt x="2044" y="8310"/>
                  </a:lnTo>
                  <a:lnTo>
                    <a:pt x="2053" y="8297"/>
                  </a:lnTo>
                  <a:lnTo>
                    <a:pt x="2126" y="8273"/>
                  </a:lnTo>
                  <a:lnTo>
                    <a:pt x="2154" y="8249"/>
                  </a:lnTo>
                  <a:lnTo>
                    <a:pt x="2172" y="8201"/>
                  </a:lnTo>
                  <a:lnTo>
                    <a:pt x="2190" y="8141"/>
                  </a:lnTo>
                  <a:lnTo>
                    <a:pt x="2209" y="8068"/>
                  </a:lnTo>
                  <a:lnTo>
                    <a:pt x="2236" y="8032"/>
                  </a:lnTo>
                  <a:lnTo>
                    <a:pt x="2291" y="7984"/>
                  </a:lnTo>
                  <a:lnTo>
                    <a:pt x="2309" y="8008"/>
                  </a:lnTo>
                  <a:lnTo>
                    <a:pt x="2319" y="8032"/>
                  </a:lnTo>
                  <a:lnTo>
                    <a:pt x="2337" y="8068"/>
                  </a:lnTo>
                  <a:lnTo>
                    <a:pt x="2319" y="8165"/>
                  </a:lnTo>
                  <a:lnTo>
                    <a:pt x="2291" y="8273"/>
                  </a:lnTo>
                  <a:lnTo>
                    <a:pt x="2209" y="8418"/>
                  </a:lnTo>
                  <a:lnTo>
                    <a:pt x="2172" y="8527"/>
                  </a:lnTo>
                  <a:lnTo>
                    <a:pt x="2154" y="8623"/>
                  </a:lnTo>
                  <a:lnTo>
                    <a:pt x="2154" y="8659"/>
                  </a:lnTo>
                  <a:lnTo>
                    <a:pt x="2209" y="8732"/>
                  </a:lnTo>
                  <a:lnTo>
                    <a:pt x="2273" y="8708"/>
                  </a:lnTo>
                  <a:lnTo>
                    <a:pt x="2319" y="8683"/>
                  </a:lnTo>
                  <a:lnTo>
                    <a:pt x="2401" y="8623"/>
                  </a:lnTo>
                  <a:lnTo>
                    <a:pt x="2493" y="8551"/>
                  </a:lnTo>
                  <a:lnTo>
                    <a:pt x="2621" y="8406"/>
                  </a:lnTo>
                  <a:lnTo>
                    <a:pt x="2667" y="8358"/>
                  </a:lnTo>
                  <a:lnTo>
                    <a:pt x="2685" y="8358"/>
                  </a:lnTo>
                  <a:lnTo>
                    <a:pt x="2685" y="8273"/>
                  </a:lnTo>
                  <a:lnTo>
                    <a:pt x="2667" y="8225"/>
                  </a:lnTo>
                  <a:lnTo>
                    <a:pt x="2667" y="8189"/>
                  </a:lnTo>
                  <a:lnTo>
                    <a:pt x="2658" y="8165"/>
                  </a:lnTo>
                  <a:lnTo>
                    <a:pt x="2667" y="8117"/>
                  </a:lnTo>
                  <a:lnTo>
                    <a:pt x="2703" y="8092"/>
                  </a:lnTo>
                  <a:lnTo>
                    <a:pt x="2768" y="8092"/>
                  </a:lnTo>
                  <a:lnTo>
                    <a:pt x="2868" y="8068"/>
                  </a:lnTo>
                  <a:lnTo>
                    <a:pt x="2969" y="8068"/>
                  </a:lnTo>
                  <a:lnTo>
                    <a:pt x="3070" y="8092"/>
                  </a:lnTo>
                  <a:lnTo>
                    <a:pt x="3152" y="8141"/>
                  </a:lnTo>
                  <a:lnTo>
                    <a:pt x="3235" y="8225"/>
                  </a:lnTo>
                  <a:lnTo>
                    <a:pt x="3281" y="8310"/>
                  </a:lnTo>
                  <a:lnTo>
                    <a:pt x="3317" y="8358"/>
                  </a:lnTo>
                  <a:lnTo>
                    <a:pt x="3354" y="8382"/>
                  </a:lnTo>
                  <a:lnTo>
                    <a:pt x="3418" y="8382"/>
                  </a:lnTo>
                  <a:lnTo>
                    <a:pt x="3482" y="8358"/>
                  </a:lnTo>
                  <a:lnTo>
                    <a:pt x="3547" y="8358"/>
                  </a:lnTo>
                  <a:lnTo>
                    <a:pt x="3629" y="8382"/>
                  </a:lnTo>
                  <a:lnTo>
                    <a:pt x="3702" y="8418"/>
                  </a:lnTo>
                  <a:lnTo>
                    <a:pt x="3831" y="8515"/>
                  </a:lnTo>
                  <a:lnTo>
                    <a:pt x="3977" y="8575"/>
                  </a:lnTo>
                  <a:lnTo>
                    <a:pt x="4115" y="8659"/>
                  </a:lnTo>
                  <a:lnTo>
                    <a:pt x="4197" y="8756"/>
                  </a:lnTo>
                  <a:lnTo>
                    <a:pt x="4298" y="8840"/>
                  </a:lnTo>
                  <a:lnTo>
                    <a:pt x="4344" y="8925"/>
                  </a:lnTo>
                  <a:lnTo>
                    <a:pt x="4380" y="9009"/>
                  </a:lnTo>
                  <a:lnTo>
                    <a:pt x="4463" y="9190"/>
                  </a:lnTo>
                  <a:lnTo>
                    <a:pt x="4500" y="9274"/>
                  </a:lnTo>
                  <a:lnTo>
                    <a:pt x="4545" y="9359"/>
                  </a:lnTo>
                  <a:lnTo>
                    <a:pt x="4646" y="9491"/>
                  </a:lnTo>
                  <a:lnTo>
                    <a:pt x="4674" y="9516"/>
                  </a:lnTo>
                  <a:lnTo>
                    <a:pt x="4729" y="9516"/>
                  </a:lnTo>
                  <a:lnTo>
                    <a:pt x="4747" y="9467"/>
                  </a:lnTo>
                  <a:lnTo>
                    <a:pt x="4756" y="9431"/>
                  </a:lnTo>
                  <a:lnTo>
                    <a:pt x="4747" y="9383"/>
                  </a:lnTo>
                  <a:lnTo>
                    <a:pt x="4692" y="9298"/>
                  </a:lnTo>
                  <a:lnTo>
                    <a:pt x="4646" y="9214"/>
                  </a:lnTo>
                  <a:lnTo>
                    <a:pt x="4610" y="9142"/>
                  </a:lnTo>
                  <a:lnTo>
                    <a:pt x="4610" y="9057"/>
                  </a:lnTo>
                  <a:lnTo>
                    <a:pt x="4646" y="9033"/>
                  </a:lnTo>
                  <a:lnTo>
                    <a:pt x="4710" y="9033"/>
                  </a:lnTo>
                  <a:lnTo>
                    <a:pt x="4747" y="9081"/>
                  </a:lnTo>
                  <a:lnTo>
                    <a:pt x="4848" y="9298"/>
                  </a:lnTo>
                  <a:lnTo>
                    <a:pt x="4976" y="9624"/>
                  </a:lnTo>
                  <a:lnTo>
                    <a:pt x="5077" y="9902"/>
                  </a:lnTo>
                  <a:lnTo>
                    <a:pt x="5178" y="10167"/>
                  </a:lnTo>
                  <a:lnTo>
                    <a:pt x="5260" y="10299"/>
                  </a:lnTo>
                  <a:lnTo>
                    <a:pt x="5324" y="10432"/>
                  </a:lnTo>
                  <a:lnTo>
                    <a:pt x="5407" y="10565"/>
                  </a:lnTo>
                  <a:lnTo>
                    <a:pt x="5453" y="10710"/>
                  </a:lnTo>
                  <a:lnTo>
                    <a:pt x="5572" y="11059"/>
                  </a:lnTo>
                  <a:lnTo>
                    <a:pt x="5608" y="11192"/>
                  </a:lnTo>
                  <a:lnTo>
                    <a:pt x="5627" y="11264"/>
                  </a:lnTo>
                  <a:lnTo>
                    <a:pt x="5654" y="11325"/>
                  </a:lnTo>
                  <a:lnTo>
                    <a:pt x="5709" y="11373"/>
                  </a:lnTo>
                  <a:lnTo>
                    <a:pt x="5755" y="11373"/>
                  </a:lnTo>
                  <a:lnTo>
                    <a:pt x="5810" y="11349"/>
                  </a:lnTo>
                  <a:lnTo>
                    <a:pt x="5874" y="11301"/>
                  </a:lnTo>
                  <a:lnTo>
                    <a:pt x="5902" y="11276"/>
                  </a:lnTo>
                  <a:lnTo>
                    <a:pt x="5975" y="11264"/>
                  </a:lnTo>
                  <a:lnTo>
                    <a:pt x="6021" y="11264"/>
                  </a:lnTo>
                  <a:lnTo>
                    <a:pt x="6085" y="11276"/>
                  </a:lnTo>
                  <a:lnTo>
                    <a:pt x="6140" y="11301"/>
                  </a:lnTo>
                  <a:lnTo>
                    <a:pt x="6186" y="11349"/>
                  </a:lnTo>
                  <a:lnTo>
                    <a:pt x="6241" y="11397"/>
                  </a:lnTo>
                  <a:lnTo>
                    <a:pt x="6268" y="11457"/>
                  </a:lnTo>
                  <a:lnTo>
                    <a:pt x="6287" y="11542"/>
                  </a:lnTo>
                  <a:lnTo>
                    <a:pt x="6268" y="11626"/>
                  </a:lnTo>
                  <a:lnTo>
                    <a:pt x="6250" y="11723"/>
                  </a:lnTo>
                  <a:lnTo>
                    <a:pt x="6204" y="11759"/>
                  </a:lnTo>
                  <a:lnTo>
                    <a:pt x="6158" y="11807"/>
                  </a:lnTo>
                  <a:lnTo>
                    <a:pt x="6085" y="11807"/>
                  </a:lnTo>
                  <a:lnTo>
                    <a:pt x="6021" y="11783"/>
                  </a:lnTo>
                  <a:lnTo>
                    <a:pt x="5957" y="11783"/>
                  </a:lnTo>
                  <a:lnTo>
                    <a:pt x="5920" y="11807"/>
                  </a:lnTo>
                  <a:lnTo>
                    <a:pt x="5902" y="11831"/>
                  </a:lnTo>
                  <a:lnTo>
                    <a:pt x="5874" y="11891"/>
                  </a:lnTo>
                  <a:lnTo>
                    <a:pt x="5856" y="12000"/>
                  </a:lnTo>
                  <a:lnTo>
                    <a:pt x="5856" y="12084"/>
                  </a:lnTo>
                  <a:lnTo>
                    <a:pt x="5893" y="12217"/>
                  </a:lnTo>
                  <a:lnTo>
                    <a:pt x="5938" y="12326"/>
                  </a:lnTo>
                  <a:lnTo>
                    <a:pt x="6067" y="12531"/>
                  </a:lnTo>
                  <a:lnTo>
                    <a:pt x="6158" y="12651"/>
                  </a:lnTo>
                  <a:lnTo>
                    <a:pt x="6168" y="12748"/>
                  </a:lnTo>
                  <a:lnTo>
                    <a:pt x="6186" y="12832"/>
                  </a:lnTo>
                  <a:lnTo>
                    <a:pt x="6204" y="13049"/>
                  </a:lnTo>
                  <a:lnTo>
                    <a:pt x="6186" y="13242"/>
                  </a:lnTo>
                  <a:lnTo>
                    <a:pt x="6158" y="13664"/>
                  </a:lnTo>
                  <a:lnTo>
                    <a:pt x="6140" y="13857"/>
                  </a:lnTo>
                  <a:lnTo>
                    <a:pt x="6140" y="13942"/>
                  </a:lnTo>
                  <a:lnTo>
                    <a:pt x="6158" y="14050"/>
                  </a:lnTo>
                  <a:lnTo>
                    <a:pt x="6250" y="14364"/>
                  </a:lnTo>
                  <a:lnTo>
                    <a:pt x="6287" y="14484"/>
                  </a:lnTo>
                  <a:lnTo>
                    <a:pt x="6323" y="14665"/>
                  </a:lnTo>
                  <a:lnTo>
                    <a:pt x="6369" y="14822"/>
                  </a:lnTo>
                  <a:lnTo>
                    <a:pt x="6415" y="14943"/>
                  </a:lnTo>
                  <a:lnTo>
                    <a:pt x="6534" y="15292"/>
                  </a:lnTo>
                  <a:lnTo>
                    <a:pt x="6653" y="15522"/>
                  </a:lnTo>
                  <a:lnTo>
                    <a:pt x="6782" y="15715"/>
                  </a:lnTo>
                  <a:lnTo>
                    <a:pt x="6882" y="15799"/>
                  </a:lnTo>
                  <a:lnTo>
                    <a:pt x="6965" y="15883"/>
                  </a:lnTo>
                  <a:lnTo>
                    <a:pt x="7066" y="15956"/>
                  </a:lnTo>
                  <a:lnTo>
                    <a:pt x="7130" y="16064"/>
                  </a:lnTo>
                  <a:lnTo>
                    <a:pt x="7185" y="16149"/>
                  </a:lnTo>
                  <a:lnTo>
                    <a:pt x="7203" y="16233"/>
                  </a:lnTo>
                  <a:lnTo>
                    <a:pt x="7267" y="16414"/>
                  </a:lnTo>
                  <a:lnTo>
                    <a:pt x="7368" y="16583"/>
                  </a:lnTo>
                  <a:lnTo>
                    <a:pt x="7450" y="16764"/>
                  </a:lnTo>
                  <a:lnTo>
                    <a:pt x="7469" y="16824"/>
                  </a:lnTo>
                  <a:lnTo>
                    <a:pt x="7469" y="16909"/>
                  </a:lnTo>
                  <a:lnTo>
                    <a:pt x="7414" y="17041"/>
                  </a:lnTo>
                  <a:lnTo>
                    <a:pt x="7414" y="17089"/>
                  </a:lnTo>
                  <a:lnTo>
                    <a:pt x="7432" y="17126"/>
                  </a:lnTo>
                  <a:lnTo>
                    <a:pt x="7469" y="17222"/>
                  </a:lnTo>
                  <a:lnTo>
                    <a:pt x="7579" y="17331"/>
                  </a:lnTo>
                  <a:lnTo>
                    <a:pt x="7661" y="17463"/>
                  </a:lnTo>
                  <a:lnTo>
                    <a:pt x="7744" y="17584"/>
                  </a:lnTo>
                  <a:lnTo>
                    <a:pt x="7817" y="17765"/>
                  </a:lnTo>
                  <a:lnTo>
                    <a:pt x="7863" y="17934"/>
                  </a:lnTo>
                  <a:lnTo>
                    <a:pt x="7900" y="18006"/>
                  </a:lnTo>
                  <a:lnTo>
                    <a:pt x="7909" y="18042"/>
                  </a:lnTo>
                  <a:lnTo>
                    <a:pt x="7945" y="18090"/>
                  </a:lnTo>
                  <a:lnTo>
                    <a:pt x="8028" y="18090"/>
                  </a:lnTo>
                  <a:lnTo>
                    <a:pt x="8064" y="18042"/>
                  </a:lnTo>
                  <a:lnTo>
                    <a:pt x="8064" y="17958"/>
                  </a:lnTo>
                  <a:lnTo>
                    <a:pt x="7991" y="17789"/>
                  </a:lnTo>
                  <a:lnTo>
                    <a:pt x="7881" y="17572"/>
                  </a:lnTo>
                  <a:lnTo>
                    <a:pt x="7826" y="17475"/>
                  </a:lnTo>
                  <a:lnTo>
                    <a:pt x="7762" y="17367"/>
                  </a:lnTo>
                  <a:lnTo>
                    <a:pt x="7698" y="17222"/>
                  </a:lnTo>
                  <a:lnTo>
                    <a:pt x="7634" y="17041"/>
                  </a:lnTo>
                  <a:lnTo>
                    <a:pt x="7579" y="16872"/>
                  </a:lnTo>
                  <a:lnTo>
                    <a:pt x="7533" y="16667"/>
                  </a:lnTo>
                  <a:lnTo>
                    <a:pt x="7496" y="16523"/>
                  </a:lnTo>
                  <a:lnTo>
                    <a:pt x="7496" y="16366"/>
                  </a:lnTo>
                  <a:lnTo>
                    <a:pt x="7515" y="16318"/>
                  </a:lnTo>
                  <a:lnTo>
                    <a:pt x="7515" y="16281"/>
                  </a:lnTo>
                  <a:lnTo>
                    <a:pt x="7551" y="16233"/>
                  </a:lnTo>
                  <a:lnTo>
                    <a:pt x="7560" y="16209"/>
                  </a:lnTo>
                  <a:lnTo>
                    <a:pt x="7634" y="16209"/>
                  </a:lnTo>
                  <a:lnTo>
                    <a:pt x="7698" y="16257"/>
                  </a:lnTo>
                  <a:lnTo>
                    <a:pt x="7744" y="16318"/>
                  </a:lnTo>
                  <a:lnTo>
                    <a:pt x="7799" y="16414"/>
                  </a:lnTo>
                  <a:lnTo>
                    <a:pt x="7863" y="16583"/>
                  </a:lnTo>
                  <a:lnTo>
                    <a:pt x="8046" y="16957"/>
                  </a:lnTo>
                  <a:lnTo>
                    <a:pt x="8459" y="17897"/>
                  </a:lnTo>
                  <a:lnTo>
                    <a:pt x="8578" y="18115"/>
                  </a:lnTo>
                  <a:lnTo>
                    <a:pt x="8642" y="18271"/>
                  </a:lnTo>
                  <a:lnTo>
                    <a:pt x="8706" y="18392"/>
                  </a:lnTo>
                  <a:lnTo>
                    <a:pt x="8724" y="18464"/>
                  </a:lnTo>
                  <a:lnTo>
                    <a:pt x="8743" y="18525"/>
                  </a:lnTo>
                  <a:lnTo>
                    <a:pt x="8743" y="18898"/>
                  </a:lnTo>
                  <a:lnTo>
                    <a:pt x="8770" y="19116"/>
                  </a:lnTo>
                  <a:lnTo>
                    <a:pt x="8807" y="19200"/>
                  </a:lnTo>
                  <a:lnTo>
                    <a:pt x="8843" y="19296"/>
                  </a:lnTo>
                  <a:lnTo>
                    <a:pt x="8908" y="19333"/>
                  </a:lnTo>
                  <a:lnTo>
                    <a:pt x="8972" y="19357"/>
                  </a:lnTo>
                  <a:lnTo>
                    <a:pt x="9027" y="19405"/>
                  </a:lnTo>
                  <a:lnTo>
                    <a:pt x="9091" y="19417"/>
                  </a:lnTo>
                  <a:lnTo>
                    <a:pt x="9155" y="19514"/>
                  </a:lnTo>
                  <a:lnTo>
                    <a:pt x="9192" y="19550"/>
                  </a:lnTo>
                  <a:lnTo>
                    <a:pt x="9238" y="19574"/>
                  </a:lnTo>
                  <a:lnTo>
                    <a:pt x="9320" y="19598"/>
                  </a:lnTo>
                  <a:lnTo>
                    <a:pt x="9357" y="19598"/>
                  </a:lnTo>
                  <a:lnTo>
                    <a:pt x="9384" y="19622"/>
                  </a:lnTo>
                  <a:lnTo>
                    <a:pt x="9457" y="19707"/>
                  </a:lnTo>
                  <a:lnTo>
                    <a:pt x="9558" y="19815"/>
                  </a:lnTo>
                  <a:lnTo>
                    <a:pt x="9650" y="19899"/>
                  </a:lnTo>
                  <a:lnTo>
                    <a:pt x="9751" y="19948"/>
                  </a:lnTo>
                  <a:lnTo>
                    <a:pt x="9852" y="19972"/>
                  </a:lnTo>
                  <a:lnTo>
                    <a:pt x="9971" y="19948"/>
                  </a:lnTo>
                  <a:lnTo>
                    <a:pt x="10071" y="19924"/>
                  </a:lnTo>
                  <a:lnTo>
                    <a:pt x="10200" y="19863"/>
                  </a:lnTo>
                  <a:lnTo>
                    <a:pt x="10282" y="19863"/>
                  </a:lnTo>
                  <a:lnTo>
                    <a:pt x="10346" y="19875"/>
                  </a:lnTo>
                  <a:lnTo>
                    <a:pt x="10548" y="20092"/>
                  </a:lnTo>
                  <a:lnTo>
                    <a:pt x="10667" y="20249"/>
                  </a:lnTo>
                  <a:lnTo>
                    <a:pt x="10713" y="20334"/>
                  </a:lnTo>
                  <a:lnTo>
                    <a:pt x="10786" y="20406"/>
                  </a:lnTo>
                  <a:lnTo>
                    <a:pt x="10832" y="20430"/>
                  </a:lnTo>
                  <a:lnTo>
                    <a:pt x="10896" y="20442"/>
                  </a:lnTo>
                  <a:lnTo>
                    <a:pt x="10979" y="20466"/>
                  </a:lnTo>
                  <a:lnTo>
                    <a:pt x="11043" y="20515"/>
                  </a:lnTo>
                  <a:lnTo>
                    <a:pt x="11116" y="20551"/>
                  </a:lnTo>
                  <a:lnTo>
                    <a:pt x="11180" y="20647"/>
                  </a:lnTo>
                  <a:lnTo>
                    <a:pt x="11217" y="20683"/>
                  </a:lnTo>
                  <a:lnTo>
                    <a:pt x="11226" y="20756"/>
                  </a:lnTo>
                  <a:lnTo>
                    <a:pt x="11263" y="20901"/>
                  </a:lnTo>
                  <a:lnTo>
                    <a:pt x="11299" y="21033"/>
                  </a:lnTo>
                  <a:lnTo>
                    <a:pt x="11309" y="21106"/>
                  </a:lnTo>
                  <a:lnTo>
                    <a:pt x="11345" y="21166"/>
                  </a:lnTo>
                  <a:lnTo>
                    <a:pt x="11391" y="21214"/>
                  </a:lnTo>
                  <a:lnTo>
                    <a:pt x="11446" y="21250"/>
                  </a:lnTo>
                  <a:lnTo>
                    <a:pt x="11529" y="21298"/>
                  </a:lnTo>
                  <a:lnTo>
                    <a:pt x="11629" y="21431"/>
                  </a:lnTo>
                  <a:lnTo>
                    <a:pt x="11657" y="21491"/>
                  </a:lnTo>
                  <a:lnTo>
                    <a:pt x="11712" y="21564"/>
                  </a:lnTo>
                  <a:lnTo>
                    <a:pt x="11794" y="21588"/>
                  </a:lnTo>
                  <a:lnTo>
                    <a:pt x="11877" y="21600"/>
                  </a:lnTo>
                  <a:lnTo>
                    <a:pt x="12060" y="21564"/>
                  </a:lnTo>
                  <a:lnTo>
                    <a:pt x="12188" y="21516"/>
                  </a:lnTo>
                  <a:lnTo>
                    <a:pt x="12326" y="21516"/>
                  </a:lnTo>
                  <a:lnTo>
                    <a:pt x="12353" y="21347"/>
                  </a:lnTo>
                  <a:lnTo>
                    <a:pt x="12289" y="21347"/>
                  </a:lnTo>
                  <a:lnTo>
                    <a:pt x="12225" y="21359"/>
                  </a:lnTo>
                  <a:lnTo>
                    <a:pt x="12143" y="21383"/>
                  </a:lnTo>
                  <a:lnTo>
                    <a:pt x="12078" y="2140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7" name="Shape"/>
            <p:cNvSpPr/>
            <p:nvPr/>
          </p:nvSpPr>
          <p:spPr>
            <a:xfrm>
              <a:off x="3588308" y="4742664"/>
              <a:ext cx="1916669" cy="3607368"/>
            </a:xfrm>
            <a:custGeom>
              <a:avLst/>
              <a:gdLst/>
              <a:ahLst/>
              <a:cxnLst>
                <a:cxn ang="0">
                  <a:pos x="wd2" y="hd2"/>
                </a:cxn>
                <a:cxn ang="5400000">
                  <a:pos x="wd2" y="hd2"/>
                </a:cxn>
                <a:cxn ang="10800000">
                  <a:pos x="wd2" y="hd2"/>
                </a:cxn>
                <a:cxn ang="16200000">
                  <a:pos x="wd2" y="hd2"/>
                </a:cxn>
              </a:cxnLst>
              <a:rect l="0" t="0" r="r" b="b"/>
              <a:pathLst>
                <a:path w="21600" h="21600" extrusionOk="0">
                  <a:moveTo>
                    <a:pt x="21539" y="5575"/>
                  </a:moveTo>
                  <a:lnTo>
                    <a:pt x="21324" y="5282"/>
                  </a:lnTo>
                  <a:lnTo>
                    <a:pt x="21078" y="5168"/>
                  </a:lnTo>
                  <a:lnTo>
                    <a:pt x="20864" y="5054"/>
                  </a:lnTo>
                  <a:lnTo>
                    <a:pt x="20311" y="4809"/>
                  </a:lnTo>
                  <a:lnTo>
                    <a:pt x="20097" y="4728"/>
                  </a:lnTo>
                  <a:lnTo>
                    <a:pt x="19759" y="4613"/>
                  </a:lnTo>
                  <a:lnTo>
                    <a:pt x="19268" y="4499"/>
                  </a:lnTo>
                  <a:lnTo>
                    <a:pt x="18716" y="4402"/>
                  </a:lnTo>
                  <a:lnTo>
                    <a:pt x="18378" y="4369"/>
                  </a:lnTo>
                  <a:lnTo>
                    <a:pt x="17980" y="4336"/>
                  </a:lnTo>
                  <a:lnTo>
                    <a:pt x="17703" y="4320"/>
                  </a:lnTo>
                  <a:lnTo>
                    <a:pt x="17427" y="4255"/>
                  </a:lnTo>
                  <a:lnTo>
                    <a:pt x="17212" y="4173"/>
                  </a:lnTo>
                  <a:lnTo>
                    <a:pt x="16998" y="4043"/>
                  </a:lnTo>
                  <a:lnTo>
                    <a:pt x="16814" y="3929"/>
                  </a:lnTo>
                  <a:lnTo>
                    <a:pt x="16537" y="3847"/>
                  </a:lnTo>
                  <a:lnTo>
                    <a:pt x="16261" y="3749"/>
                  </a:lnTo>
                  <a:lnTo>
                    <a:pt x="16108" y="3701"/>
                  </a:lnTo>
                  <a:lnTo>
                    <a:pt x="15709" y="3701"/>
                  </a:lnTo>
                  <a:lnTo>
                    <a:pt x="15433" y="3668"/>
                  </a:lnTo>
                  <a:lnTo>
                    <a:pt x="15095" y="3570"/>
                  </a:lnTo>
                  <a:lnTo>
                    <a:pt x="14758" y="3423"/>
                  </a:lnTo>
                  <a:lnTo>
                    <a:pt x="14359" y="3228"/>
                  </a:lnTo>
                  <a:lnTo>
                    <a:pt x="14206" y="3097"/>
                  </a:lnTo>
                  <a:lnTo>
                    <a:pt x="14052" y="2951"/>
                  </a:lnTo>
                  <a:lnTo>
                    <a:pt x="13776" y="2478"/>
                  </a:lnTo>
                  <a:lnTo>
                    <a:pt x="13592" y="2282"/>
                  </a:lnTo>
                  <a:lnTo>
                    <a:pt x="13439" y="2070"/>
                  </a:lnTo>
                  <a:lnTo>
                    <a:pt x="13316" y="1956"/>
                  </a:lnTo>
                  <a:lnTo>
                    <a:pt x="13193" y="1858"/>
                  </a:lnTo>
                  <a:lnTo>
                    <a:pt x="13040" y="1810"/>
                  </a:lnTo>
                  <a:lnTo>
                    <a:pt x="12886" y="1744"/>
                  </a:lnTo>
                  <a:lnTo>
                    <a:pt x="12487" y="1663"/>
                  </a:lnTo>
                  <a:lnTo>
                    <a:pt x="12089" y="1549"/>
                  </a:lnTo>
                  <a:lnTo>
                    <a:pt x="11598" y="1451"/>
                  </a:lnTo>
                  <a:lnTo>
                    <a:pt x="11107" y="1369"/>
                  </a:lnTo>
                  <a:lnTo>
                    <a:pt x="10585" y="1223"/>
                  </a:lnTo>
                  <a:lnTo>
                    <a:pt x="10033" y="1043"/>
                  </a:lnTo>
                  <a:lnTo>
                    <a:pt x="9603" y="799"/>
                  </a:lnTo>
                  <a:lnTo>
                    <a:pt x="9205" y="571"/>
                  </a:lnTo>
                  <a:lnTo>
                    <a:pt x="8928" y="391"/>
                  </a:lnTo>
                  <a:lnTo>
                    <a:pt x="8775" y="310"/>
                  </a:lnTo>
                  <a:lnTo>
                    <a:pt x="8591" y="245"/>
                  </a:lnTo>
                  <a:lnTo>
                    <a:pt x="8161" y="163"/>
                  </a:lnTo>
                  <a:lnTo>
                    <a:pt x="7701" y="98"/>
                  </a:lnTo>
                  <a:lnTo>
                    <a:pt x="7364" y="65"/>
                  </a:lnTo>
                  <a:lnTo>
                    <a:pt x="5922" y="65"/>
                  </a:lnTo>
                  <a:lnTo>
                    <a:pt x="5308" y="33"/>
                  </a:lnTo>
                  <a:lnTo>
                    <a:pt x="5001" y="0"/>
                  </a:lnTo>
                  <a:lnTo>
                    <a:pt x="4664" y="33"/>
                  </a:lnTo>
                  <a:lnTo>
                    <a:pt x="4480" y="65"/>
                  </a:lnTo>
                  <a:lnTo>
                    <a:pt x="4388" y="130"/>
                  </a:lnTo>
                  <a:lnTo>
                    <a:pt x="4388" y="179"/>
                  </a:lnTo>
                  <a:lnTo>
                    <a:pt x="4418" y="245"/>
                  </a:lnTo>
                  <a:lnTo>
                    <a:pt x="4418" y="359"/>
                  </a:lnTo>
                  <a:lnTo>
                    <a:pt x="4602" y="538"/>
                  </a:lnTo>
                  <a:lnTo>
                    <a:pt x="4602" y="619"/>
                  </a:lnTo>
                  <a:lnTo>
                    <a:pt x="4480" y="685"/>
                  </a:lnTo>
                  <a:lnTo>
                    <a:pt x="4265" y="685"/>
                  </a:lnTo>
                  <a:lnTo>
                    <a:pt x="4050" y="571"/>
                  </a:lnTo>
                  <a:lnTo>
                    <a:pt x="3927" y="473"/>
                  </a:lnTo>
                  <a:lnTo>
                    <a:pt x="3866" y="310"/>
                  </a:lnTo>
                  <a:lnTo>
                    <a:pt x="3835" y="212"/>
                  </a:lnTo>
                  <a:lnTo>
                    <a:pt x="3774" y="130"/>
                  </a:lnTo>
                  <a:lnTo>
                    <a:pt x="3651" y="65"/>
                  </a:lnTo>
                  <a:lnTo>
                    <a:pt x="3559" y="33"/>
                  </a:lnTo>
                  <a:lnTo>
                    <a:pt x="3375" y="33"/>
                  </a:lnTo>
                  <a:lnTo>
                    <a:pt x="3222" y="98"/>
                  </a:lnTo>
                  <a:lnTo>
                    <a:pt x="2884" y="212"/>
                  </a:lnTo>
                  <a:lnTo>
                    <a:pt x="2761" y="277"/>
                  </a:lnTo>
                  <a:lnTo>
                    <a:pt x="2669" y="359"/>
                  </a:lnTo>
                  <a:lnTo>
                    <a:pt x="2547" y="538"/>
                  </a:lnTo>
                  <a:lnTo>
                    <a:pt x="2424" y="619"/>
                  </a:lnTo>
                  <a:lnTo>
                    <a:pt x="2393" y="717"/>
                  </a:lnTo>
                  <a:lnTo>
                    <a:pt x="2209" y="750"/>
                  </a:lnTo>
                  <a:lnTo>
                    <a:pt x="1994" y="782"/>
                  </a:lnTo>
                  <a:lnTo>
                    <a:pt x="1810" y="750"/>
                  </a:lnTo>
                  <a:lnTo>
                    <a:pt x="1657" y="717"/>
                  </a:lnTo>
                  <a:lnTo>
                    <a:pt x="1319" y="571"/>
                  </a:lnTo>
                  <a:lnTo>
                    <a:pt x="1227" y="505"/>
                  </a:lnTo>
                  <a:lnTo>
                    <a:pt x="982" y="456"/>
                  </a:lnTo>
                  <a:lnTo>
                    <a:pt x="920" y="456"/>
                  </a:lnTo>
                  <a:lnTo>
                    <a:pt x="828" y="685"/>
                  </a:lnTo>
                  <a:lnTo>
                    <a:pt x="890" y="717"/>
                  </a:lnTo>
                  <a:lnTo>
                    <a:pt x="982" y="717"/>
                  </a:lnTo>
                  <a:lnTo>
                    <a:pt x="1166" y="782"/>
                  </a:lnTo>
                  <a:lnTo>
                    <a:pt x="1227" y="831"/>
                  </a:lnTo>
                  <a:lnTo>
                    <a:pt x="1258" y="897"/>
                  </a:lnTo>
                  <a:lnTo>
                    <a:pt x="1319" y="1076"/>
                  </a:lnTo>
                  <a:lnTo>
                    <a:pt x="1319" y="1125"/>
                  </a:lnTo>
                  <a:lnTo>
                    <a:pt x="1595" y="1272"/>
                  </a:lnTo>
                  <a:lnTo>
                    <a:pt x="1718" y="1369"/>
                  </a:lnTo>
                  <a:lnTo>
                    <a:pt x="1718" y="1565"/>
                  </a:lnTo>
                  <a:lnTo>
                    <a:pt x="1657" y="1810"/>
                  </a:lnTo>
                  <a:lnTo>
                    <a:pt x="1534" y="2021"/>
                  </a:lnTo>
                  <a:lnTo>
                    <a:pt x="1503" y="2184"/>
                  </a:lnTo>
                  <a:lnTo>
                    <a:pt x="1442" y="2364"/>
                  </a:lnTo>
                  <a:lnTo>
                    <a:pt x="1534" y="2722"/>
                  </a:lnTo>
                  <a:lnTo>
                    <a:pt x="1534" y="2902"/>
                  </a:lnTo>
                  <a:lnTo>
                    <a:pt x="1381" y="3097"/>
                  </a:lnTo>
                  <a:lnTo>
                    <a:pt x="1105" y="3342"/>
                  </a:lnTo>
                  <a:lnTo>
                    <a:pt x="828" y="3554"/>
                  </a:lnTo>
                  <a:lnTo>
                    <a:pt x="276" y="3994"/>
                  </a:lnTo>
                  <a:lnTo>
                    <a:pt x="92" y="4190"/>
                  </a:lnTo>
                  <a:lnTo>
                    <a:pt x="0" y="4434"/>
                  </a:lnTo>
                  <a:lnTo>
                    <a:pt x="0" y="4874"/>
                  </a:lnTo>
                  <a:lnTo>
                    <a:pt x="61" y="5021"/>
                  </a:lnTo>
                  <a:lnTo>
                    <a:pt x="92" y="5168"/>
                  </a:lnTo>
                  <a:lnTo>
                    <a:pt x="338" y="5412"/>
                  </a:lnTo>
                  <a:lnTo>
                    <a:pt x="644" y="5640"/>
                  </a:lnTo>
                  <a:lnTo>
                    <a:pt x="982" y="5852"/>
                  </a:lnTo>
                  <a:lnTo>
                    <a:pt x="1166" y="5934"/>
                  </a:lnTo>
                  <a:lnTo>
                    <a:pt x="1319" y="6032"/>
                  </a:lnTo>
                  <a:lnTo>
                    <a:pt x="1503" y="6227"/>
                  </a:lnTo>
                  <a:lnTo>
                    <a:pt x="1657" y="6700"/>
                  </a:lnTo>
                  <a:lnTo>
                    <a:pt x="1810" y="6912"/>
                  </a:lnTo>
                  <a:lnTo>
                    <a:pt x="1994" y="7124"/>
                  </a:lnTo>
                  <a:lnTo>
                    <a:pt x="2209" y="7271"/>
                  </a:lnTo>
                  <a:lnTo>
                    <a:pt x="2270" y="7352"/>
                  </a:lnTo>
                  <a:lnTo>
                    <a:pt x="2270" y="7711"/>
                  </a:lnTo>
                  <a:lnTo>
                    <a:pt x="2332" y="7825"/>
                  </a:lnTo>
                  <a:lnTo>
                    <a:pt x="2393" y="7972"/>
                  </a:lnTo>
                  <a:lnTo>
                    <a:pt x="2485" y="8118"/>
                  </a:lnTo>
                  <a:lnTo>
                    <a:pt x="2669" y="8232"/>
                  </a:lnTo>
                  <a:lnTo>
                    <a:pt x="3222" y="8363"/>
                  </a:lnTo>
                  <a:lnTo>
                    <a:pt x="3651" y="8444"/>
                  </a:lnTo>
                  <a:lnTo>
                    <a:pt x="3866" y="8510"/>
                  </a:lnTo>
                  <a:lnTo>
                    <a:pt x="4050" y="8591"/>
                  </a:lnTo>
                  <a:lnTo>
                    <a:pt x="4418" y="8738"/>
                  </a:lnTo>
                  <a:lnTo>
                    <a:pt x="4725" y="8917"/>
                  </a:lnTo>
                  <a:lnTo>
                    <a:pt x="4878" y="9031"/>
                  </a:lnTo>
                  <a:lnTo>
                    <a:pt x="5001" y="9178"/>
                  </a:lnTo>
                  <a:lnTo>
                    <a:pt x="5032" y="9455"/>
                  </a:lnTo>
                  <a:lnTo>
                    <a:pt x="5032" y="10156"/>
                  </a:lnTo>
                  <a:lnTo>
                    <a:pt x="5001" y="10384"/>
                  </a:lnTo>
                  <a:lnTo>
                    <a:pt x="4878" y="10629"/>
                  </a:lnTo>
                  <a:lnTo>
                    <a:pt x="4817" y="10776"/>
                  </a:lnTo>
                  <a:lnTo>
                    <a:pt x="4817" y="11102"/>
                  </a:lnTo>
                  <a:lnTo>
                    <a:pt x="4878" y="11216"/>
                  </a:lnTo>
                  <a:lnTo>
                    <a:pt x="4817" y="11314"/>
                  </a:lnTo>
                  <a:lnTo>
                    <a:pt x="4725" y="11477"/>
                  </a:lnTo>
                  <a:lnTo>
                    <a:pt x="4725" y="11656"/>
                  </a:lnTo>
                  <a:lnTo>
                    <a:pt x="4756" y="11770"/>
                  </a:lnTo>
                  <a:lnTo>
                    <a:pt x="4756" y="11933"/>
                  </a:lnTo>
                  <a:lnTo>
                    <a:pt x="4725" y="12047"/>
                  </a:lnTo>
                  <a:lnTo>
                    <a:pt x="4664" y="12194"/>
                  </a:lnTo>
                  <a:lnTo>
                    <a:pt x="4541" y="12422"/>
                  </a:lnTo>
                  <a:lnTo>
                    <a:pt x="4480" y="12552"/>
                  </a:lnTo>
                  <a:lnTo>
                    <a:pt x="4418" y="12699"/>
                  </a:lnTo>
                  <a:lnTo>
                    <a:pt x="4480" y="12813"/>
                  </a:lnTo>
                  <a:lnTo>
                    <a:pt x="4541" y="12895"/>
                  </a:lnTo>
                  <a:lnTo>
                    <a:pt x="4418" y="13042"/>
                  </a:lnTo>
                  <a:lnTo>
                    <a:pt x="4418" y="13253"/>
                  </a:lnTo>
                  <a:lnTo>
                    <a:pt x="4480" y="13319"/>
                  </a:lnTo>
                  <a:lnTo>
                    <a:pt x="4602" y="13433"/>
                  </a:lnTo>
                  <a:lnTo>
                    <a:pt x="4664" y="13547"/>
                  </a:lnTo>
                  <a:lnTo>
                    <a:pt x="4664" y="13628"/>
                  </a:lnTo>
                  <a:lnTo>
                    <a:pt x="4602" y="13726"/>
                  </a:lnTo>
                  <a:lnTo>
                    <a:pt x="4541" y="13808"/>
                  </a:lnTo>
                  <a:lnTo>
                    <a:pt x="4326" y="13987"/>
                  </a:lnTo>
                  <a:lnTo>
                    <a:pt x="4203" y="14166"/>
                  </a:lnTo>
                  <a:lnTo>
                    <a:pt x="3989" y="14427"/>
                  </a:lnTo>
                  <a:lnTo>
                    <a:pt x="3866" y="14721"/>
                  </a:lnTo>
                  <a:lnTo>
                    <a:pt x="3835" y="14998"/>
                  </a:lnTo>
                  <a:lnTo>
                    <a:pt x="3651" y="15226"/>
                  </a:lnTo>
                  <a:lnTo>
                    <a:pt x="3651" y="15405"/>
                  </a:lnTo>
                  <a:lnTo>
                    <a:pt x="3774" y="15552"/>
                  </a:lnTo>
                  <a:lnTo>
                    <a:pt x="3866" y="15731"/>
                  </a:lnTo>
                  <a:lnTo>
                    <a:pt x="3927" y="15943"/>
                  </a:lnTo>
                  <a:lnTo>
                    <a:pt x="3866" y="16090"/>
                  </a:lnTo>
                  <a:lnTo>
                    <a:pt x="3835" y="16204"/>
                  </a:lnTo>
                  <a:lnTo>
                    <a:pt x="3713" y="16351"/>
                  </a:lnTo>
                  <a:lnTo>
                    <a:pt x="3713" y="16709"/>
                  </a:lnTo>
                  <a:lnTo>
                    <a:pt x="3835" y="16791"/>
                  </a:lnTo>
                  <a:lnTo>
                    <a:pt x="3927" y="16856"/>
                  </a:lnTo>
                  <a:lnTo>
                    <a:pt x="3989" y="16905"/>
                  </a:lnTo>
                  <a:lnTo>
                    <a:pt x="3927" y="17035"/>
                  </a:lnTo>
                  <a:lnTo>
                    <a:pt x="3866" y="17345"/>
                  </a:lnTo>
                  <a:lnTo>
                    <a:pt x="3866" y="17557"/>
                  </a:lnTo>
                  <a:lnTo>
                    <a:pt x="3835" y="17622"/>
                  </a:lnTo>
                  <a:lnTo>
                    <a:pt x="3590" y="17736"/>
                  </a:lnTo>
                  <a:lnTo>
                    <a:pt x="3559" y="17802"/>
                  </a:lnTo>
                  <a:lnTo>
                    <a:pt x="3436" y="17883"/>
                  </a:lnTo>
                  <a:lnTo>
                    <a:pt x="3436" y="18030"/>
                  </a:lnTo>
                  <a:lnTo>
                    <a:pt x="3559" y="18177"/>
                  </a:lnTo>
                  <a:lnTo>
                    <a:pt x="3590" y="18323"/>
                  </a:lnTo>
                  <a:lnTo>
                    <a:pt x="3590" y="18503"/>
                  </a:lnTo>
                  <a:lnTo>
                    <a:pt x="3559" y="18649"/>
                  </a:lnTo>
                  <a:lnTo>
                    <a:pt x="3314" y="18943"/>
                  </a:lnTo>
                  <a:lnTo>
                    <a:pt x="3252" y="19122"/>
                  </a:lnTo>
                  <a:lnTo>
                    <a:pt x="3222" y="19481"/>
                  </a:lnTo>
                  <a:lnTo>
                    <a:pt x="3252" y="19823"/>
                  </a:lnTo>
                  <a:lnTo>
                    <a:pt x="3375" y="20182"/>
                  </a:lnTo>
                  <a:lnTo>
                    <a:pt x="3559" y="20508"/>
                  </a:lnTo>
                  <a:lnTo>
                    <a:pt x="3774" y="20752"/>
                  </a:lnTo>
                  <a:lnTo>
                    <a:pt x="3989" y="20981"/>
                  </a:lnTo>
                  <a:lnTo>
                    <a:pt x="4326" y="21160"/>
                  </a:lnTo>
                  <a:lnTo>
                    <a:pt x="4725" y="21339"/>
                  </a:lnTo>
                  <a:lnTo>
                    <a:pt x="5032" y="21453"/>
                  </a:lnTo>
                  <a:lnTo>
                    <a:pt x="5492" y="21567"/>
                  </a:lnTo>
                  <a:lnTo>
                    <a:pt x="5707" y="21600"/>
                  </a:lnTo>
                  <a:lnTo>
                    <a:pt x="5891" y="21600"/>
                  </a:lnTo>
                  <a:lnTo>
                    <a:pt x="6044" y="21535"/>
                  </a:lnTo>
                  <a:lnTo>
                    <a:pt x="6106" y="21421"/>
                  </a:lnTo>
                  <a:lnTo>
                    <a:pt x="6106" y="21372"/>
                  </a:lnTo>
                  <a:lnTo>
                    <a:pt x="6044" y="21274"/>
                  </a:lnTo>
                  <a:lnTo>
                    <a:pt x="5891" y="21160"/>
                  </a:lnTo>
                  <a:lnTo>
                    <a:pt x="5645" y="21013"/>
                  </a:lnTo>
                  <a:lnTo>
                    <a:pt x="5492" y="20899"/>
                  </a:lnTo>
                  <a:lnTo>
                    <a:pt x="5431" y="20769"/>
                  </a:lnTo>
                  <a:lnTo>
                    <a:pt x="5431" y="20149"/>
                  </a:lnTo>
                  <a:lnTo>
                    <a:pt x="5615" y="20068"/>
                  </a:lnTo>
                  <a:lnTo>
                    <a:pt x="5768" y="19970"/>
                  </a:lnTo>
                  <a:lnTo>
                    <a:pt x="5707" y="19823"/>
                  </a:lnTo>
                  <a:lnTo>
                    <a:pt x="5707" y="19807"/>
                  </a:lnTo>
                  <a:lnTo>
                    <a:pt x="5830" y="19807"/>
                  </a:lnTo>
                  <a:lnTo>
                    <a:pt x="5983" y="19888"/>
                  </a:lnTo>
                  <a:lnTo>
                    <a:pt x="6044" y="19888"/>
                  </a:lnTo>
                  <a:lnTo>
                    <a:pt x="6167" y="19823"/>
                  </a:lnTo>
                  <a:lnTo>
                    <a:pt x="6198" y="19742"/>
                  </a:lnTo>
                  <a:lnTo>
                    <a:pt x="6198" y="19676"/>
                  </a:lnTo>
                  <a:lnTo>
                    <a:pt x="6259" y="19513"/>
                  </a:lnTo>
                  <a:lnTo>
                    <a:pt x="6382" y="19416"/>
                  </a:lnTo>
                  <a:lnTo>
                    <a:pt x="6535" y="19301"/>
                  </a:lnTo>
                  <a:lnTo>
                    <a:pt x="6597" y="19204"/>
                  </a:lnTo>
                  <a:lnTo>
                    <a:pt x="6658" y="19155"/>
                  </a:lnTo>
                  <a:lnTo>
                    <a:pt x="6781" y="19122"/>
                  </a:lnTo>
                  <a:lnTo>
                    <a:pt x="6934" y="19057"/>
                  </a:lnTo>
                  <a:lnTo>
                    <a:pt x="7088" y="18975"/>
                  </a:lnTo>
                  <a:lnTo>
                    <a:pt x="7088" y="18861"/>
                  </a:lnTo>
                  <a:lnTo>
                    <a:pt x="6995" y="18715"/>
                  </a:lnTo>
                  <a:lnTo>
                    <a:pt x="6811" y="18584"/>
                  </a:lnTo>
                  <a:lnTo>
                    <a:pt x="6658" y="18503"/>
                  </a:lnTo>
                  <a:lnTo>
                    <a:pt x="6474" y="18389"/>
                  </a:lnTo>
                  <a:lnTo>
                    <a:pt x="6474" y="18274"/>
                  </a:lnTo>
                  <a:lnTo>
                    <a:pt x="6535" y="18144"/>
                  </a:lnTo>
                  <a:lnTo>
                    <a:pt x="6658" y="18030"/>
                  </a:lnTo>
                  <a:lnTo>
                    <a:pt x="6811" y="17965"/>
                  </a:lnTo>
                  <a:lnTo>
                    <a:pt x="7057" y="17916"/>
                  </a:lnTo>
                  <a:lnTo>
                    <a:pt x="7210" y="17851"/>
                  </a:lnTo>
                  <a:lnTo>
                    <a:pt x="7333" y="17818"/>
                  </a:lnTo>
                  <a:lnTo>
                    <a:pt x="7333" y="17769"/>
                  </a:lnTo>
                  <a:lnTo>
                    <a:pt x="7364" y="17622"/>
                  </a:lnTo>
                  <a:lnTo>
                    <a:pt x="7333" y="17476"/>
                  </a:lnTo>
                  <a:lnTo>
                    <a:pt x="7333" y="17410"/>
                  </a:lnTo>
                  <a:lnTo>
                    <a:pt x="7364" y="17378"/>
                  </a:lnTo>
                  <a:lnTo>
                    <a:pt x="7486" y="17296"/>
                  </a:lnTo>
                  <a:lnTo>
                    <a:pt x="7548" y="17231"/>
                  </a:lnTo>
                  <a:lnTo>
                    <a:pt x="7548" y="17198"/>
                  </a:lnTo>
                  <a:lnTo>
                    <a:pt x="7486" y="17182"/>
                  </a:lnTo>
                  <a:lnTo>
                    <a:pt x="7548" y="17117"/>
                  </a:lnTo>
                  <a:lnTo>
                    <a:pt x="7885" y="17117"/>
                  </a:lnTo>
                  <a:lnTo>
                    <a:pt x="7947" y="17084"/>
                  </a:lnTo>
                  <a:lnTo>
                    <a:pt x="7977" y="17052"/>
                  </a:lnTo>
                  <a:lnTo>
                    <a:pt x="7947" y="17052"/>
                  </a:lnTo>
                  <a:lnTo>
                    <a:pt x="7824" y="17003"/>
                  </a:lnTo>
                  <a:lnTo>
                    <a:pt x="7640" y="16970"/>
                  </a:lnTo>
                  <a:lnTo>
                    <a:pt x="7548" y="16905"/>
                  </a:lnTo>
                  <a:lnTo>
                    <a:pt x="7486" y="16824"/>
                  </a:lnTo>
                  <a:lnTo>
                    <a:pt x="7486" y="16726"/>
                  </a:lnTo>
                  <a:lnTo>
                    <a:pt x="7548" y="16677"/>
                  </a:lnTo>
                  <a:lnTo>
                    <a:pt x="7640" y="16579"/>
                  </a:lnTo>
                  <a:lnTo>
                    <a:pt x="7763" y="16563"/>
                  </a:lnTo>
                  <a:lnTo>
                    <a:pt x="8161" y="16563"/>
                  </a:lnTo>
                  <a:lnTo>
                    <a:pt x="8315" y="16530"/>
                  </a:lnTo>
                  <a:lnTo>
                    <a:pt x="8438" y="16498"/>
                  </a:lnTo>
                  <a:lnTo>
                    <a:pt x="8652" y="16383"/>
                  </a:lnTo>
                  <a:lnTo>
                    <a:pt x="8806" y="16204"/>
                  </a:lnTo>
                  <a:lnTo>
                    <a:pt x="8806" y="16139"/>
                  </a:lnTo>
                  <a:lnTo>
                    <a:pt x="8775" y="16057"/>
                  </a:lnTo>
                  <a:lnTo>
                    <a:pt x="8714" y="15992"/>
                  </a:lnTo>
                  <a:lnTo>
                    <a:pt x="8591" y="15943"/>
                  </a:lnTo>
                  <a:lnTo>
                    <a:pt x="8530" y="15845"/>
                  </a:lnTo>
                  <a:lnTo>
                    <a:pt x="8530" y="15813"/>
                  </a:lnTo>
                  <a:lnTo>
                    <a:pt x="8928" y="15813"/>
                  </a:lnTo>
                  <a:lnTo>
                    <a:pt x="9143" y="15797"/>
                  </a:lnTo>
                  <a:lnTo>
                    <a:pt x="9389" y="15731"/>
                  </a:lnTo>
                  <a:lnTo>
                    <a:pt x="9603" y="15699"/>
                  </a:lnTo>
                  <a:lnTo>
                    <a:pt x="9818" y="15634"/>
                  </a:lnTo>
                  <a:lnTo>
                    <a:pt x="10370" y="15634"/>
                  </a:lnTo>
                  <a:lnTo>
                    <a:pt x="10585" y="15617"/>
                  </a:lnTo>
                  <a:lnTo>
                    <a:pt x="10708" y="15552"/>
                  </a:lnTo>
                  <a:lnTo>
                    <a:pt x="10831" y="15470"/>
                  </a:lnTo>
                  <a:lnTo>
                    <a:pt x="11045" y="15324"/>
                  </a:lnTo>
                  <a:lnTo>
                    <a:pt x="11199" y="15193"/>
                  </a:lnTo>
                  <a:lnTo>
                    <a:pt x="11199" y="15047"/>
                  </a:lnTo>
                  <a:lnTo>
                    <a:pt x="11168" y="14998"/>
                  </a:lnTo>
                  <a:lnTo>
                    <a:pt x="11045" y="14933"/>
                  </a:lnTo>
                  <a:lnTo>
                    <a:pt x="10923" y="14900"/>
                  </a:lnTo>
                  <a:lnTo>
                    <a:pt x="10861" y="14851"/>
                  </a:lnTo>
                  <a:lnTo>
                    <a:pt x="10831" y="14786"/>
                  </a:lnTo>
                  <a:lnTo>
                    <a:pt x="10861" y="14721"/>
                  </a:lnTo>
                  <a:lnTo>
                    <a:pt x="10923" y="14672"/>
                  </a:lnTo>
                  <a:lnTo>
                    <a:pt x="10923" y="14558"/>
                  </a:lnTo>
                  <a:lnTo>
                    <a:pt x="10831" y="14525"/>
                  </a:lnTo>
                  <a:lnTo>
                    <a:pt x="10708" y="14460"/>
                  </a:lnTo>
                  <a:lnTo>
                    <a:pt x="10493" y="14427"/>
                  </a:lnTo>
                  <a:lnTo>
                    <a:pt x="10370" y="14346"/>
                  </a:lnTo>
                  <a:lnTo>
                    <a:pt x="10278" y="14248"/>
                  </a:lnTo>
                  <a:lnTo>
                    <a:pt x="10217" y="14166"/>
                  </a:lnTo>
                  <a:lnTo>
                    <a:pt x="10156" y="13954"/>
                  </a:lnTo>
                  <a:lnTo>
                    <a:pt x="10217" y="13873"/>
                  </a:lnTo>
                  <a:lnTo>
                    <a:pt x="10309" y="13808"/>
                  </a:lnTo>
                  <a:lnTo>
                    <a:pt x="10432" y="13840"/>
                  </a:lnTo>
                  <a:lnTo>
                    <a:pt x="10585" y="13938"/>
                  </a:lnTo>
                  <a:lnTo>
                    <a:pt x="10647" y="14020"/>
                  </a:lnTo>
                  <a:lnTo>
                    <a:pt x="10708" y="14134"/>
                  </a:lnTo>
                  <a:lnTo>
                    <a:pt x="10831" y="14232"/>
                  </a:lnTo>
                  <a:lnTo>
                    <a:pt x="10861" y="14313"/>
                  </a:lnTo>
                  <a:lnTo>
                    <a:pt x="11045" y="14395"/>
                  </a:lnTo>
                  <a:lnTo>
                    <a:pt x="11168" y="14427"/>
                  </a:lnTo>
                  <a:lnTo>
                    <a:pt x="11475" y="14427"/>
                  </a:lnTo>
                  <a:lnTo>
                    <a:pt x="11720" y="14395"/>
                  </a:lnTo>
                  <a:lnTo>
                    <a:pt x="12273" y="14395"/>
                  </a:lnTo>
                  <a:lnTo>
                    <a:pt x="12365" y="14378"/>
                  </a:lnTo>
                  <a:lnTo>
                    <a:pt x="12549" y="14248"/>
                  </a:lnTo>
                  <a:lnTo>
                    <a:pt x="12917" y="13954"/>
                  </a:lnTo>
                  <a:lnTo>
                    <a:pt x="13162" y="13726"/>
                  </a:lnTo>
                  <a:lnTo>
                    <a:pt x="13162" y="13628"/>
                  </a:lnTo>
                  <a:lnTo>
                    <a:pt x="13101" y="13612"/>
                  </a:lnTo>
                  <a:lnTo>
                    <a:pt x="13101" y="13547"/>
                  </a:lnTo>
                  <a:lnTo>
                    <a:pt x="13162" y="13482"/>
                  </a:lnTo>
                  <a:lnTo>
                    <a:pt x="13439" y="13335"/>
                  </a:lnTo>
                  <a:lnTo>
                    <a:pt x="13592" y="13188"/>
                  </a:lnTo>
                  <a:lnTo>
                    <a:pt x="13807" y="13074"/>
                  </a:lnTo>
                  <a:lnTo>
                    <a:pt x="13991" y="13042"/>
                  </a:lnTo>
                  <a:lnTo>
                    <a:pt x="14144" y="13042"/>
                  </a:lnTo>
                  <a:lnTo>
                    <a:pt x="14206" y="12993"/>
                  </a:lnTo>
                  <a:lnTo>
                    <a:pt x="14267" y="12927"/>
                  </a:lnTo>
                  <a:lnTo>
                    <a:pt x="14359" y="12813"/>
                  </a:lnTo>
                  <a:lnTo>
                    <a:pt x="14543" y="12634"/>
                  </a:lnTo>
                  <a:lnTo>
                    <a:pt x="14758" y="12520"/>
                  </a:lnTo>
                  <a:lnTo>
                    <a:pt x="14942" y="12389"/>
                  </a:lnTo>
                  <a:lnTo>
                    <a:pt x="14973" y="12275"/>
                  </a:lnTo>
                  <a:lnTo>
                    <a:pt x="15034" y="12161"/>
                  </a:lnTo>
                  <a:lnTo>
                    <a:pt x="14973" y="12047"/>
                  </a:lnTo>
                  <a:lnTo>
                    <a:pt x="14881" y="11770"/>
                  </a:lnTo>
                  <a:lnTo>
                    <a:pt x="14881" y="11509"/>
                  </a:lnTo>
                  <a:lnTo>
                    <a:pt x="14973" y="11362"/>
                  </a:lnTo>
                  <a:lnTo>
                    <a:pt x="15218" y="11248"/>
                  </a:lnTo>
                  <a:lnTo>
                    <a:pt x="15648" y="11069"/>
                  </a:lnTo>
                  <a:lnTo>
                    <a:pt x="16261" y="10857"/>
                  </a:lnTo>
                  <a:lnTo>
                    <a:pt x="16599" y="10710"/>
                  </a:lnTo>
                  <a:lnTo>
                    <a:pt x="17151" y="10564"/>
                  </a:lnTo>
                  <a:lnTo>
                    <a:pt x="17765" y="10450"/>
                  </a:lnTo>
                  <a:lnTo>
                    <a:pt x="18164" y="10368"/>
                  </a:lnTo>
                  <a:lnTo>
                    <a:pt x="18317" y="10303"/>
                  </a:lnTo>
                  <a:lnTo>
                    <a:pt x="18440" y="10075"/>
                  </a:lnTo>
                  <a:lnTo>
                    <a:pt x="18440" y="9912"/>
                  </a:lnTo>
                  <a:lnTo>
                    <a:pt x="18532" y="9830"/>
                  </a:lnTo>
                  <a:lnTo>
                    <a:pt x="18655" y="9716"/>
                  </a:lnTo>
                  <a:lnTo>
                    <a:pt x="18931" y="9569"/>
                  </a:lnTo>
                  <a:lnTo>
                    <a:pt x="19145" y="9422"/>
                  </a:lnTo>
                  <a:lnTo>
                    <a:pt x="19207" y="9325"/>
                  </a:lnTo>
                  <a:lnTo>
                    <a:pt x="19207" y="9243"/>
                  </a:lnTo>
                  <a:lnTo>
                    <a:pt x="19145" y="9064"/>
                  </a:lnTo>
                  <a:lnTo>
                    <a:pt x="19207" y="8982"/>
                  </a:lnTo>
                  <a:lnTo>
                    <a:pt x="19268" y="8917"/>
                  </a:lnTo>
                  <a:lnTo>
                    <a:pt x="19422" y="8673"/>
                  </a:lnTo>
                  <a:lnTo>
                    <a:pt x="19483" y="8558"/>
                  </a:lnTo>
                  <a:lnTo>
                    <a:pt x="19483" y="8363"/>
                  </a:lnTo>
                  <a:lnTo>
                    <a:pt x="19360" y="8086"/>
                  </a:lnTo>
                  <a:lnTo>
                    <a:pt x="19330" y="7972"/>
                  </a:lnTo>
                  <a:lnTo>
                    <a:pt x="19268" y="7825"/>
                  </a:lnTo>
                  <a:lnTo>
                    <a:pt x="19268" y="7711"/>
                  </a:lnTo>
                  <a:lnTo>
                    <a:pt x="19330" y="7564"/>
                  </a:lnTo>
                  <a:lnTo>
                    <a:pt x="19483" y="7417"/>
                  </a:lnTo>
                  <a:lnTo>
                    <a:pt x="19606" y="7320"/>
                  </a:lnTo>
                  <a:lnTo>
                    <a:pt x="19698" y="7287"/>
                  </a:lnTo>
                  <a:lnTo>
                    <a:pt x="19912" y="7271"/>
                  </a:lnTo>
                  <a:lnTo>
                    <a:pt x="20035" y="7271"/>
                  </a:lnTo>
                  <a:lnTo>
                    <a:pt x="20097" y="7238"/>
                  </a:lnTo>
                  <a:lnTo>
                    <a:pt x="20250" y="7140"/>
                  </a:lnTo>
                  <a:lnTo>
                    <a:pt x="20373" y="7026"/>
                  </a:lnTo>
                  <a:lnTo>
                    <a:pt x="20526" y="6814"/>
                  </a:lnTo>
                  <a:lnTo>
                    <a:pt x="20587" y="6700"/>
                  </a:lnTo>
                  <a:lnTo>
                    <a:pt x="20710" y="6619"/>
                  </a:lnTo>
                  <a:lnTo>
                    <a:pt x="20864" y="6521"/>
                  </a:lnTo>
                  <a:lnTo>
                    <a:pt x="21048" y="6472"/>
                  </a:lnTo>
                  <a:lnTo>
                    <a:pt x="21262" y="6358"/>
                  </a:lnTo>
                  <a:lnTo>
                    <a:pt x="21385" y="6195"/>
                  </a:lnTo>
                  <a:lnTo>
                    <a:pt x="21477" y="6048"/>
                  </a:lnTo>
                  <a:lnTo>
                    <a:pt x="21600" y="5901"/>
                  </a:lnTo>
                  <a:lnTo>
                    <a:pt x="21600" y="5738"/>
                  </a:lnTo>
                  <a:lnTo>
                    <a:pt x="21539" y="5575"/>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8" name="Shape"/>
            <p:cNvSpPr/>
            <p:nvPr/>
          </p:nvSpPr>
          <p:spPr>
            <a:xfrm>
              <a:off x="8249298" y="261364"/>
              <a:ext cx="6509596" cy="5483198"/>
            </a:xfrm>
            <a:custGeom>
              <a:avLst/>
              <a:gdLst/>
              <a:ahLst/>
              <a:cxnLst>
                <a:cxn ang="0">
                  <a:pos x="wd2" y="hd2"/>
                </a:cxn>
                <a:cxn ang="5400000">
                  <a:pos x="wd2" y="hd2"/>
                </a:cxn>
                <a:cxn ang="10800000">
                  <a:pos x="wd2" y="hd2"/>
                </a:cxn>
                <a:cxn ang="16200000">
                  <a:pos x="wd2" y="hd2"/>
                </a:cxn>
              </a:cxnLst>
              <a:rect l="0" t="0" r="r" b="b"/>
              <a:pathLst>
                <a:path w="21600" h="21600" extrusionOk="0">
                  <a:moveTo>
                    <a:pt x="14499" y="1802"/>
                  </a:moveTo>
                  <a:lnTo>
                    <a:pt x="14590" y="1748"/>
                  </a:lnTo>
                  <a:lnTo>
                    <a:pt x="14635" y="1727"/>
                  </a:lnTo>
                  <a:lnTo>
                    <a:pt x="14698" y="1727"/>
                  </a:lnTo>
                  <a:lnTo>
                    <a:pt x="14761" y="1748"/>
                  </a:lnTo>
                  <a:lnTo>
                    <a:pt x="14779" y="1770"/>
                  </a:lnTo>
                  <a:lnTo>
                    <a:pt x="14816" y="1802"/>
                  </a:lnTo>
                  <a:lnTo>
                    <a:pt x="14834" y="1877"/>
                  </a:lnTo>
                  <a:lnTo>
                    <a:pt x="14843" y="1963"/>
                  </a:lnTo>
                  <a:lnTo>
                    <a:pt x="14879" y="2059"/>
                  </a:lnTo>
                  <a:lnTo>
                    <a:pt x="14879" y="2156"/>
                  </a:lnTo>
                  <a:lnTo>
                    <a:pt x="14843" y="2231"/>
                  </a:lnTo>
                  <a:lnTo>
                    <a:pt x="14816" y="2274"/>
                  </a:lnTo>
                  <a:lnTo>
                    <a:pt x="14761" y="2284"/>
                  </a:lnTo>
                  <a:lnTo>
                    <a:pt x="14671" y="2284"/>
                  </a:lnTo>
                  <a:lnTo>
                    <a:pt x="14617" y="2252"/>
                  </a:lnTo>
                  <a:lnTo>
                    <a:pt x="14517" y="2188"/>
                  </a:lnTo>
                  <a:lnTo>
                    <a:pt x="14454" y="2091"/>
                  </a:lnTo>
                  <a:lnTo>
                    <a:pt x="14436" y="2059"/>
                  </a:lnTo>
                  <a:lnTo>
                    <a:pt x="14418" y="2016"/>
                  </a:lnTo>
                  <a:lnTo>
                    <a:pt x="14418" y="1963"/>
                  </a:lnTo>
                  <a:lnTo>
                    <a:pt x="14436" y="1920"/>
                  </a:lnTo>
                  <a:lnTo>
                    <a:pt x="14472" y="1866"/>
                  </a:lnTo>
                  <a:lnTo>
                    <a:pt x="14499" y="1802"/>
                  </a:lnTo>
                  <a:close/>
                  <a:moveTo>
                    <a:pt x="15240" y="2692"/>
                  </a:moveTo>
                  <a:lnTo>
                    <a:pt x="15285" y="2681"/>
                  </a:lnTo>
                  <a:lnTo>
                    <a:pt x="15321" y="2617"/>
                  </a:lnTo>
                  <a:lnTo>
                    <a:pt x="15340" y="2542"/>
                  </a:lnTo>
                  <a:lnTo>
                    <a:pt x="15321" y="2488"/>
                  </a:lnTo>
                  <a:lnTo>
                    <a:pt x="15285" y="2445"/>
                  </a:lnTo>
                  <a:lnTo>
                    <a:pt x="15222" y="2402"/>
                  </a:lnTo>
                  <a:lnTo>
                    <a:pt x="15159" y="2381"/>
                  </a:lnTo>
                  <a:lnTo>
                    <a:pt x="15023" y="2381"/>
                  </a:lnTo>
                  <a:lnTo>
                    <a:pt x="14978" y="2402"/>
                  </a:lnTo>
                  <a:lnTo>
                    <a:pt x="14933" y="2445"/>
                  </a:lnTo>
                  <a:lnTo>
                    <a:pt x="14915" y="2488"/>
                  </a:lnTo>
                  <a:lnTo>
                    <a:pt x="14915" y="2542"/>
                  </a:lnTo>
                  <a:lnTo>
                    <a:pt x="14933" y="2585"/>
                  </a:lnTo>
                  <a:lnTo>
                    <a:pt x="14996" y="2638"/>
                  </a:lnTo>
                  <a:lnTo>
                    <a:pt x="15078" y="2681"/>
                  </a:lnTo>
                  <a:lnTo>
                    <a:pt x="15177" y="2692"/>
                  </a:lnTo>
                  <a:lnTo>
                    <a:pt x="15240" y="2692"/>
                  </a:lnTo>
                  <a:close/>
                  <a:moveTo>
                    <a:pt x="16369" y="3303"/>
                  </a:moveTo>
                  <a:lnTo>
                    <a:pt x="16351" y="3282"/>
                  </a:lnTo>
                  <a:lnTo>
                    <a:pt x="16315" y="3282"/>
                  </a:lnTo>
                  <a:lnTo>
                    <a:pt x="16288" y="3314"/>
                  </a:lnTo>
                  <a:lnTo>
                    <a:pt x="16288" y="3335"/>
                  </a:lnTo>
                  <a:lnTo>
                    <a:pt x="16306" y="3378"/>
                  </a:lnTo>
                  <a:lnTo>
                    <a:pt x="16333" y="3400"/>
                  </a:lnTo>
                  <a:lnTo>
                    <a:pt x="16369" y="3378"/>
                  </a:lnTo>
                  <a:lnTo>
                    <a:pt x="16387" y="3335"/>
                  </a:lnTo>
                  <a:lnTo>
                    <a:pt x="16369" y="3303"/>
                  </a:lnTo>
                  <a:close/>
                  <a:moveTo>
                    <a:pt x="8898" y="429"/>
                  </a:moveTo>
                  <a:lnTo>
                    <a:pt x="8898" y="483"/>
                  </a:lnTo>
                  <a:lnTo>
                    <a:pt x="8844" y="504"/>
                  </a:lnTo>
                  <a:lnTo>
                    <a:pt x="8781" y="526"/>
                  </a:lnTo>
                  <a:lnTo>
                    <a:pt x="8736" y="558"/>
                  </a:lnTo>
                  <a:lnTo>
                    <a:pt x="8718" y="601"/>
                  </a:lnTo>
                  <a:lnTo>
                    <a:pt x="8718" y="643"/>
                  </a:lnTo>
                  <a:lnTo>
                    <a:pt x="8736" y="676"/>
                  </a:lnTo>
                  <a:lnTo>
                    <a:pt x="8763" y="697"/>
                  </a:lnTo>
                  <a:lnTo>
                    <a:pt x="8826" y="751"/>
                  </a:lnTo>
                  <a:lnTo>
                    <a:pt x="8944" y="772"/>
                  </a:lnTo>
                  <a:lnTo>
                    <a:pt x="9061" y="772"/>
                  </a:lnTo>
                  <a:lnTo>
                    <a:pt x="9160" y="751"/>
                  </a:lnTo>
                  <a:lnTo>
                    <a:pt x="9251" y="719"/>
                  </a:lnTo>
                  <a:lnTo>
                    <a:pt x="9287" y="676"/>
                  </a:lnTo>
                  <a:lnTo>
                    <a:pt x="9323" y="643"/>
                  </a:lnTo>
                  <a:lnTo>
                    <a:pt x="9323" y="558"/>
                  </a:lnTo>
                  <a:lnTo>
                    <a:pt x="9305" y="504"/>
                  </a:lnTo>
                  <a:lnTo>
                    <a:pt x="9251" y="450"/>
                  </a:lnTo>
                  <a:lnTo>
                    <a:pt x="9206" y="408"/>
                  </a:lnTo>
                  <a:lnTo>
                    <a:pt x="9160" y="343"/>
                  </a:lnTo>
                  <a:lnTo>
                    <a:pt x="9088" y="193"/>
                  </a:lnTo>
                  <a:lnTo>
                    <a:pt x="9061" y="118"/>
                  </a:lnTo>
                  <a:lnTo>
                    <a:pt x="9007" y="54"/>
                  </a:lnTo>
                  <a:lnTo>
                    <a:pt x="8944" y="21"/>
                  </a:lnTo>
                  <a:lnTo>
                    <a:pt x="8880" y="0"/>
                  </a:lnTo>
                  <a:lnTo>
                    <a:pt x="8817" y="21"/>
                  </a:lnTo>
                  <a:lnTo>
                    <a:pt x="8745" y="54"/>
                  </a:lnTo>
                  <a:lnTo>
                    <a:pt x="8700" y="118"/>
                  </a:lnTo>
                  <a:lnTo>
                    <a:pt x="8663" y="193"/>
                  </a:lnTo>
                  <a:lnTo>
                    <a:pt x="8663" y="247"/>
                  </a:lnTo>
                  <a:lnTo>
                    <a:pt x="8682" y="290"/>
                  </a:lnTo>
                  <a:lnTo>
                    <a:pt x="8718" y="311"/>
                  </a:lnTo>
                  <a:lnTo>
                    <a:pt x="8763" y="332"/>
                  </a:lnTo>
                  <a:lnTo>
                    <a:pt x="8844" y="365"/>
                  </a:lnTo>
                  <a:lnTo>
                    <a:pt x="8898" y="429"/>
                  </a:lnTo>
                  <a:close/>
                  <a:moveTo>
                    <a:pt x="9422" y="1062"/>
                  </a:moveTo>
                  <a:lnTo>
                    <a:pt x="9486" y="1062"/>
                  </a:lnTo>
                  <a:lnTo>
                    <a:pt x="9531" y="1051"/>
                  </a:lnTo>
                  <a:lnTo>
                    <a:pt x="9648" y="987"/>
                  </a:lnTo>
                  <a:lnTo>
                    <a:pt x="9693" y="955"/>
                  </a:lnTo>
                  <a:lnTo>
                    <a:pt x="9847" y="955"/>
                  </a:lnTo>
                  <a:lnTo>
                    <a:pt x="9892" y="933"/>
                  </a:lnTo>
                  <a:lnTo>
                    <a:pt x="9937" y="890"/>
                  </a:lnTo>
                  <a:lnTo>
                    <a:pt x="9955" y="837"/>
                  </a:lnTo>
                  <a:lnTo>
                    <a:pt x="9955" y="794"/>
                  </a:lnTo>
                  <a:lnTo>
                    <a:pt x="9937" y="740"/>
                  </a:lnTo>
                  <a:lnTo>
                    <a:pt x="9910" y="676"/>
                  </a:lnTo>
                  <a:lnTo>
                    <a:pt x="9874" y="643"/>
                  </a:lnTo>
                  <a:lnTo>
                    <a:pt x="9829" y="622"/>
                  </a:lnTo>
                  <a:lnTo>
                    <a:pt x="9748" y="579"/>
                  </a:lnTo>
                  <a:lnTo>
                    <a:pt x="9648" y="579"/>
                  </a:lnTo>
                  <a:lnTo>
                    <a:pt x="9585" y="601"/>
                  </a:lnTo>
                  <a:lnTo>
                    <a:pt x="9549" y="622"/>
                  </a:lnTo>
                  <a:lnTo>
                    <a:pt x="9513" y="654"/>
                  </a:lnTo>
                  <a:lnTo>
                    <a:pt x="9513" y="697"/>
                  </a:lnTo>
                  <a:lnTo>
                    <a:pt x="9504" y="751"/>
                  </a:lnTo>
                  <a:lnTo>
                    <a:pt x="9449" y="837"/>
                  </a:lnTo>
                  <a:lnTo>
                    <a:pt x="9386" y="933"/>
                  </a:lnTo>
                  <a:lnTo>
                    <a:pt x="9368" y="965"/>
                  </a:lnTo>
                  <a:lnTo>
                    <a:pt x="9368" y="1051"/>
                  </a:lnTo>
                  <a:lnTo>
                    <a:pt x="9422" y="1062"/>
                  </a:lnTo>
                  <a:close/>
                  <a:moveTo>
                    <a:pt x="20552" y="3453"/>
                  </a:moveTo>
                  <a:lnTo>
                    <a:pt x="20615" y="3432"/>
                  </a:lnTo>
                  <a:lnTo>
                    <a:pt x="20651" y="3400"/>
                  </a:lnTo>
                  <a:lnTo>
                    <a:pt x="20670" y="3357"/>
                  </a:lnTo>
                  <a:lnTo>
                    <a:pt x="20651" y="3314"/>
                  </a:lnTo>
                  <a:lnTo>
                    <a:pt x="20633" y="3282"/>
                  </a:lnTo>
                  <a:lnTo>
                    <a:pt x="20471" y="3239"/>
                  </a:lnTo>
                  <a:lnTo>
                    <a:pt x="20389" y="3239"/>
                  </a:lnTo>
                  <a:lnTo>
                    <a:pt x="20371" y="3282"/>
                  </a:lnTo>
                  <a:lnTo>
                    <a:pt x="20371" y="3335"/>
                  </a:lnTo>
                  <a:lnTo>
                    <a:pt x="20408" y="3378"/>
                  </a:lnTo>
                  <a:lnTo>
                    <a:pt x="20453" y="3411"/>
                  </a:lnTo>
                  <a:lnTo>
                    <a:pt x="20552" y="3453"/>
                  </a:lnTo>
                  <a:close/>
                  <a:moveTo>
                    <a:pt x="18890" y="3646"/>
                  </a:moveTo>
                  <a:lnTo>
                    <a:pt x="18890" y="3604"/>
                  </a:lnTo>
                  <a:lnTo>
                    <a:pt x="18872" y="3593"/>
                  </a:lnTo>
                  <a:lnTo>
                    <a:pt x="18854" y="3571"/>
                  </a:lnTo>
                  <a:lnTo>
                    <a:pt x="18772" y="3571"/>
                  </a:lnTo>
                  <a:lnTo>
                    <a:pt x="18772" y="3625"/>
                  </a:lnTo>
                  <a:lnTo>
                    <a:pt x="18790" y="3689"/>
                  </a:lnTo>
                  <a:lnTo>
                    <a:pt x="18818" y="3711"/>
                  </a:lnTo>
                  <a:lnTo>
                    <a:pt x="18872" y="3711"/>
                  </a:lnTo>
                  <a:lnTo>
                    <a:pt x="18890" y="3646"/>
                  </a:lnTo>
                  <a:close/>
                  <a:moveTo>
                    <a:pt x="16469" y="3411"/>
                  </a:moveTo>
                  <a:lnTo>
                    <a:pt x="16496" y="3432"/>
                  </a:lnTo>
                  <a:lnTo>
                    <a:pt x="16550" y="3400"/>
                  </a:lnTo>
                  <a:lnTo>
                    <a:pt x="16568" y="3357"/>
                  </a:lnTo>
                  <a:lnTo>
                    <a:pt x="16568" y="3314"/>
                  </a:lnTo>
                  <a:lnTo>
                    <a:pt x="16550" y="3303"/>
                  </a:lnTo>
                  <a:lnTo>
                    <a:pt x="16532" y="3260"/>
                  </a:lnTo>
                  <a:lnTo>
                    <a:pt x="16496" y="3239"/>
                  </a:lnTo>
                  <a:lnTo>
                    <a:pt x="16469" y="3239"/>
                  </a:lnTo>
                  <a:lnTo>
                    <a:pt x="16451" y="3260"/>
                  </a:lnTo>
                  <a:lnTo>
                    <a:pt x="16433" y="3303"/>
                  </a:lnTo>
                  <a:lnTo>
                    <a:pt x="16415" y="3357"/>
                  </a:lnTo>
                  <a:lnTo>
                    <a:pt x="16433" y="3400"/>
                  </a:lnTo>
                  <a:lnTo>
                    <a:pt x="16469" y="3411"/>
                  </a:lnTo>
                  <a:close/>
                  <a:moveTo>
                    <a:pt x="14066" y="12945"/>
                  </a:moveTo>
                  <a:lnTo>
                    <a:pt x="14075" y="12902"/>
                  </a:lnTo>
                  <a:lnTo>
                    <a:pt x="14075" y="12848"/>
                  </a:lnTo>
                  <a:lnTo>
                    <a:pt x="14066" y="12806"/>
                  </a:lnTo>
                  <a:lnTo>
                    <a:pt x="14012" y="12784"/>
                  </a:lnTo>
                  <a:lnTo>
                    <a:pt x="13984" y="12784"/>
                  </a:lnTo>
                  <a:lnTo>
                    <a:pt x="13930" y="12806"/>
                  </a:lnTo>
                  <a:lnTo>
                    <a:pt x="13849" y="12881"/>
                  </a:lnTo>
                  <a:lnTo>
                    <a:pt x="13813" y="12924"/>
                  </a:lnTo>
                  <a:lnTo>
                    <a:pt x="13813" y="12999"/>
                  </a:lnTo>
                  <a:lnTo>
                    <a:pt x="13849" y="13042"/>
                  </a:lnTo>
                  <a:lnTo>
                    <a:pt x="13912" y="13063"/>
                  </a:lnTo>
                  <a:lnTo>
                    <a:pt x="13966" y="13042"/>
                  </a:lnTo>
                  <a:lnTo>
                    <a:pt x="14030" y="12999"/>
                  </a:lnTo>
                  <a:lnTo>
                    <a:pt x="14066" y="12945"/>
                  </a:lnTo>
                  <a:close/>
                  <a:moveTo>
                    <a:pt x="14879" y="10768"/>
                  </a:moveTo>
                  <a:lnTo>
                    <a:pt x="14843" y="10789"/>
                  </a:lnTo>
                  <a:lnTo>
                    <a:pt x="14834" y="10811"/>
                  </a:lnTo>
                  <a:lnTo>
                    <a:pt x="14797" y="10907"/>
                  </a:lnTo>
                  <a:lnTo>
                    <a:pt x="14816" y="10982"/>
                  </a:lnTo>
                  <a:lnTo>
                    <a:pt x="14816" y="11025"/>
                  </a:lnTo>
                  <a:lnTo>
                    <a:pt x="14843" y="11057"/>
                  </a:lnTo>
                  <a:lnTo>
                    <a:pt x="14897" y="11079"/>
                  </a:lnTo>
                  <a:lnTo>
                    <a:pt x="14933" y="11079"/>
                  </a:lnTo>
                  <a:lnTo>
                    <a:pt x="14942" y="11057"/>
                  </a:lnTo>
                  <a:lnTo>
                    <a:pt x="14960" y="11036"/>
                  </a:lnTo>
                  <a:lnTo>
                    <a:pt x="14960" y="10939"/>
                  </a:lnTo>
                  <a:lnTo>
                    <a:pt x="14996" y="10886"/>
                  </a:lnTo>
                  <a:lnTo>
                    <a:pt x="15014" y="10864"/>
                  </a:lnTo>
                  <a:lnTo>
                    <a:pt x="15078" y="10864"/>
                  </a:lnTo>
                  <a:lnTo>
                    <a:pt x="15141" y="10907"/>
                  </a:lnTo>
                  <a:lnTo>
                    <a:pt x="15204" y="10929"/>
                  </a:lnTo>
                  <a:lnTo>
                    <a:pt x="15276" y="10929"/>
                  </a:lnTo>
                  <a:lnTo>
                    <a:pt x="15340" y="10907"/>
                  </a:lnTo>
                  <a:lnTo>
                    <a:pt x="15403" y="10864"/>
                  </a:lnTo>
                  <a:lnTo>
                    <a:pt x="15448" y="10811"/>
                  </a:lnTo>
                  <a:lnTo>
                    <a:pt x="15484" y="10746"/>
                  </a:lnTo>
                  <a:lnTo>
                    <a:pt x="15502" y="10671"/>
                  </a:lnTo>
                  <a:lnTo>
                    <a:pt x="15502" y="10575"/>
                  </a:lnTo>
                  <a:lnTo>
                    <a:pt x="15466" y="10553"/>
                  </a:lnTo>
                  <a:lnTo>
                    <a:pt x="15421" y="10532"/>
                  </a:lnTo>
                  <a:lnTo>
                    <a:pt x="15367" y="10532"/>
                  </a:lnTo>
                  <a:lnTo>
                    <a:pt x="15303" y="10521"/>
                  </a:lnTo>
                  <a:lnTo>
                    <a:pt x="15258" y="10500"/>
                  </a:lnTo>
                  <a:lnTo>
                    <a:pt x="15240" y="10457"/>
                  </a:lnTo>
                  <a:lnTo>
                    <a:pt x="15222" y="10425"/>
                  </a:lnTo>
                  <a:lnTo>
                    <a:pt x="15204" y="10328"/>
                  </a:lnTo>
                  <a:lnTo>
                    <a:pt x="15141" y="10242"/>
                  </a:lnTo>
                  <a:lnTo>
                    <a:pt x="15078" y="10167"/>
                  </a:lnTo>
                  <a:lnTo>
                    <a:pt x="15041" y="10189"/>
                  </a:lnTo>
                  <a:lnTo>
                    <a:pt x="15023" y="10210"/>
                  </a:lnTo>
                  <a:lnTo>
                    <a:pt x="15041" y="10285"/>
                  </a:lnTo>
                  <a:lnTo>
                    <a:pt x="15096" y="10403"/>
                  </a:lnTo>
                  <a:lnTo>
                    <a:pt x="15096" y="10575"/>
                  </a:lnTo>
                  <a:lnTo>
                    <a:pt x="15059" y="10650"/>
                  </a:lnTo>
                  <a:lnTo>
                    <a:pt x="15023" y="10714"/>
                  </a:lnTo>
                  <a:lnTo>
                    <a:pt x="14978" y="10746"/>
                  </a:lnTo>
                  <a:lnTo>
                    <a:pt x="14960" y="10746"/>
                  </a:lnTo>
                  <a:lnTo>
                    <a:pt x="14879" y="10768"/>
                  </a:lnTo>
                  <a:close/>
                  <a:moveTo>
                    <a:pt x="15078" y="9921"/>
                  </a:moveTo>
                  <a:lnTo>
                    <a:pt x="15078" y="9931"/>
                  </a:lnTo>
                  <a:lnTo>
                    <a:pt x="15105" y="9974"/>
                  </a:lnTo>
                  <a:lnTo>
                    <a:pt x="15123" y="9996"/>
                  </a:lnTo>
                  <a:lnTo>
                    <a:pt x="15159" y="10017"/>
                  </a:lnTo>
                  <a:lnTo>
                    <a:pt x="15204" y="10017"/>
                  </a:lnTo>
                  <a:lnTo>
                    <a:pt x="15222" y="9996"/>
                  </a:lnTo>
                  <a:lnTo>
                    <a:pt x="15240" y="9921"/>
                  </a:lnTo>
                  <a:lnTo>
                    <a:pt x="15240" y="9835"/>
                  </a:lnTo>
                  <a:lnTo>
                    <a:pt x="15222" y="9781"/>
                  </a:lnTo>
                  <a:lnTo>
                    <a:pt x="15204" y="9706"/>
                  </a:lnTo>
                  <a:lnTo>
                    <a:pt x="15186" y="9620"/>
                  </a:lnTo>
                  <a:lnTo>
                    <a:pt x="15204" y="9545"/>
                  </a:lnTo>
                  <a:lnTo>
                    <a:pt x="15240" y="9449"/>
                  </a:lnTo>
                  <a:lnTo>
                    <a:pt x="15240" y="9352"/>
                  </a:lnTo>
                  <a:lnTo>
                    <a:pt x="15258" y="9331"/>
                  </a:lnTo>
                  <a:lnTo>
                    <a:pt x="15321" y="9331"/>
                  </a:lnTo>
                  <a:lnTo>
                    <a:pt x="15439" y="9374"/>
                  </a:lnTo>
                  <a:lnTo>
                    <a:pt x="15448" y="9352"/>
                  </a:lnTo>
                  <a:lnTo>
                    <a:pt x="15466" y="9352"/>
                  </a:lnTo>
                  <a:lnTo>
                    <a:pt x="15484" y="9309"/>
                  </a:lnTo>
                  <a:lnTo>
                    <a:pt x="15484" y="9277"/>
                  </a:lnTo>
                  <a:lnTo>
                    <a:pt x="15466" y="9234"/>
                  </a:lnTo>
                  <a:lnTo>
                    <a:pt x="15439" y="9202"/>
                  </a:lnTo>
                  <a:lnTo>
                    <a:pt x="15367" y="9138"/>
                  </a:lnTo>
                  <a:lnTo>
                    <a:pt x="15340" y="9084"/>
                  </a:lnTo>
                  <a:lnTo>
                    <a:pt x="15303" y="9020"/>
                  </a:lnTo>
                  <a:lnTo>
                    <a:pt x="15303" y="8870"/>
                  </a:lnTo>
                  <a:lnTo>
                    <a:pt x="15340" y="8580"/>
                  </a:lnTo>
                  <a:lnTo>
                    <a:pt x="15340" y="8537"/>
                  </a:lnTo>
                  <a:lnTo>
                    <a:pt x="15321" y="8483"/>
                  </a:lnTo>
                  <a:lnTo>
                    <a:pt x="15285" y="8398"/>
                  </a:lnTo>
                  <a:lnTo>
                    <a:pt x="15276" y="8344"/>
                  </a:lnTo>
                  <a:lnTo>
                    <a:pt x="15276" y="8269"/>
                  </a:lnTo>
                  <a:lnTo>
                    <a:pt x="15285" y="8205"/>
                  </a:lnTo>
                  <a:lnTo>
                    <a:pt x="15276" y="8129"/>
                  </a:lnTo>
                  <a:lnTo>
                    <a:pt x="15204" y="8129"/>
                  </a:lnTo>
                  <a:lnTo>
                    <a:pt x="15186" y="8172"/>
                  </a:lnTo>
                  <a:lnTo>
                    <a:pt x="15186" y="8247"/>
                  </a:lnTo>
                  <a:lnTo>
                    <a:pt x="15177" y="8323"/>
                  </a:lnTo>
                  <a:lnTo>
                    <a:pt x="15159" y="8398"/>
                  </a:lnTo>
                  <a:lnTo>
                    <a:pt x="15123" y="8462"/>
                  </a:lnTo>
                  <a:lnTo>
                    <a:pt x="15105" y="8537"/>
                  </a:lnTo>
                  <a:lnTo>
                    <a:pt x="15105" y="8698"/>
                  </a:lnTo>
                  <a:lnTo>
                    <a:pt x="15123" y="8848"/>
                  </a:lnTo>
                  <a:lnTo>
                    <a:pt x="15141" y="9041"/>
                  </a:lnTo>
                  <a:lnTo>
                    <a:pt x="15141" y="9256"/>
                  </a:lnTo>
                  <a:lnTo>
                    <a:pt x="15123" y="9395"/>
                  </a:lnTo>
                  <a:lnTo>
                    <a:pt x="15105" y="9449"/>
                  </a:lnTo>
                  <a:lnTo>
                    <a:pt x="15105" y="9524"/>
                  </a:lnTo>
                  <a:lnTo>
                    <a:pt x="15141" y="9663"/>
                  </a:lnTo>
                  <a:lnTo>
                    <a:pt x="15141" y="9738"/>
                  </a:lnTo>
                  <a:lnTo>
                    <a:pt x="15123" y="9803"/>
                  </a:lnTo>
                  <a:lnTo>
                    <a:pt x="15105" y="9835"/>
                  </a:lnTo>
                  <a:lnTo>
                    <a:pt x="15096" y="9835"/>
                  </a:lnTo>
                  <a:lnTo>
                    <a:pt x="15078" y="9878"/>
                  </a:lnTo>
                  <a:lnTo>
                    <a:pt x="15078" y="9921"/>
                  </a:lnTo>
                  <a:close/>
                  <a:moveTo>
                    <a:pt x="13623" y="12902"/>
                  </a:moveTo>
                  <a:lnTo>
                    <a:pt x="13551" y="12881"/>
                  </a:lnTo>
                  <a:lnTo>
                    <a:pt x="13470" y="12881"/>
                  </a:lnTo>
                  <a:lnTo>
                    <a:pt x="13442" y="12902"/>
                  </a:lnTo>
                  <a:lnTo>
                    <a:pt x="13424" y="12945"/>
                  </a:lnTo>
                  <a:lnTo>
                    <a:pt x="13406" y="13020"/>
                  </a:lnTo>
                  <a:lnTo>
                    <a:pt x="13406" y="13095"/>
                  </a:lnTo>
                  <a:lnTo>
                    <a:pt x="13424" y="13138"/>
                  </a:lnTo>
                  <a:lnTo>
                    <a:pt x="13460" y="13159"/>
                  </a:lnTo>
                  <a:lnTo>
                    <a:pt x="13488" y="13159"/>
                  </a:lnTo>
                  <a:lnTo>
                    <a:pt x="13551" y="13138"/>
                  </a:lnTo>
                  <a:lnTo>
                    <a:pt x="13569" y="13159"/>
                  </a:lnTo>
                  <a:lnTo>
                    <a:pt x="13587" y="13192"/>
                  </a:lnTo>
                  <a:lnTo>
                    <a:pt x="13551" y="13277"/>
                  </a:lnTo>
                  <a:lnTo>
                    <a:pt x="13524" y="13374"/>
                  </a:lnTo>
                  <a:lnTo>
                    <a:pt x="13542" y="13406"/>
                  </a:lnTo>
                  <a:lnTo>
                    <a:pt x="13569" y="13428"/>
                  </a:lnTo>
                  <a:lnTo>
                    <a:pt x="13605" y="13449"/>
                  </a:lnTo>
                  <a:lnTo>
                    <a:pt x="13650" y="13428"/>
                  </a:lnTo>
                  <a:lnTo>
                    <a:pt x="13686" y="13385"/>
                  </a:lnTo>
                  <a:lnTo>
                    <a:pt x="13704" y="13353"/>
                  </a:lnTo>
                  <a:lnTo>
                    <a:pt x="13722" y="13235"/>
                  </a:lnTo>
                  <a:lnTo>
                    <a:pt x="13704" y="13117"/>
                  </a:lnTo>
                  <a:lnTo>
                    <a:pt x="13704" y="13020"/>
                  </a:lnTo>
                  <a:lnTo>
                    <a:pt x="13686" y="12945"/>
                  </a:lnTo>
                  <a:lnTo>
                    <a:pt x="13650" y="12924"/>
                  </a:lnTo>
                  <a:lnTo>
                    <a:pt x="13623" y="12902"/>
                  </a:lnTo>
                  <a:close/>
                  <a:moveTo>
                    <a:pt x="14635" y="12033"/>
                  </a:moveTo>
                  <a:lnTo>
                    <a:pt x="14617" y="12066"/>
                  </a:lnTo>
                  <a:lnTo>
                    <a:pt x="14590" y="12130"/>
                  </a:lnTo>
                  <a:lnTo>
                    <a:pt x="14554" y="12205"/>
                  </a:lnTo>
                  <a:lnTo>
                    <a:pt x="14517" y="12226"/>
                  </a:lnTo>
                  <a:lnTo>
                    <a:pt x="14499" y="12248"/>
                  </a:lnTo>
                  <a:lnTo>
                    <a:pt x="14454" y="12226"/>
                  </a:lnTo>
                  <a:lnTo>
                    <a:pt x="14436" y="12205"/>
                  </a:lnTo>
                  <a:lnTo>
                    <a:pt x="14436" y="12162"/>
                  </a:lnTo>
                  <a:lnTo>
                    <a:pt x="14418" y="12130"/>
                  </a:lnTo>
                  <a:lnTo>
                    <a:pt x="14373" y="12130"/>
                  </a:lnTo>
                  <a:lnTo>
                    <a:pt x="14355" y="12162"/>
                  </a:lnTo>
                  <a:lnTo>
                    <a:pt x="14337" y="12259"/>
                  </a:lnTo>
                  <a:lnTo>
                    <a:pt x="14292" y="12377"/>
                  </a:lnTo>
                  <a:lnTo>
                    <a:pt x="14237" y="12495"/>
                  </a:lnTo>
                  <a:lnTo>
                    <a:pt x="14210" y="12537"/>
                  </a:lnTo>
                  <a:lnTo>
                    <a:pt x="14174" y="12559"/>
                  </a:lnTo>
                  <a:lnTo>
                    <a:pt x="14093" y="12570"/>
                  </a:lnTo>
                  <a:lnTo>
                    <a:pt x="13966" y="12570"/>
                  </a:lnTo>
                  <a:lnTo>
                    <a:pt x="13894" y="12591"/>
                  </a:lnTo>
                  <a:lnTo>
                    <a:pt x="13885" y="12634"/>
                  </a:lnTo>
                  <a:lnTo>
                    <a:pt x="13867" y="12655"/>
                  </a:lnTo>
                  <a:lnTo>
                    <a:pt x="13786" y="12709"/>
                  </a:lnTo>
                  <a:lnTo>
                    <a:pt x="13722" y="12773"/>
                  </a:lnTo>
                  <a:lnTo>
                    <a:pt x="13704" y="12784"/>
                  </a:lnTo>
                  <a:lnTo>
                    <a:pt x="13704" y="12827"/>
                  </a:lnTo>
                  <a:lnTo>
                    <a:pt x="13731" y="12827"/>
                  </a:lnTo>
                  <a:lnTo>
                    <a:pt x="13786" y="12848"/>
                  </a:lnTo>
                  <a:lnTo>
                    <a:pt x="13831" y="12827"/>
                  </a:lnTo>
                  <a:lnTo>
                    <a:pt x="13885" y="12806"/>
                  </a:lnTo>
                  <a:lnTo>
                    <a:pt x="13966" y="12752"/>
                  </a:lnTo>
                  <a:lnTo>
                    <a:pt x="14012" y="12709"/>
                  </a:lnTo>
                  <a:lnTo>
                    <a:pt x="14048" y="12709"/>
                  </a:lnTo>
                  <a:lnTo>
                    <a:pt x="14093" y="12730"/>
                  </a:lnTo>
                  <a:lnTo>
                    <a:pt x="14147" y="12773"/>
                  </a:lnTo>
                  <a:lnTo>
                    <a:pt x="14192" y="12881"/>
                  </a:lnTo>
                  <a:lnTo>
                    <a:pt x="14228" y="12945"/>
                  </a:lnTo>
                  <a:lnTo>
                    <a:pt x="14237" y="12945"/>
                  </a:lnTo>
                  <a:lnTo>
                    <a:pt x="14274" y="12966"/>
                  </a:lnTo>
                  <a:lnTo>
                    <a:pt x="14310" y="12945"/>
                  </a:lnTo>
                  <a:lnTo>
                    <a:pt x="14328" y="12902"/>
                  </a:lnTo>
                  <a:lnTo>
                    <a:pt x="14337" y="12806"/>
                  </a:lnTo>
                  <a:lnTo>
                    <a:pt x="14355" y="12752"/>
                  </a:lnTo>
                  <a:lnTo>
                    <a:pt x="14373" y="12730"/>
                  </a:lnTo>
                  <a:lnTo>
                    <a:pt x="14409" y="12709"/>
                  </a:lnTo>
                  <a:lnTo>
                    <a:pt x="14472" y="12709"/>
                  </a:lnTo>
                  <a:lnTo>
                    <a:pt x="14536" y="12730"/>
                  </a:lnTo>
                  <a:lnTo>
                    <a:pt x="14617" y="12773"/>
                  </a:lnTo>
                  <a:lnTo>
                    <a:pt x="14653" y="12784"/>
                  </a:lnTo>
                  <a:lnTo>
                    <a:pt x="14680" y="12773"/>
                  </a:lnTo>
                  <a:lnTo>
                    <a:pt x="14716" y="12730"/>
                  </a:lnTo>
                  <a:lnTo>
                    <a:pt x="14716" y="12709"/>
                  </a:lnTo>
                  <a:lnTo>
                    <a:pt x="14734" y="12666"/>
                  </a:lnTo>
                  <a:lnTo>
                    <a:pt x="14779" y="12666"/>
                  </a:lnTo>
                  <a:lnTo>
                    <a:pt x="14779" y="12570"/>
                  </a:lnTo>
                  <a:lnTo>
                    <a:pt x="14834" y="12537"/>
                  </a:lnTo>
                  <a:lnTo>
                    <a:pt x="14861" y="12559"/>
                  </a:lnTo>
                  <a:lnTo>
                    <a:pt x="14861" y="12591"/>
                  </a:lnTo>
                  <a:lnTo>
                    <a:pt x="14879" y="12634"/>
                  </a:lnTo>
                  <a:lnTo>
                    <a:pt x="14915" y="12634"/>
                  </a:lnTo>
                  <a:lnTo>
                    <a:pt x="14942" y="12613"/>
                  </a:lnTo>
                  <a:lnTo>
                    <a:pt x="14960" y="12570"/>
                  </a:lnTo>
                  <a:lnTo>
                    <a:pt x="14978" y="12537"/>
                  </a:lnTo>
                  <a:lnTo>
                    <a:pt x="14978" y="12441"/>
                  </a:lnTo>
                  <a:lnTo>
                    <a:pt x="14960" y="12366"/>
                  </a:lnTo>
                  <a:lnTo>
                    <a:pt x="14942" y="12248"/>
                  </a:lnTo>
                  <a:lnTo>
                    <a:pt x="14942" y="12184"/>
                  </a:lnTo>
                  <a:lnTo>
                    <a:pt x="14960" y="12108"/>
                  </a:lnTo>
                  <a:lnTo>
                    <a:pt x="14978" y="12055"/>
                  </a:lnTo>
                  <a:lnTo>
                    <a:pt x="15014" y="11990"/>
                  </a:lnTo>
                  <a:lnTo>
                    <a:pt x="15041" y="11915"/>
                  </a:lnTo>
                  <a:lnTo>
                    <a:pt x="15059" y="11851"/>
                  </a:lnTo>
                  <a:lnTo>
                    <a:pt x="15078" y="11722"/>
                  </a:lnTo>
                  <a:lnTo>
                    <a:pt x="15078" y="11465"/>
                  </a:lnTo>
                  <a:lnTo>
                    <a:pt x="15041" y="11390"/>
                  </a:lnTo>
                  <a:lnTo>
                    <a:pt x="15014" y="11336"/>
                  </a:lnTo>
                  <a:lnTo>
                    <a:pt x="14960" y="11293"/>
                  </a:lnTo>
                  <a:lnTo>
                    <a:pt x="14915" y="11293"/>
                  </a:lnTo>
                  <a:lnTo>
                    <a:pt x="14843" y="11315"/>
                  </a:lnTo>
                  <a:lnTo>
                    <a:pt x="14816" y="11347"/>
                  </a:lnTo>
                  <a:lnTo>
                    <a:pt x="14779" y="11411"/>
                  </a:lnTo>
                  <a:lnTo>
                    <a:pt x="14797" y="11486"/>
                  </a:lnTo>
                  <a:lnTo>
                    <a:pt x="14816" y="11626"/>
                  </a:lnTo>
                  <a:lnTo>
                    <a:pt x="14816" y="11744"/>
                  </a:lnTo>
                  <a:lnTo>
                    <a:pt x="14779" y="11840"/>
                  </a:lnTo>
                  <a:lnTo>
                    <a:pt x="14734" y="11937"/>
                  </a:lnTo>
                  <a:lnTo>
                    <a:pt x="14671" y="12033"/>
                  </a:lnTo>
                  <a:lnTo>
                    <a:pt x="14635" y="12033"/>
                  </a:lnTo>
                  <a:close/>
                  <a:moveTo>
                    <a:pt x="14536" y="7894"/>
                  </a:moveTo>
                  <a:lnTo>
                    <a:pt x="14490" y="7936"/>
                  </a:lnTo>
                  <a:lnTo>
                    <a:pt x="14490" y="7990"/>
                  </a:lnTo>
                  <a:lnTo>
                    <a:pt x="14499" y="8012"/>
                  </a:lnTo>
                  <a:lnTo>
                    <a:pt x="14554" y="8012"/>
                  </a:lnTo>
                  <a:lnTo>
                    <a:pt x="14554" y="7990"/>
                  </a:lnTo>
                  <a:lnTo>
                    <a:pt x="14572" y="7979"/>
                  </a:lnTo>
                  <a:lnTo>
                    <a:pt x="14572" y="7936"/>
                  </a:lnTo>
                  <a:lnTo>
                    <a:pt x="14536" y="7894"/>
                  </a:lnTo>
                  <a:close/>
                  <a:moveTo>
                    <a:pt x="10154" y="20613"/>
                  </a:moveTo>
                  <a:lnTo>
                    <a:pt x="10154" y="20506"/>
                  </a:lnTo>
                  <a:lnTo>
                    <a:pt x="10118" y="20431"/>
                  </a:lnTo>
                  <a:lnTo>
                    <a:pt x="10091" y="20377"/>
                  </a:lnTo>
                  <a:lnTo>
                    <a:pt x="10037" y="20313"/>
                  </a:lnTo>
                  <a:lnTo>
                    <a:pt x="9910" y="20216"/>
                  </a:lnTo>
                  <a:lnTo>
                    <a:pt x="9856" y="20141"/>
                  </a:lnTo>
                  <a:lnTo>
                    <a:pt x="9829" y="20045"/>
                  </a:lnTo>
                  <a:lnTo>
                    <a:pt x="9793" y="19905"/>
                  </a:lnTo>
                  <a:lnTo>
                    <a:pt x="9775" y="19830"/>
                  </a:lnTo>
                  <a:lnTo>
                    <a:pt x="9748" y="19777"/>
                  </a:lnTo>
                  <a:lnTo>
                    <a:pt x="9648" y="19691"/>
                  </a:lnTo>
                  <a:lnTo>
                    <a:pt x="9549" y="19616"/>
                  </a:lnTo>
                  <a:lnTo>
                    <a:pt x="9468" y="19562"/>
                  </a:lnTo>
                  <a:lnTo>
                    <a:pt x="9386" y="19487"/>
                  </a:lnTo>
                  <a:lnTo>
                    <a:pt x="9332" y="19401"/>
                  </a:lnTo>
                  <a:lnTo>
                    <a:pt x="9305" y="19305"/>
                  </a:lnTo>
                  <a:lnTo>
                    <a:pt x="9269" y="19133"/>
                  </a:lnTo>
                  <a:lnTo>
                    <a:pt x="9224" y="18983"/>
                  </a:lnTo>
                  <a:lnTo>
                    <a:pt x="9160" y="18876"/>
                  </a:lnTo>
                  <a:lnTo>
                    <a:pt x="9061" y="18822"/>
                  </a:lnTo>
                  <a:lnTo>
                    <a:pt x="8944" y="18769"/>
                  </a:lnTo>
                  <a:lnTo>
                    <a:pt x="8844" y="18747"/>
                  </a:lnTo>
                  <a:lnTo>
                    <a:pt x="8799" y="18726"/>
                  </a:lnTo>
                  <a:lnTo>
                    <a:pt x="8745" y="18726"/>
                  </a:lnTo>
                  <a:lnTo>
                    <a:pt x="8736" y="18747"/>
                  </a:lnTo>
                  <a:lnTo>
                    <a:pt x="8718" y="18769"/>
                  </a:lnTo>
                  <a:lnTo>
                    <a:pt x="8718" y="18801"/>
                  </a:lnTo>
                  <a:lnTo>
                    <a:pt x="8745" y="18876"/>
                  </a:lnTo>
                  <a:lnTo>
                    <a:pt x="8826" y="18994"/>
                  </a:lnTo>
                  <a:lnTo>
                    <a:pt x="9007" y="19251"/>
                  </a:lnTo>
                  <a:lnTo>
                    <a:pt x="9088" y="19391"/>
                  </a:lnTo>
                  <a:lnTo>
                    <a:pt x="9160" y="19541"/>
                  </a:lnTo>
                  <a:lnTo>
                    <a:pt x="9251" y="19777"/>
                  </a:lnTo>
                  <a:lnTo>
                    <a:pt x="9386" y="20002"/>
                  </a:lnTo>
                  <a:lnTo>
                    <a:pt x="9468" y="20163"/>
                  </a:lnTo>
                  <a:lnTo>
                    <a:pt x="9549" y="20313"/>
                  </a:lnTo>
                  <a:lnTo>
                    <a:pt x="9693" y="20645"/>
                  </a:lnTo>
                  <a:lnTo>
                    <a:pt x="9775" y="20785"/>
                  </a:lnTo>
                  <a:lnTo>
                    <a:pt x="9829" y="20817"/>
                  </a:lnTo>
                  <a:lnTo>
                    <a:pt x="9892" y="20881"/>
                  </a:lnTo>
                  <a:lnTo>
                    <a:pt x="9937" y="20903"/>
                  </a:lnTo>
                  <a:lnTo>
                    <a:pt x="10010" y="20935"/>
                  </a:lnTo>
                  <a:lnTo>
                    <a:pt x="10109" y="20935"/>
                  </a:lnTo>
                  <a:lnTo>
                    <a:pt x="10136" y="20914"/>
                  </a:lnTo>
                  <a:lnTo>
                    <a:pt x="10172" y="20839"/>
                  </a:lnTo>
                  <a:lnTo>
                    <a:pt x="10172" y="20763"/>
                  </a:lnTo>
                  <a:lnTo>
                    <a:pt x="10154" y="20613"/>
                  </a:lnTo>
                  <a:close/>
                  <a:moveTo>
                    <a:pt x="6586" y="17954"/>
                  </a:moveTo>
                  <a:lnTo>
                    <a:pt x="6577" y="17986"/>
                  </a:lnTo>
                  <a:lnTo>
                    <a:pt x="6559" y="18007"/>
                  </a:lnTo>
                  <a:lnTo>
                    <a:pt x="6577" y="18029"/>
                  </a:lnTo>
                  <a:lnTo>
                    <a:pt x="6577" y="18050"/>
                  </a:lnTo>
                  <a:lnTo>
                    <a:pt x="6586" y="18061"/>
                  </a:lnTo>
                  <a:lnTo>
                    <a:pt x="6586" y="18104"/>
                  </a:lnTo>
                  <a:lnTo>
                    <a:pt x="6522" y="18297"/>
                  </a:lnTo>
                  <a:lnTo>
                    <a:pt x="6541" y="18393"/>
                  </a:lnTo>
                  <a:lnTo>
                    <a:pt x="6577" y="18511"/>
                  </a:lnTo>
                  <a:lnTo>
                    <a:pt x="6586" y="18629"/>
                  </a:lnTo>
                  <a:lnTo>
                    <a:pt x="6604" y="18704"/>
                  </a:lnTo>
                  <a:lnTo>
                    <a:pt x="6622" y="18726"/>
                  </a:lnTo>
                  <a:lnTo>
                    <a:pt x="6658" y="18726"/>
                  </a:lnTo>
                  <a:lnTo>
                    <a:pt x="6739" y="18683"/>
                  </a:lnTo>
                  <a:lnTo>
                    <a:pt x="6784" y="18672"/>
                  </a:lnTo>
                  <a:lnTo>
                    <a:pt x="6821" y="18651"/>
                  </a:lnTo>
                  <a:lnTo>
                    <a:pt x="6839" y="18629"/>
                  </a:lnTo>
                  <a:lnTo>
                    <a:pt x="6848" y="18576"/>
                  </a:lnTo>
                  <a:lnTo>
                    <a:pt x="6848" y="18415"/>
                  </a:lnTo>
                  <a:lnTo>
                    <a:pt x="6839" y="18361"/>
                  </a:lnTo>
                  <a:lnTo>
                    <a:pt x="6766" y="18222"/>
                  </a:lnTo>
                  <a:lnTo>
                    <a:pt x="6685" y="18104"/>
                  </a:lnTo>
                  <a:lnTo>
                    <a:pt x="6586" y="17954"/>
                  </a:lnTo>
                  <a:close/>
                  <a:moveTo>
                    <a:pt x="12015" y="17760"/>
                  </a:moveTo>
                  <a:lnTo>
                    <a:pt x="11970" y="17760"/>
                  </a:lnTo>
                  <a:lnTo>
                    <a:pt x="11934" y="17793"/>
                  </a:lnTo>
                  <a:lnTo>
                    <a:pt x="11916" y="17814"/>
                  </a:lnTo>
                  <a:lnTo>
                    <a:pt x="11907" y="17857"/>
                  </a:lnTo>
                  <a:lnTo>
                    <a:pt x="11889" y="17932"/>
                  </a:lnTo>
                  <a:lnTo>
                    <a:pt x="11889" y="17964"/>
                  </a:lnTo>
                  <a:lnTo>
                    <a:pt x="11871" y="18007"/>
                  </a:lnTo>
                  <a:lnTo>
                    <a:pt x="11807" y="18050"/>
                  </a:lnTo>
                  <a:lnTo>
                    <a:pt x="11753" y="18104"/>
                  </a:lnTo>
                  <a:lnTo>
                    <a:pt x="11744" y="18125"/>
                  </a:lnTo>
                  <a:lnTo>
                    <a:pt x="11753" y="18168"/>
                  </a:lnTo>
                  <a:lnTo>
                    <a:pt x="11825" y="18168"/>
                  </a:lnTo>
                  <a:lnTo>
                    <a:pt x="11871" y="18147"/>
                  </a:lnTo>
                  <a:lnTo>
                    <a:pt x="11907" y="18104"/>
                  </a:lnTo>
                  <a:lnTo>
                    <a:pt x="11934" y="18050"/>
                  </a:lnTo>
                  <a:lnTo>
                    <a:pt x="12033" y="17932"/>
                  </a:lnTo>
                  <a:lnTo>
                    <a:pt x="12051" y="17868"/>
                  </a:lnTo>
                  <a:lnTo>
                    <a:pt x="12069" y="17836"/>
                  </a:lnTo>
                  <a:lnTo>
                    <a:pt x="12051" y="17793"/>
                  </a:lnTo>
                  <a:lnTo>
                    <a:pt x="12033" y="17760"/>
                  </a:lnTo>
                  <a:lnTo>
                    <a:pt x="12015" y="17760"/>
                  </a:lnTo>
                  <a:close/>
                  <a:moveTo>
                    <a:pt x="12900" y="18104"/>
                  </a:moveTo>
                  <a:lnTo>
                    <a:pt x="12864" y="18104"/>
                  </a:lnTo>
                  <a:lnTo>
                    <a:pt x="12837" y="18168"/>
                  </a:lnTo>
                  <a:lnTo>
                    <a:pt x="12801" y="18222"/>
                  </a:lnTo>
                  <a:lnTo>
                    <a:pt x="12756" y="18265"/>
                  </a:lnTo>
                  <a:lnTo>
                    <a:pt x="12675" y="18275"/>
                  </a:lnTo>
                  <a:lnTo>
                    <a:pt x="12476" y="18275"/>
                  </a:lnTo>
                  <a:lnTo>
                    <a:pt x="12440" y="18297"/>
                  </a:lnTo>
                  <a:lnTo>
                    <a:pt x="12413" y="18340"/>
                  </a:lnTo>
                  <a:lnTo>
                    <a:pt x="12413" y="18393"/>
                  </a:lnTo>
                  <a:lnTo>
                    <a:pt x="12440" y="18458"/>
                  </a:lnTo>
                  <a:lnTo>
                    <a:pt x="12602" y="18458"/>
                  </a:lnTo>
                  <a:lnTo>
                    <a:pt x="12656" y="18468"/>
                  </a:lnTo>
                  <a:lnTo>
                    <a:pt x="12693" y="18490"/>
                  </a:lnTo>
                  <a:lnTo>
                    <a:pt x="12702" y="18533"/>
                  </a:lnTo>
                  <a:lnTo>
                    <a:pt x="12702" y="18651"/>
                  </a:lnTo>
                  <a:lnTo>
                    <a:pt x="12720" y="18683"/>
                  </a:lnTo>
                  <a:lnTo>
                    <a:pt x="12774" y="18726"/>
                  </a:lnTo>
                  <a:lnTo>
                    <a:pt x="12819" y="18747"/>
                  </a:lnTo>
                  <a:lnTo>
                    <a:pt x="12864" y="18747"/>
                  </a:lnTo>
                  <a:lnTo>
                    <a:pt x="12900" y="18704"/>
                  </a:lnTo>
                  <a:lnTo>
                    <a:pt x="12900" y="18608"/>
                  </a:lnTo>
                  <a:lnTo>
                    <a:pt x="12882" y="18554"/>
                  </a:lnTo>
                  <a:lnTo>
                    <a:pt x="12864" y="18490"/>
                  </a:lnTo>
                  <a:lnTo>
                    <a:pt x="12882" y="18458"/>
                  </a:lnTo>
                  <a:lnTo>
                    <a:pt x="12982" y="18340"/>
                  </a:lnTo>
                  <a:lnTo>
                    <a:pt x="12982" y="18297"/>
                  </a:lnTo>
                  <a:lnTo>
                    <a:pt x="12955" y="18200"/>
                  </a:lnTo>
                  <a:lnTo>
                    <a:pt x="12937" y="18147"/>
                  </a:lnTo>
                  <a:lnTo>
                    <a:pt x="12900" y="18104"/>
                  </a:lnTo>
                  <a:close/>
                  <a:moveTo>
                    <a:pt x="12277" y="14725"/>
                  </a:moveTo>
                  <a:lnTo>
                    <a:pt x="12250" y="14768"/>
                  </a:lnTo>
                  <a:lnTo>
                    <a:pt x="12196" y="14822"/>
                  </a:lnTo>
                  <a:lnTo>
                    <a:pt x="12132" y="14940"/>
                  </a:lnTo>
                  <a:lnTo>
                    <a:pt x="12069" y="15079"/>
                  </a:lnTo>
                  <a:lnTo>
                    <a:pt x="12069" y="15229"/>
                  </a:lnTo>
                  <a:lnTo>
                    <a:pt x="12087" y="15294"/>
                  </a:lnTo>
                  <a:lnTo>
                    <a:pt x="12132" y="15347"/>
                  </a:lnTo>
                  <a:lnTo>
                    <a:pt x="12232" y="15347"/>
                  </a:lnTo>
                  <a:lnTo>
                    <a:pt x="12277" y="15315"/>
                  </a:lnTo>
                  <a:lnTo>
                    <a:pt x="12331" y="15272"/>
                  </a:lnTo>
                  <a:lnTo>
                    <a:pt x="12413" y="15154"/>
                  </a:lnTo>
                  <a:lnTo>
                    <a:pt x="12440" y="15058"/>
                  </a:lnTo>
                  <a:lnTo>
                    <a:pt x="12440" y="14983"/>
                  </a:lnTo>
                  <a:lnTo>
                    <a:pt x="12431" y="14908"/>
                  </a:lnTo>
                  <a:lnTo>
                    <a:pt x="12376" y="14790"/>
                  </a:lnTo>
                  <a:lnTo>
                    <a:pt x="12358" y="14747"/>
                  </a:lnTo>
                  <a:lnTo>
                    <a:pt x="12331" y="14725"/>
                  </a:lnTo>
                  <a:lnTo>
                    <a:pt x="12277" y="14725"/>
                  </a:lnTo>
                  <a:close/>
                  <a:moveTo>
                    <a:pt x="10615" y="19616"/>
                  </a:moveTo>
                  <a:lnTo>
                    <a:pt x="10597" y="19691"/>
                  </a:lnTo>
                  <a:lnTo>
                    <a:pt x="10579" y="19777"/>
                  </a:lnTo>
                  <a:lnTo>
                    <a:pt x="10615" y="19927"/>
                  </a:lnTo>
                  <a:lnTo>
                    <a:pt x="10624" y="20002"/>
                  </a:lnTo>
                  <a:lnTo>
                    <a:pt x="10660" y="20066"/>
                  </a:lnTo>
                  <a:lnTo>
                    <a:pt x="10741" y="20163"/>
                  </a:lnTo>
                  <a:lnTo>
                    <a:pt x="10777" y="20313"/>
                  </a:lnTo>
                  <a:lnTo>
                    <a:pt x="10805" y="20399"/>
                  </a:lnTo>
                  <a:lnTo>
                    <a:pt x="10841" y="20474"/>
                  </a:lnTo>
                  <a:lnTo>
                    <a:pt x="10877" y="20506"/>
                  </a:lnTo>
                  <a:lnTo>
                    <a:pt x="10922" y="20528"/>
                  </a:lnTo>
                  <a:lnTo>
                    <a:pt x="11039" y="20570"/>
                  </a:lnTo>
                  <a:lnTo>
                    <a:pt x="11148" y="20570"/>
                  </a:lnTo>
                  <a:lnTo>
                    <a:pt x="11247" y="20549"/>
                  </a:lnTo>
                  <a:lnTo>
                    <a:pt x="11301" y="20528"/>
                  </a:lnTo>
                  <a:lnTo>
                    <a:pt x="11383" y="20528"/>
                  </a:lnTo>
                  <a:lnTo>
                    <a:pt x="11410" y="20549"/>
                  </a:lnTo>
                  <a:lnTo>
                    <a:pt x="11464" y="20570"/>
                  </a:lnTo>
                  <a:lnTo>
                    <a:pt x="11509" y="20570"/>
                  </a:lnTo>
                  <a:lnTo>
                    <a:pt x="11609" y="20528"/>
                  </a:lnTo>
                  <a:lnTo>
                    <a:pt x="11645" y="20506"/>
                  </a:lnTo>
                  <a:lnTo>
                    <a:pt x="11663" y="20474"/>
                  </a:lnTo>
                  <a:lnTo>
                    <a:pt x="11690" y="20399"/>
                  </a:lnTo>
                  <a:lnTo>
                    <a:pt x="11726" y="20302"/>
                  </a:lnTo>
                  <a:lnTo>
                    <a:pt x="11744" y="20206"/>
                  </a:lnTo>
                  <a:lnTo>
                    <a:pt x="11744" y="19991"/>
                  </a:lnTo>
                  <a:lnTo>
                    <a:pt x="11726" y="19927"/>
                  </a:lnTo>
                  <a:lnTo>
                    <a:pt x="11726" y="19852"/>
                  </a:lnTo>
                  <a:lnTo>
                    <a:pt x="11771" y="19798"/>
                  </a:lnTo>
                  <a:lnTo>
                    <a:pt x="11825" y="19777"/>
                  </a:lnTo>
                  <a:lnTo>
                    <a:pt x="11907" y="19755"/>
                  </a:lnTo>
                  <a:lnTo>
                    <a:pt x="11934" y="19691"/>
                  </a:lnTo>
                  <a:lnTo>
                    <a:pt x="11934" y="19659"/>
                  </a:lnTo>
                  <a:lnTo>
                    <a:pt x="11871" y="19584"/>
                  </a:lnTo>
                  <a:lnTo>
                    <a:pt x="11807" y="19519"/>
                  </a:lnTo>
                  <a:lnTo>
                    <a:pt x="11771" y="19444"/>
                  </a:lnTo>
                  <a:lnTo>
                    <a:pt x="11753" y="19348"/>
                  </a:lnTo>
                  <a:lnTo>
                    <a:pt x="11744" y="19305"/>
                  </a:lnTo>
                  <a:lnTo>
                    <a:pt x="11744" y="19251"/>
                  </a:lnTo>
                  <a:lnTo>
                    <a:pt x="11753" y="19155"/>
                  </a:lnTo>
                  <a:lnTo>
                    <a:pt x="11807" y="19037"/>
                  </a:lnTo>
                  <a:lnTo>
                    <a:pt x="11852" y="18994"/>
                  </a:lnTo>
                  <a:lnTo>
                    <a:pt x="11907" y="18962"/>
                  </a:lnTo>
                  <a:lnTo>
                    <a:pt x="11952" y="18919"/>
                  </a:lnTo>
                  <a:lnTo>
                    <a:pt x="11988" y="18865"/>
                  </a:lnTo>
                  <a:lnTo>
                    <a:pt x="12006" y="18844"/>
                  </a:lnTo>
                  <a:lnTo>
                    <a:pt x="11988" y="18801"/>
                  </a:lnTo>
                  <a:lnTo>
                    <a:pt x="11952" y="18779"/>
                  </a:lnTo>
                  <a:lnTo>
                    <a:pt x="11871" y="18726"/>
                  </a:lnTo>
                  <a:lnTo>
                    <a:pt x="11834" y="18683"/>
                  </a:lnTo>
                  <a:lnTo>
                    <a:pt x="11825" y="18629"/>
                  </a:lnTo>
                  <a:lnTo>
                    <a:pt x="11789" y="18576"/>
                  </a:lnTo>
                  <a:lnTo>
                    <a:pt x="11753" y="18533"/>
                  </a:lnTo>
                  <a:lnTo>
                    <a:pt x="11690" y="18533"/>
                  </a:lnTo>
                  <a:lnTo>
                    <a:pt x="11663" y="18554"/>
                  </a:lnTo>
                  <a:lnTo>
                    <a:pt x="11627" y="18576"/>
                  </a:lnTo>
                  <a:lnTo>
                    <a:pt x="11563" y="18672"/>
                  </a:lnTo>
                  <a:lnTo>
                    <a:pt x="11509" y="18779"/>
                  </a:lnTo>
                  <a:lnTo>
                    <a:pt x="11491" y="18865"/>
                  </a:lnTo>
                  <a:lnTo>
                    <a:pt x="11482" y="18919"/>
                  </a:lnTo>
                  <a:lnTo>
                    <a:pt x="11464" y="18962"/>
                  </a:lnTo>
                  <a:lnTo>
                    <a:pt x="11410" y="19015"/>
                  </a:lnTo>
                  <a:lnTo>
                    <a:pt x="11347" y="19037"/>
                  </a:lnTo>
                  <a:lnTo>
                    <a:pt x="11283" y="19080"/>
                  </a:lnTo>
                  <a:lnTo>
                    <a:pt x="11220" y="19112"/>
                  </a:lnTo>
                  <a:lnTo>
                    <a:pt x="11184" y="19176"/>
                  </a:lnTo>
                  <a:lnTo>
                    <a:pt x="11166" y="19251"/>
                  </a:lnTo>
                  <a:lnTo>
                    <a:pt x="11166" y="19326"/>
                  </a:lnTo>
                  <a:lnTo>
                    <a:pt x="11148" y="19369"/>
                  </a:lnTo>
                  <a:lnTo>
                    <a:pt x="11121" y="19423"/>
                  </a:lnTo>
                  <a:lnTo>
                    <a:pt x="11066" y="19444"/>
                  </a:lnTo>
                  <a:lnTo>
                    <a:pt x="10958" y="19498"/>
                  </a:lnTo>
                  <a:lnTo>
                    <a:pt x="10877" y="19562"/>
                  </a:lnTo>
                  <a:lnTo>
                    <a:pt x="10841" y="19562"/>
                  </a:lnTo>
                  <a:lnTo>
                    <a:pt x="10714" y="19541"/>
                  </a:lnTo>
                  <a:lnTo>
                    <a:pt x="10660" y="19562"/>
                  </a:lnTo>
                  <a:lnTo>
                    <a:pt x="10624" y="19584"/>
                  </a:lnTo>
                  <a:lnTo>
                    <a:pt x="10615" y="19616"/>
                  </a:lnTo>
                  <a:close/>
                  <a:moveTo>
                    <a:pt x="11365" y="21579"/>
                  </a:moveTo>
                  <a:lnTo>
                    <a:pt x="11383" y="21557"/>
                  </a:lnTo>
                  <a:lnTo>
                    <a:pt x="11383" y="21525"/>
                  </a:lnTo>
                  <a:lnTo>
                    <a:pt x="11365" y="21439"/>
                  </a:lnTo>
                  <a:lnTo>
                    <a:pt x="11365" y="21407"/>
                  </a:lnTo>
                  <a:lnTo>
                    <a:pt x="11328" y="21364"/>
                  </a:lnTo>
                  <a:lnTo>
                    <a:pt x="11301" y="21364"/>
                  </a:lnTo>
                  <a:lnTo>
                    <a:pt x="11247" y="21386"/>
                  </a:lnTo>
                  <a:lnTo>
                    <a:pt x="11220" y="21364"/>
                  </a:lnTo>
                  <a:lnTo>
                    <a:pt x="11184" y="21321"/>
                  </a:lnTo>
                  <a:lnTo>
                    <a:pt x="11148" y="21246"/>
                  </a:lnTo>
                  <a:lnTo>
                    <a:pt x="11121" y="21171"/>
                  </a:lnTo>
                  <a:lnTo>
                    <a:pt x="11085" y="21150"/>
                  </a:lnTo>
                  <a:lnTo>
                    <a:pt x="11057" y="21128"/>
                  </a:lnTo>
                  <a:lnTo>
                    <a:pt x="10940" y="21128"/>
                  </a:lnTo>
                  <a:lnTo>
                    <a:pt x="10904" y="21117"/>
                  </a:lnTo>
                  <a:lnTo>
                    <a:pt x="10877" y="21117"/>
                  </a:lnTo>
                  <a:lnTo>
                    <a:pt x="10859" y="21128"/>
                  </a:lnTo>
                  <a:lnTo>
                    <a:pt x="10823" y="21171"/>
                  </a:lnTo>
                  <a:lnTo>
                    <a:pt x="10777" y="21171"/>
                  </a:lnTo>
                  <a:lnTo>
                    <a:pt x="10642" y="21117"/>
                  </a:lnTo>
                  <a:lnTo>
                    <a:pt x="10615" y="21096"/>
                  </a:lnTo>
                  <a:lnTo>
                    <a:pt x="10579" y="21074"/>
                  </a:lnTo>
                  <a:lnTo>
                    <a:pt x="10534" y="21032"/>
                  </a:lnTo>
                  <a:lnTo>
                    <a:pt x="10479" y="21021"/>
                  </a:lnTo>
                  <a:lnTo>
                    <a:pt x="10434" y="21021"/>
                  </a:lnTo>
                  <a:lnTo>
                    <a:pt x="10371" y="21053"/>
                  </a:lnTo>
                  <a:lnTo>
                    <a:pt x="10281" y="21053"/>
                  </a:lnTo>
                  <a:lnTo>
                    <a:pt x="10199" y="21074"/>
                  </a:lnTo>
                  <a:lnTo>
                    <a:pt x="10172" y="21096"/>
                  </a:lnTo>
                  <a:lnTo>
                    <a:pt x="10154" y="21150"/>
                  </a:lnTo>
                  <a:lnTo>
                    <a:pt x="10154" y="21214"/>
                  </a:lnTo>
                  <a:lnTo>
                    <a:pt x="10190" y="21225"/>
                  </a:lnTo>
                  <a:lnTo>
                    <a:pt x="10272" y="21268"/>
                  </a:lnTo>
                  <a:lnTo>
                    <a:pt x="10371" y="21321"/>
                  </a:lnTo>
                  <a:lnTo>
                    <a:pt x="10416" y="21343"/>
                  </a:lnTo>
                  <a:lnTo>
                    <a:pt x="10479" y="21364"/>
                  </a:lnTo>
                  <a:lnTo>
                    <a:pt x="10597" y="21386"/>
                  </a:lnTo>
                  <a:lnTo>
                    <a:pt x="10714" y="21439"/>
                  </a:lnTo>
                  <a:lnTo>
                    <a:pt x="10777" y="21461"/>
                  </a:lnTo>
                  <a:lnTo>
                    <a:pt x="10823" y="21482"/>
                  </a:lnTo>
                  <a:lnTo>
                    <a:pt x="11121" y="21482"/>
                  </a:lnTo>
                  <a:lnTo>
                    <a:pt x="11166" y="21503"/>
                  </a:lnTo>
                  <a:lnTo>
                    <a:pt x="11265" y="21579"/>
                  </a:lnTo>
                  <a:lnTo>
                    <a:pt x="11310" y="21600"/>
                  </a:lnTo>
                  <a:lnTo>
                    <a:pt x="11347" y="21600"/>
                  </a:lnTo>
                  <a:lnTo>
                    <a:pt x="11365" y="21579"/>
                  </a:lnTo>
                  <a:close/>
                  <a:moveTo>
                    <a:pt x="10877" y="16141"/>
                  </a:moveTo>
                  <a:lnTo>
                    <a:pt x="10904" y="16087"/>
                  </a:lnTo>
                  <a:lnTo>
                    <a:pt x="10904" y="15927"/>
                  </a:lnTo>
                  <a:lnTo>
                    <a:pt x="10922" y="15894"/>
                  </a:lnTo>
                  <a:lnTo>
                    <a:pt x="10922" y="15851"/>
                  </a:lnTo>
                  <a:lnTo>
                    <a:pt x="10904" y="15830"/>
                  </a:lnTo>
                  <a:lnTo>
                    <a:pt x="10886" y="15819"/>
                  </a:lnTo>
                  <a:lnTo>
                    <a:pt x="10859" y="15819"/>
                  </a:lnTo>
                  <a:lnTo>
                    <a:pt x="10795" y="15830"/>
                  </a:lnTo>
                  <a:lnTo>
                    <a:pt x="10759" y="15851"/>
                  </a:lnTo>
                  <a:lnTo>
                    <a:pt x="10678" y="15894"/>
                  </a:lnTo>
                  <a:lnTo>
                    <a:pt x="10642" y="15927"/>
                  </a:lnTo>
                  <a:lnTo>
                    <a:pt x="10615" y="15969"/>
                  </a:lnTo>
                  <a:lnTo>
                    <a:pt x="10597" y="16023"/>
                  </a:lnTo>
                  <a:lnTo>
                    <a:pt x="10597" y="16066"/>
                  </a:lnTo>
                  <a:lnTo>
                    <a:pt x="10615" y="16130"/>
                  </a:lnTo>
                  <a:lnTo>
                    <a:pt x="10642" y="16184"/>
                  </a:lnTo>
                  <a:lnTo>
                    <a:pt x="10660" y="16205"/>
                  </a:lnTo>
                  <a:lnTo>
                    <a:pt x="10696" y="16227"/>
                  </a:lnTo>
                  <a:lnTo>
                    <a:pt x="10759" y="16238"/>
                  </a:lnTo>
                  <a:lnTo>
                    <a:pt x="10823" y="16205"/>
                  </a:lnTo>
                  <a:lnTo>
                    <a:pt x="10877" y="16141"/>
                  </a:lnTo>
                  <a:close/>
                  <a:moveTo>
                    <a:pt x="21582" y="4912"/>
                  </a:moveTo>
                  <a:lnTo>
                    <a:pt x="21519" y="4794"/>
                  </a:lnTo>
                  <a:lnTo>
                    <a:pt x="21437" y="4719"/>
                  </a:lnTo>
                  <a:lnTo>
                    <a:pt x="21356" y="4655"/>
                  </a:lnTo>
                  <a:lnTo>
                    <a:pt x="21239" y="4633"/>
                  </a:lnTo>
                  <a:lnTo>
                    <a:pt x="21157" y="4622"/>
                  </a:lnTo>
                  <a:lnTo>
                    <a:pt x="20995" y="4537"/>
                  </a:lnTo>
                  <a:lnTo>
                    <a:pt x="20913" y="4483"/>
                  </a:lnTo>
                  <a:lnTo>
                    <a:pt x="20552" y="4129"/>
                  </a:lnTo>
                  <a:lnTo>
                    <a:pt x="20435" y="4033"/>
                  </a:lnTo>
                  <a:lnTo>
                    <a:pt x="20326" y="3957"/>
                  </a:lnTo>
                  <a:lnTo>
                    <a:pt x="20272" y="3915"/>
                  </a:lnTo>
                  <a:lnTo>
                    <a:pt x="20245" y="3904"/>
                  </a:lnTo>
                  <a:lnTo>
                    <a:pt x="20127" y="3882"/>
                  </a:lnTo>
                  <a:lnTo>
                    <a:pt x="19965" y="3807"/>
                  </a:lnTo>
                  <a:lnTo>
                    <a:pt x="19820" y="3743"/>
                  </a:lnTo>
                  <a:lnTo>
                    <a:pt x="19667" y="3646"/>
                  </a:lnTo>
                  <a:lnTo>
                    <a:pt x="19504" y="3593"/>
                  </a:lnTo>
                  <a:lnTo>
                    <a:pt x="19423" y="3550"/>
                  </a:lnTo>
                  <a:lnTo>
                    <a:pt x="19242" y="3550"/>
                  </a:lnTo>
                  <a:lnTo>
                    <a:pt x="19161" y="3593"/>
                  </a:lnTo>
                  <a:lnTo>
                    <a:pt x="19034" y="3722"/>
                  </a:lnTo>
                  <a:lnTo>
                    <a:pt x="18953" y="3764"/>
                  </a:lnTo>
                  <a:lnTo>
                    <a:pt x="18872" y="3786"/>
                  </a:lnTo>
                  <a:lnTo>
                    <a:pt x="18799" y="3764"/>
                  </a:lnTo>
                  <a:lnTo>
                    <a:pt x="18754" y="3743"/>
                  </a:lnTo>
                  <a:lnTo>
                    <a:pt x="18655" y="3711"/>
                  </a:lnTo>
                  <a:lnTo>
                    <a:pt x="18556" y="3689"/>
                  </a:lnTo>
                  <a:lnTo>
                    <a:pt x="18456" y="3689"/>
                  </a:lnTo>
                  <a:lnTo>
                    <a:pt x="18285" y="3722"/>
                  </a:lnTo>
                  <a:lnTo>
                    <a:pt x="18086" y="3786"/>
                  </a:lnTo>
                  <a:lnTo>
                    <a:pt x="17986" y="3807"/>
                  </a:lnTo>
                  <a:lnTo>
                    <a:pt x="17905" y="3807"/>
                  </a:lnTo>
                  <a:lnTo>
                    <a:pt x="17806" y="3764"/>
                  </a:lnTo>
                  <a:lnTo>
                    <a:pt x="17743" y="3722"/>
                  </a:lnTo>
                  <a:lnTo>
                    <a:pt x="17580" y="3593"/>
                  </a:lnTo>
                  <a:lnTo>
                    <a:pt x="17426" y="3475"/>
                  </a:lnTo>
                  <a:lnTo>
                    <a:pt x="17255" y="3400"/>
                  </a:lnTo>
                  <a:lnTo>
                    <a:pt x="17164" y="3378"/>
                  </a:lnTo>
                  <a:lnTo>
                    <a:pt x="17101" y="3357"/>
                  </a:lnTo>
                  <a:lnTo>
                    <a:pt x="16957" y="3378"/>
                  </a:lnTo>
                  <a:lnTo>
                    <a:pt x="16812" y="3411"/>
                  </a:lnTo>
                  <a:lnTo>
                    <a:pt x="16658" y="3453"/>
                  </a:lnTo>
                  <a:lnTo>
                    <a:pt x="16387" y="3453"/>
                  </a:lnTo>
                  <a:lnTo>
                    <a:pt x="16306" y="3432"/>
                  </a:lnTo>
                  <a:lnTo>
                    <a:pt x="16252" y="3411"/>
                  </a:lnTo>
                  <a:lnTo>
                    <a:pt x="16207" y="3357"/>
                  </a:lnTo>
                  <a:lnTo>
                    <a:pt x="16207" y="3314"/>
                  </a:lnTo>
                  <a:lnTo>
                    <a:pt x="16225" y="3260"/>
                  </a:lnTo>
                  <a:lnTo>
                    <a:pt x="16225" y="3164"/>
                  </a:lnTo>
                  <a:lnTo>
                    <a:pt x="16207" y="3100"/>
                  </a:lnTo>
                  <a:lnTo>
                    <a:pt x="16153" y="3067"/>
                  </a:lnTo>
                  <a:lnTo>
                    <a:pt x="16089" y="3024"/>
                  </a:lnTo>
                  <a:lnTo>
                    <a:pt x="15927" y="3024"/>
                  </a:lnTo>
                  <a:lnTo>
                    <a:pt x="15791" y="3185"/>
                  </a:lnTo>
                  <a:lnTo>
                    <a:pt x="15746" y="3196"/>
                  </a:lnTo>
                  <a:lnTo>
                    <a:pt x="15683" y="3217"/>
                  </a:lnTo>
                  <a:lnTo>
                    <a:pt x="15620" y="3217"/>
                  </a:lnTo>
                  <a:lnTo>
                    <a:pt x="15547" y="3196"/>
                  </a:lnTo>
                  <a:lnTo>
                    <a:pt x="15520" y="3164"/>
                  </a:lnTo>
                  <a:lnTo>
                    <a:pt x="15502" y="3089"/>
                  </a:lnTo>
                  <a:lnTo>
                    <a:pt x="15484" y="3024"/>
                  </a:lnTo>
                  <a:lnTo>
                    <a:pt x="15466" y="2971"/>
                  </a:lnTo>
                  <a:lnTo>
                    <a:pt x="15448" y="2949"/>
                  </a:lnTo>
                  <a:lnTo>
                    <a:pt x="15385" y="2906"/>
                  </a:lnTo>
                  <a:lnTo>
                    <a:pt x="15303" y="2874"/>
                  </a:lnTo>
                  <a:lnTo>
                    <a:pt x="15222" y="2874"/>
                  </a:lnTo>
                  <a:lnTo>
                    <a:pt x="15096" y="2853"/>
                  </a:lnTo>
                  <a:lnTo>
                    <a:pt x="15014" y="2853"/>
                  </a:lnTo>
                  <a:lnTo>
                    <a:pt x="14942" y="2896"/>
                  </a:lnTo>
                  <a:lnTo>
                    <a:pt x="14915" y="2906"/>
                  </a:lnTo>
                  <a:lnTo>
                    <a:pt x="14915" y="2949"/>
                  </a:lnTo>
                  <a:lnTo>
                    <a:pt x="14897" y="2949"/>
                  </a:lnTo>
                  <a:lnTo>
                    <a:pt x="14915" y="2971"/>
                  </a:lnTo>
                  <a:lnTo>
                    <a:pt x="14915" y="3046"/>
                  </a:lnTo>
                  <a:lnTo>
                    <a:pt x="14879" y="3121"/>
                  </a:lnTo>
                  <a:lnTo>
                    <a:pt x="14861" y="3185"/>
                  </a:lnTo>
                  <a:lnTo>
                    <a:pt x="14861" y="3260"/>
                  </a:lnTo>
                  <a:lnTo>
                    <a:pt x="14752" y="3260"/>
                  </a:lnTo>
                  <a:lnTo>
                    <a:pt x="14716" y="3239"/>
                  </a:lnTo>
                  <a:lnTo>
                    <a:pt x="14698" y="3196"/>
                  </a:lnTo>
                  <a:lnTo>
                    <a:pt x="14671" y="3185"/>
                  </a:lnTo>
                  <a:lnTo>
                    <a:pt x="14617" y="3196"/>
                  </a:lnTo>
                  <a:lnTo>
                    <a:pt x="14599" y="3217"/>
                  </a:lnTo>
                  <a:lnTo>
                    <a:pt x="14599" y="3260"/>
                  </a:lnTo>
                  <a:lnTo>
                    <a:pt x="14590" y="3303"/>
                  </a:lnTo>
                  <a:lnTo>
                    <a:pt x="14554" y="3314"/>
                  </a:lnTo>
                  <a:lnTo>
                    <a:pt x="14517" y="3335"/>
                  </a:lnTo>
                  <a:lnTo>
                    <a:pt x="14490" y="3314"/>
                  </a:lnTo>
                  <a:lnTo>
                    <a:pt x="14454" y="3303"/>
                  </a:lnTo>
                  <a:lnTo>
                    <a:pt x="14328" y="3196"/>
                  </a:lnTo>
                  <a:lnTo>
                    <a:pt x="14237" y="3142"/>
                  </a:lnTo>
                  <a:lnTo>
                    <a:pt x="14174" y="3142"/>
                  </a:lnTo>
                  <a:lnTo>
                    <a:pt x="14129" y="3196"/>
                  </a:lnTo>
                  <a:lnTo>
                    <a:pt x="14066" y="3196"/>
                  </a:lnTo>
                  <a:lnTo>
                    <a:pt x="14012" y="3185"/>
                  </a:lnTo>
                  <a:lnTo>
                    <a:pt x="13894" y="3100"/>
                  </a:lnTo>
                  <a:lnTo>
                    <a:pt x="13831" y="3089"/>
                  </a:lnTo>
                  <a:lnTo>
                    <a:pt x="13786" y="3100"/>
                  </a:lnTo>
                  <a:lnTo>
                    <a:pt x="13750" y="3142"/>
                  </a:lnTo>
                  <a:lnTo>
                    <a:pt x="13750" y="3217"/>
                  </a:lnTo>
                  <a:lnTo>
                    <a:pt x="13786" y="3282"/>
                  </a:lnTo>
                  <a:lnTo>
                    <a:pt x="13813" y="3335"/>
                  </a:lnTo>
                  <a:lnTo>
                    <a:pt x="13831" y="3378"/>
                  </a:lnTo>
                  <a:lnTo>
                    <a:pt x="13831" y="3400"/>
                  </a:lnTo>
                  <a:lnTo>
                    <a:pt x="13813" y="3432"/>
                  </a:lnTo>
                  <a:lnTo>
                    <a:pt x="13804" y="3475"/>
                  </a:lnTo>
                  <a:lnTo>
                    <a:pt x="13768" y="3496"/>
                  </a:lnTo>
                  <a:lnTo>
                    <a:pt x="13731" y="3496"/>
                  </a:lnTo>
                  <a:lnTo>
                    <a:pt x="13686" y="3475"/>
                  </a:lnTo>
                  <a:lnTo>
                    <a:pt x="13641" y="3432"/>
                  </a:lnTo>
                  <a:lnTo>
                    <a:pt x="13605" y="3378"/>
                  </a:lnTo>
                  <a:lnTo>
                    <a:pt x="13551" y="3335"/>
                  </a:lnTo>
                  <a:lnTo>
                    <a:pt x="13506" y="3314"/>
                  </a:lnTo>
                  <a:lnTo>
                    <a:pt x="13424" y="3314"/>
                  </a:lnTo>
                  <a:lnTo>
                    <a:pt x="13406" y="3282"/>
                  </a:lnTo>
                  <a:lnTo>
                    <a:pt x="13406" y="3239"/>
                  </a:lnTo>
                  <a:lnTo>
                    <a:pt x="13388" y="3185"/>
                  </a:lnTo>
                  <a:lnTo>
                    <a:pt x="13361" y="3164"/>
                  </a:lnTo>
                  <a:lnTo>
                    <a:pt x="13343" y="3142"/>
                  </a:lnTo>
                  <a:lnTo>
                    <a:pt x="13280" y="3142"/>
                  </a:lnTo>
                  <a:lnTo>
                    <a:pt x="13226" y="3121"/>
                  </a:lnTo>
                  <a:lnTo>
                    <a:pt x="13208" y="3089"/>
                  </a:lnTo>
                  <a:lnTo>
                    <a:pt x="13198" y="3046"/>
                  </a:lnTo>
                  <a:lnTo>
                    <a:pt x="13180" y="2992"/>
                  </a:lnTo>
                  <a:lnTo>
                    <a:pt x="13126" y="2971"/>
                  </a:lnTo>
                  <a:lnTo>
                    <a:pt x="13081" y="2949"/>
                  </a:lnTo>
                  <a:lnTo>
                    <a:pt x="12882" y="2949"/>
                  </a:lnTo>
                  <a:lnTo>
                    <a:pt x="12837" y="2928"/>
                  </a:lnTo>
                  <a:lnTo>
                    <a:pt x="12801" y="2874"/>
                  </a:lnTo>
                  <a:lnTo>
                    <a:pt x="12801" y="2788"/>
                  </a:lnTo>
                  <a:lnTo>
                    <a:pt x="12819" y="2756"/>
                  </a:lnTo>
                  <a:lnTo>
                    <a:pt x="12837" y="2735"/>
                  </a:lnTo>
                  <a:lnTo>
                    <a:pt x="12864" y="2713"/>
                  </a:lnTo>
                  <a:lnTo>
                    <a:pt x="12918" y="2681"/>
                  </a:lnTo>
                  <a:lnTo>
                    <a:pt x="12955" y="2638"/>
                  </a:lnTo>
                  <a:lnTo>
                    <a:pt x="12955" y="2585"/>
                  </a:lnTo>
                  <a:lnTo>
                    <a:pt x="12918" y="2520"/>
                  </a:lnTo>
                  <a:lnTo>
                    <a:pt x="12864" y="2467"/>
                  </a:lnTo>
                  <a:lnTo>
                    <a:pt x="12819" y="2424"/>
                  </a:lnTo>
                  <a:lnTo>
                    <a:pt x="12756" y="2381"/>
                  </a:lnTo>
                  <a:lnTo>
                    <a:pt x="12675" y="2370"/>
                  </a:lnTo>
                  <a:lnTo>
                    <a:pt x="12620" y="2370"/>
                  </a:lnTo>
                  <a:lnTo>
                    <a:pt x="12575" y="2381"/>
                  </a:lnTo>
                  <a:lnTo>
                    <a:pt x="12539" y="2402"/>
                  </a:lnTo>
                  <a:lnTo>
                    <a:pt x="12512" y="2445"/>
                  </a:lnTo>
                  <a:lnTo>
                    <a:pt x="12494" y="2499"/>
                  </a:lnTo>
                  <a:lnTo>
                    <a:pt x="12476" y="2542"/>
                  </a:lnTo>
                  <a:lnTo>
                    <a:pt x="12494" y="2585"/>
                  </a:lnTo>
                  <a:lnTo>
                    <a:pt x="12512" y="2595"/>
                  </a:lnTo>
                  <a:lnTo>
                    <a:pt x="12557" y="2617"/>
                  </a:lnTo>
                  <a:lnTo>
                    <a:pt x="12602" y="2617"/>
                  </a:lnTo>
                  <a:lnTo>
                    <a:pt x="12656" y="2660"/>
                  </a:lnTo>
                  <a:lnTo>
                    <a:pt x="12693" y="2692"/>
                  </a:lnTo>
                  <a:lnTo>
                    <a:pt x="12675" y="2756"/>
                  </a:lnTo>
                  <a:lnTo>
                    <a:pt x="12638" y="2788"/>
                  </a:lnTo>
                  <a:lnTo>
                    <a:pt x="12593" y="2810"/>
                  </a:lnTo>
                  <a:lnTo>
                    <a:pt x="12521" y="2810"/>
                  </a:lnTo>
                  <a:lnTo>
                    <a:pt x="12476" y="2788"/>
                  </a:lnTo>
                  <a:lnTo>
                    <a:pt x="12349" y="2735"/>
                  </a:lnTo>
                  <a:lnTo>
                    <a:pt x="12250" y="2713"/>
                  </a:lnTo>
                  <a:lnTo>
                    <a:pt x="12151" y="2735"/>
                  </a:lnTo>
                  <a:lnTo>
                    <a:pt x="12051" y="2735"/>
                  </a:lnTo>
                  <a:lnTo>
                    <a:pt x="11970" y="2713"/>
                  </a:lnTo>
                  <a:lnTo>
                    <a:pt x="11934" y="2692"/>
                  </a:lnTo>
                  <a:lnTo>
                    <a:pt x="11916" y="2660"/>
                  </a:lnTo>
                  <a:lnTo>
                    <a:pt x="11889" y="2595"/>
                  </a:lnTo>
                  <a:lnTo>
                    <a:pt x="11834" y="2520"/>
                  </a:lnTo>
                  <a:lnTo>
                    <a:pt x="11771" y="2488"/>
                  </a:lnTo>
                  <a:lnTo>
                    <a:pt x="11672" y="2445"/>
                  </a:lnTo>
                  <a:lnTo>
                    <a:pt x="11572" y="2424"/>
                  </a:lnTo>
                  <a:lnTo>
                    <a:pt x="11491" y="2424"/>
                  </a:lnTo>
                  <a:lnTo>
                    <a:pt x="11401" y="2467"/>
                  </a:lnTo>
                  <a:lnTo>
                    <a:pt x="11328" y="2488"/>
                  </a:lnTo>
                  <a:lnTo>
                    <a:pt x="11301" y="2499"/>
                  </a:lnTo>
                  <a:lnTo>
                    <a:pt x="11229" y="2617"/>
                  </a:lnTo>
                  <a:lnTo>
                    <a:pt x="11202" y="2660"/>
                  </a:lnTo>
                  <a:lnTo>
                    <a:pt x="11166" y="2681"/>
                  </a:lnTo>
                  <a:lnTo>
                    <a:pt x="11139" y="2660"/>
                  </a:lnTo>
                  <a:lnTo>
                    <a:pt x="11103" y="2617"/>
                  </a:lnTo>
                  <a:lnTo>
                    <a:pt x="11103" y="2542"/>
                  </a:lnTo>
                  <a:lnTo>
                    <a:pt x="11085" y="2499"/>
                  </a:lnTo>
                  <a:lnTo>
                    <a:pt x="11039" y="2499"/>
                  </a:lnTo>
                  <a:lnTo>
                    <a:pt x="11003" y="2542"/>
                  </a:lnTo>
                  <a:lnTo>
                    <a:pt x="10967" y="2563"/>
                  </a:lnTo>
                  <a:lnTo>
                    <a:pt x="10958" y="2563"/>
                  </a:lnTo>
                  <a:lnTo>
                    <a:pt x="10922" y="2542"/>
                  </a:lnTo>
                  <a:lnTo>
                    <a:pt x="10877" y="2488"/>
                  </a:lnTo>
                  <a:lnTo>
                    <a:pt x="10823" y="2467"/>
                  </a:lnTo>
                  <a:lnTo>
                    <a:pt x="10795" y="2488"/>
                  </a:lnTo>
                  <a:lnTo>
                    <a:pt x="10741" y="2499"/>
                  </a:lnTo>
                  <a:lnTo>
                    <a:pt x="10714" y="2542"/>
                  </a:lnTo>
                  <a:lnTo>
                    <a:pt x="10696" y="2595"/>
                  </a:lnTo>
                  <a:lnTo>
                    <a:pt x="10714" y="2638"/>
                  </a:lnTo>
                  <a:lnTo>
                    <a:pt x="10723" y="2681"/>
                  </a:lnTo>
                  <a:lnTo>
                    <a:pt x="10723" y="2735"/>
                  </a:lnTo>
                  <a:lnTo>
                    <a:pt x="10642" y="2713"/>
                  </a:lnTo>
                  <a:lnTo>
                    <a:pt x="10597" y="2692"/>
                  </a:lnTo>
                  <a:lnTo>
                    <a:pt x="10543" y="2713"/>
                  </a:lnTo>
                  <a:lnTo>
                    <a:pt x="10515" y="2735"/>
                  </a:lnTo>
                  <a:lnTo>
                    <a:pt x="10479" y="2778"/>
                  </a:lnTo>
                  <a:lnTo>
                    <a:pt x="10416" y="2778"/>
                  </a:lnTo>
                  <a:lnTo>
                    <a:pt x="10380" y="2735"/>
                  </a:lnTo>
                  <a:lnTo>
                    <a:pt x="10380" y="2713"/>
                  </a:lnTo>
                  <a:lnTo>
                    <a:pt x="10416" y="2660"/>
                  </a:lnTo>
                  <a:lnTo>
                    <a:pt x="10452" y="2617"/>
                  </a:lnTo>
                  <a:lnTo>
                    <a:pt x="10561" y="2563"/>
                  </a:lnTo>
                  <a:lnTo>
                    <a:pt x="10795" y="2284"/>
                  </a:lnTo>
                  <a:lnTo>
                    <a:pt x="10859" y="2252"/>
                  </a:lnTo>
                  <a:lnTo>
                    <a:pt x="10940" y="2231"/>
                  </a:lnTo>
                  <a:lnTo>
                    <a:pt x="11103" y="2231"/>
                  </a:lnTo>
                  <a:lnTo>
                    <a:pt x="11184" y="2188"/>
                  </a:lnTo>
                  <a:lnTo>
                    <a:pt x="11265" y="2156"/>
                  </a:lnTo>
                  <a:lnTo>
                    <a:pt x="11301" y="2091"/>
                  </a:lnTo>
                  <a:lnTo>
                    <a:pt x="11301" y="2038"/>
                  </a:lnTo>
                  <a:lnTo>
                    <a:pt x="11265" y="1963"/>
                  </a:lnTo>
                  <a:lnTo>
                    <a:pt x="11229" y="1898"/>
                  </a:lnTo>
                  <a:lnTo>
                    <a:pt x="11220" y="1877"/>
                  </a:lnTo>
                  <a:lnTo>
                    <a:pt x="11220" y="1845"/>
                  </a:lnTo>
                  <a:lnTo>
                    <a:pt x="11229" y="1770"/>
                  </a:lnTo>
                  <a:lnTo>
                    <a:pt x="11229" y="1727"/>
                  </a:lnTo>
                  <a:lnTo>
                    <a:pt x="11202" y="1673"/>
                  </a:lnTo>
                  <a:lnTo>
                    <a:pt x="11148" y="1652"/>
                  </a:lnTo>
                  <a:lnTo>
                    <a:pt x="11085" y="1609"/>
                  </a:lnTo>
                  <a:lnTo>
                    <a:pt x="11066" y="1566"/>
                  </a:lnTo>
                  <a:lnTo>
                    <a:pt x="11039" y="1469"/>
                  </a:lnTo>
                  <a:lnTo>
                    <a:pt x="11003" y="1437"/>
                  </a:lnTo>
                  <a:lnTo>
                    <a:pt x="10967" y="1416"/>
                  </a:lnTo>
                  <a:lnTo>
                    <a:pt x="10940" y="1416"/>
                  </a:lnTo>
                  <a:lnTo>
                    <a:pt x="10859" y="1459"/>
                  </a:lnTo>
                  <a:lnTo>
                    <a:pt x="10759" y="1459"/>
                  </a:lnTo>
                  <a:lnTo>
                    <a:pt x="10660" y="1469"/>
                  </a:lnTo>
                  <a:lnTo>
                    <a:pt x="10615" y="1491"/>
                  </a:lnTo>
                  <a:lnTo>
                    <a:pt x="10543" y="1534"/>
                  </a:lnTo>
                  <a:lnTo>
                    <a:pt x="10497" y="1534"/>
                  </a:lnTo>
                  <a:lnTo>
                    <a:pt x="10452" y="1512"/>
                  </a:lnTo>
                  <a:lnTo>
                    <a:pt x="10353" y="1437"/>
                  </a:lnTo>
                  <a:lnTo>
                    <a:pt x="10199" y="1244"/>
                  </a:lnTo>
                  <a:lnTo>
                    <a:pt x="10073" y="1158"/>
                  </a:lnTo>
                  <a:lnTo>
                    <a:pt x="10010" y="1148"/>
                  </a:lnTo>
                  <a:lnTo>
                    <a:pt x="9928" y="1148"/>
                  </a:lnTo>
                  <a:lnTo>
                    <a:pt x="9775" y="1180"/>
                  </a:lnTo>
                  <a:lnTo>
                    <a:pt x="9630" y="1244"/>
                  </a:lnTo>
                  <a:lnTo>
                    <a:pt x="9567" y="1276"/>
                  </a:lnTo>
                  <a:lnTo>
                    <a:pt x="9549" y="1319"/>
                  </a:lnTo>
                  <a:lnTo>
                    <a:pt x="9549" y="1373"/>
                  </a:lnTo>
                  <a:lnTo>
                    <a:pt x="9531" y="1437"/>
                  </a:lnTo>
                  <a:lnTo>
                    <a:pt x="9549" y="1491"/>
                  </a:lnTo>
                  <a:lnTo>
                    <a:pt x="9585" y="1555"/>
                  </a:lnTo>
                  <a:lnTo>
                    <a:pt x="9585" y="1587"/>
                  </a:lnTo>
                  <a:lnTo>
                    <a:pt x="9549" y="1609"/>
                  </a:lnTo>
                  <a:lnTo>
                    <a:pt x="9513" y="1609"/>
                  </a:lnTo>
                  <a:lnTo>
                    <a:pt x="9431" y="1566"/>
                  </a:lnTo>
                  <a:lnTo>
                    <a:pt x="9350" y="1534"/>
                  </a:lnTo>
                  <a:lnTo>
                    <a:pt x="9323" y="1512"/>
                  </a:lnTo>
                  <a:lnTo>
                    <a:pt x="9269" y="1534"/>
                  </a:lnTo>
                  <a:lnTo>
                    <a:pt x="9242" y="1566"/>
                  </a:lnTo>
                  <a:lnTo>
                    <a:pt x="9224" y="1630"/>
                  </a:lnTo>
                  <a:lnTo>
                    <a:pt x="9187" y="1673"/>
                  </a:lnTo>
                  <a:lnTo>
                    <a:pt x="9169" y="1705"/>
                  </a:lnTo>
                  <a:lnTo>
                    <a:pt x="9142" y="1705"/>
                  </a:lnTo>
                  <a:lnTo>
                    <a:pt x="9061" y="1727"/>
                  </a:lnTo>
                  <a:lnTo>
                    <a:pt x="9025" y="1684"/>
                  </a:lnTo>
                  <a:lnTo>
                    <a:pt x="8989" y="1652"/>
                  </a:lnTo>
                  <a:lnTo>
                    <a:pt x="8962" y="1587"/>
                  </a:lnTo>
                  <a:lnTo>
                    <a:pt x="8880" y="1587"/>
                  </a:lnTo>
                  <a:lnTo>
                    <a:pt x="8817" y="1673"/>
                  </a:lnTo>
                  <a:lnTo>
                    <a:pt x="8781" y="1705"/>
                  </a:lnTo>
                  <a:lnTo>
                    <a:pt x="8663" y="1705"/>
                  </a:lnTo>
                  <a:lnTo>
                    <a:pt x="8582" y="1684"/>
                  </a:lnTo>
                  <a:lnTo>
                    <a:pt x="8555" y="1684"/>
                  </a:lnTo>
                  <a:lnTo>
                    <a:pt x="8501" y="1705"/>
                  </a:lnTo>
                  <a:lnTo>
                    <a:pt x="8474" y="1748"/>
                  </a:lnTo>
                  <a:lnTo>
                    <a:pt x="8420" y="1770"/>
                  </a:lnTo>
                  <a:lnTo>
                    <a:pt x="8356" y="1748"/>
                  </a:lnTo>
                  <a:lnTo>
                    <a:pt x="8275" y="1727"/>
                  </a:lnTo>
                  <a:lnTo>
                    <a:pt x="8130" y="1705"/>
                  </a:lnTo>
                  <a:lnTo>
                    <a:pt x="7959" y="1727"/>
                  </a:lnTo>
                  <a:lnTo>
                    <a:pt x="7796" y="1780"/>
                  </a:lnTo>
                  <a:lnTo>
                    <a:pt x="7670" y="1866"/>
                  </a:lnTo>
                  <a:lnTo>
                    <a:pt x="7616" y="1920"/>
                  </a:lnTo>
                  <a:lnTo>
                    <a:pt x="7607" y="1973"/>
                  </a:lnTo>
                  <a:lnTo>
                    <a:pt x="7588" y="2038"/>
                  </a:lnTo>
                  <a:lnTo>
                    <a:pt x="7607" y="2091"/>
                  </a:lnTo>
                  <a:lnTo>
                    <a:pt x="7652" y="2231"/>
                  </a:lnTo>
                  <a:lnTo>
                    <a:pt x="7715" y="2349"/>
                  </a:lnTo>
                  <a:lnTo>
                    <a:pt x="7733" y="2402"/>
                  </a:lnTo>
                  <a:lnTo>
                    <a:pt x="7751" y="2467"/>
                  </a:lnTo>
                  <a:lnTo>
                    <a:pt x="7751" y="2488"/>
                  </a:lnTo>
                  <a:lnTo>
                    <a:pt x="7733" y="2499"/>
                  </a:lnTo>
                  <a:lnTo>
                    <a:pt x="7652" y="2499"/>
                  </a:lnTo>
                  <a:lnTo>
                    <a:pt x="7616" y="2488"/>
                  </a:lnTo>
                  <a:lnTo>
                    <a:pt x="7588" y="2424"/>
                  </a:lnTo>
                  <a:lnTo>
                    <a:pt x="7552" y="2370"/>
                  </a:lnTo>
                  <a:lnTo>
                    <a:pt x="7525" y="2349"/>
                  </a:lnTo>
                  <a:lnTo>
                    <a:pt x="7507" y="2327"/>
                  </a:lnTo>
                  <a:lnTo>
                    <a:pt x="7471" y="2327"/>
                  </a:lnTo>
                  <a:lnTo>
                    <a:pt x="7444" y="2349"/>
                  </a:lnTo>
                  <a:lnTo>
                    <a:pt x="7390" y="2381"/>
                  </a:lnTo>
                  <a:lnTo>
                    <a:pt x="7308" y="2424"/>
                  </a:lnTo>
                  <a:lnTo>
                    <a:pt x="7209" y="2424"/>
                  </a:lnTo>
                  <a:lnTo>
                    <a:pt x="7110" y="2402"/>
                  </a:lnTo>
                  <a:lnTo>
                    <a:pt x="7064" y="2402"/>
                  </a:lnTo>
                  <a:lnTo>
                    <a:pt x="7010" y="2424"/>
                  </a:lnTo>
                  <a:lnTo>
                    <a:pt x="6965" y="2445"/>
                  </a:lnTo>
                  <a:lnTo>
                    <a:pt x="6929" y="2488"/>
                  </a:lnTo>
                  <a:lnTo>
                    <a:pt x="6902" y="2542"/>
                  </a:lnTo>
                  <a:lnTo>
                    <a:pt x="6866" y="2595"/>
                  </a:lnTo>
                  <a:lnTo>
                    <a:pt x="6866" y="2778"/>
                  </a:lnTo>
                  <a:lnTo>
                    <a:pt x="6902" y="2831"/>
                  </a:lnTo>
                  <a:lnTo>
                    <a:pt x="6947" y="2906"/>
                  </a:lnTo>
                  <a:lnTo>
                    <a:pt x="7028" y="2971"/>
                  </a:lnTo>
                  <a:lnTo>
                    <a:pt x="7101" y="3024"/>
                  </a:lnTo>
                  <a:lnTo>
                    <a:pt x="7128" y="3067"/>
                  </a:lnTo>
                  <a:lnTo>
                    <a:pt x="7146" y="3100"/>
                  </a:lnTo>
                  <a:lnTo>
                    <a:pt x="7164" y="3185"/>
                  </a:lnTo>
                  <a:lnTo>
                    <a:pt x="7164" y="3260"/>
                  </a:lnTo>
                  <a:lnTo>
                    <a:pt x="7182" y="3432"/>
                  </a:lnTo>
                  <a:lnTo>
                    <a:pt x="7182" y="3507"/>
                  </a:lnTo>
                  <a:lnTo>
                    <a:pt x="7209" y="3571"/>
                  </a:lnTo>
                  <a:lnTo>
                    <a:pt x="7263" y="3625"/>
                  </a:lnTo>
                  <a:lnTo>
                    <a:pt x="7326" y="3646"/>
                  </a:lnTo>
                  <a:lnTo>
                    <a:pt x="7390" y="3689"/>
                  </a:lnTo>
                  <a:lnTo>
                    <a:pt x="7426" y="3711"/>
                  </a:lnTo>
                  <a:lnTo>
                    <a:pt x="7453" y="3743"/>
                  </a:lnTo>
                  <a:lnTo>
                    <a:pt x="7471" y="3807"/>
                  </a:lnTo>
                  <a:lnTo>
                    <a:pt x="7471" y="3840"/>
                  </a:lnTo>
                  <a:lnTo>
                    <a:pt x="7453" y="3861"/>
                  </a:lnTo>
                  <a:lnTo>
                    <a:pt x="7426" y="3882"/>
                  </a:lnTo>
                  <a:lnTo>
                    <a:pt x="7390" y="3882"/>
                  </a:lnTo>
                  <a:lnTo>
                    <a:pt x="7354" y="3861"/>
                  </a:lnTo>
                  <a:lnTo>
                    <a:pt x="7308" y="3818"/>
                  </a:lnTo>
                  <a:lnTo>
                    <a:pt x="7263" y="3764"/>
                  </a:lnTo>
                  <a:lnTo>
                    <a:pt x="7191" y="3722"/>
                  </a:lnTo>
                  <a:lnTo>
                    <a:pt x="7101" y="3689"/>
                  </a:lnTo>
                  <a:lnTo>
                    <a:pt x="7028" y="3604"/>
                  </a:lnTo>
                  <a:lnTo>
                    <a:pt x="7010" y="3550"/>
                  </a:lnTo>
                  <a:lnTo>
                    <a:pt x="7001" y="3507"/>
                  </a:lnTo>
                  <a:lnTo>
                    <a:pt x="6983" y="3453"/>
                  </a:lnTo>
                  <a:lnTo>
                    <a:pt x="7001" y="3378"/>
                  </a:lnTo>
                  <a:lnTo>
                    <a:pt x="7010" y="3239"/>
                  </a:lnTo>
                  <a:lnTo>
                    <a:pt x="7010" y="3164"/>
                  </a:lnTo>
                  <a:lnTo>
                    <a:pt x="7001" y="3121"/>
                  </a:lnTo>
                  <a:lnTo>
                    <a:pt x="6983" y="3100"/>
                  </a:lnTo>
                  <a:lnTo>
                    <a:pt x="6947" y="3089"/>
                  </a:lnTo>
                  <a:lnTo>
                    <a:pt x="6866" y="3089"/>
                  </a:lnTo>
                  <a:lnTo>
                    <a:pt x="6839" y="3067"/>
                  </a:lnTo>
                  <a:lnTo>
                    <a:pt x="6821" y="3046"/>
                  </a:lnTo>
                  <a:lnTo>
                    <a:pt x="6784" y="2992"/>
                  </a:lnTo>
                  <a:lnTo>
                    <a:pt x="6739" y="2949"/>
                  </a:lnTo>
                  <a:lnTo>
                    <a:pt x="6685" y="2928"/>
                  </a:lnTo>
                  <a:lnTo>
                    <a:pt x="6586" y="2906"/>
                  </a:lnTo>
                  <a:lnTo>
                    <a:pt x="6495" y="2906"/>
                  </a:lnTo>
                  <a:lnTo>
                    <a:pt x="6459" y="2928"/>
                  </a:lnTo>
                  <a:lnTo>
                    <a:pt x="6441" y="2971"/>
                  </a:lnTo>
                  <a:lnTo>
                    <a:pt x="6441" y="3003"/>
                  </a:lnTo>
                  <a:lnTo>
                    <a:pt x="6477" y="3089"/>
                  </a:lnTo>
                  <a:lnTo>
                    <a:pt x="6477" y="3121"/>
                  </a:lnTo>
                  <a:lnTo>
                    <a:pt x="6360" y="3121"/>
                  </a:lnTo>
                  <a:lnTo>
                    <a:pt x="6315" y="3100"/>
                  </a:lnTo>
                  <a:lnTo>
                    <a:pt x="6279" y="3089"/>
                  </a:lnTo>
                  <a:lnTo>
                    <a:pt x="6215" y="3089"/>
                  </a:lnTo>
                  <a:lnTo>
                    <a:pt x="6179" y="3121"/>
                  </a:lnTo>
                  <a:lnTo>
                    <a:pt x="6152" y="3185"/>
                  </a:lnTo>
                  <a:lnTo>
                    <a:pt x="6152" y="3217"/>
                  </a:lnTo>
                  <a:lnTo>
                    <a:pt x="6179" y="3260"/>
                  </a:lnTo>
                  <a:lnTo>
                    <a:pt x="6233" y="3282"/>
                  </a:lnTo>
                  <a:lnTo>
                    <a:pt x="6279" y="3303"/>
                  </a:lnTo>
                  <a:lnTo>
                    <a:pt x="6324" y="3314"/>
                  </a:lnTo>
                  <a:lnTo>
                    <a:pt x="6360" y="3378"/>
                  </a:lnTo>
                  <a:lnTo>
                    <a:pt x="6360" y="3411"/>
                  </a:lnTo>
                  <a:lnTo>
                    <a:pt x="6242" y="3411"/>
                  </a:lnTo>
                  <a:lnTo>
                    <a:pt x="6197" y="3400"/>
                  </a:lnTo>
                  <a:lnTo>
                    <a:pt x="6134" y="3411"/>
                  </a:lnTo>
                  <a:lnTo>
                    <a:pt x="6080" y="3411"/>
                  </a:lnTo>
                  <a:lnTo>
                    <a:pt x="6035" y="3400"/>
                  </a:lnTo>
                  <a:lnTo>
                    <a:pt x="6017" y="3378"/>
                  </a:lnTo>
                  <a:lnTo>
                    <a:pt x="5998" y="3335"/>
                  </a:lnTo>
                  <a:lnTo>
                    <a:pt x="5998" y="3260"/>
                  </a:lnTo>
                  <a:lnTo>
                    <a:pt x="6053" y="2971"/>
                  </a:lnTo>
                  <a:lnTo>
                    <a:pt x="6053" y="2896"/>
                  </a:lnTo>
                  <a:lnTo>
                    <a:pt x="6035" y="2831"/>
                  </a:lnTo>
                  <a:lnTo>
                    <a:pt x="6017" y="2810"/>
                  </a:lnTo>
                  <a:lnTo>
                    <a:pt x="5980" y="2788"/>
                  </a:lnTo>
                  <a:lnTo>
                    <a:pt x="5953" y="2810"/>
                  </a:lnTo>
                  <a:lnTo>
                    <a:pt x="5935" y="2831"/>
                  </a:lnTo>
                  <a:lnTo>
                    <a:pt x="5899" y="2896"/>
                  </a:lnTo>
                  <a:lnTo>
                    <a:pt x="5899" y="3024"/>
                  </a:lnTo>
                  <a:lnTo>
                    <a:pt x="5890" y="3121"/>
                  </a:lnTo>
                  <a:lnTo>
                    <a:pt x="5872" y="3185"/>
                  </a:lnTo>
                  <a:lnTo>
                    <a:pt x="5836" y="3260"/>
                  </a:lnTo>
                  <a:lnTo>
                    <a:pt x="5809" y="3335"/>
                  </a:lnTo>
                  <a:lnTo>
                    <a:pt x="5809" y="3400"/>
                  </a:lnTo>
                  <a:lnTo>
                    <a:pt x="5818" y="3453"/>
                  </a:lnTo>
                  <a:lnTo>
                    <a:pt x="5836" y="3507"/>
                  </a:lnTo>
                  <a:lnTo>
                    <a:pt x="5872" y="3571"/>
                  </a:lnTo>
                  <a:lnTo>
                    <a:pt x="5872" y="3625"/>
                  </a:lnTo>
                  <a:lnTo>
                    <a:pt x="5854" y="3689"/>
                  </a:lnTo>
                  <a:lnTo>
                    <a:pt x="5854" y="3743"/>
                  </a:lnTo>
                  <a:lnTo>
                    <a:pt x="5872" y="3807"/>
                  </a:lnTo>
                  <a:lnTo>
                    <a:pt x="5935" y="3840"/>
                  </a:lnTo>
                  <a:lnTo>
                    <a:pt x="5980" y="3861"/>
                  </a:lnTo>
                  <a:lnTo>
                    <a:pt x="6116" y="3861"/>
                  </a:lnTo>
                  <a:lnTo>
                    <a:pt x="6179" y="3882"/>
                  </a:lnTo>
                  <a:lnTo>
                    <a:pt x="6242" y="3936"/>
                  </a:lnTo>
                  <a:lnTo>
                    <a:pt x="6324" y="4011"/>
                  </a:lnTo>
                  <a:lnTo>
                    <a:pt x="6405" y="4118"/>
                  </a:lnTo>
                  <a:lnTo>
                    <a:pt x="6495" y="4215"/>
                  </a:lnTo>
                  <a:lnTo>
                    <a:pt x="6522" y="4311"/>
                  </a:lnTo>
                  <a:lnTo>
                    <a:pt x="6522" y="4408"/>
                  </a:lnTo>
                  <a:lnTo>
                    <a:pt x="6504" y="4440"/>
                  </a:lnTo>
                  <a:lnTo>
                    <a:pt x="6477" y="4462"/>
                  </a:lnTo>
                  <a:lnTo>
                    <a:pt x="6441" y="4483"/>
                  </a:lnTo>
                  <a:lnTo>
                    <a:pt x="6423" y="4483"/>
                  </a:lnTo>
                  <a:lnTo>
                    <a:pt x="6378" y="4440"/>
                  </a:lnTo>
                  <a:lnTo>
                    <a:pt x="6342" y="4386"/>
                  </a:lnTo>
                  <a:lnTo>
                    <a:pt x="6324" y="4322"/>
                  </a:lnTo>
                  <a:lnTo>
                    <a:pt x="6297" y="4247"/>
                  </a:lnTo>
                  <a:lnTo>
                    <a:pt x="6260" y="4172"/>
                  </a:lnTo>
                  <a:lnTo>
                    <a:pt x="6233" y="4118"/>
                  </a:lnTo>
                  <a:lnTo>
                    <a:pt x="6161" y="4075"/>
                  </a:lnTo>
                  <a:lnTo>
                    <a:pt x="6116" y="4054"/>
                  </a:lnTo>
                  <a:lnTo>
                    <a:pt x="6062" y="4075"/>
                  </a:lnTo>
                  <a:lnTo>
                    <a:pt x="6017" y="4097"/>
                  </a:lnTo>
                  <a:lnTo>
                    <a:pt x="5980" y="4151"/>
                  </a:lnTo>
                  <a:lnTo>
                    <a:pt x="5971" y="4215"/>
                  </a:lnTo>
                  <a:lnTo>
                    <a:pt x="5971" y="4440"/>
                  </a:lnTo>
                  <a:lnTo>
                    <a:pt x="5953" y="4504"/>
                  </a:lnTo>
                  <a:lnTo>
                    <a:pt x="5890" y="4580"/>
                  </a:lnTo>
                  <a:lnTo>
                    <a:pt x="5836" y="4633"/>
                  </a:lnTo>
                  <a:lnTo>
                    <a:pt x="5791" y="4730"/>
                  </a:lnTo>
                  <a:lnTo>
                    <a:pt x="5755" y="4815"/>
                  </a:lnTo>
                  <a:lnTo>
                    <a:pt x="5755" y="4848"/>
                  </a:lnTo>
                  <a:lnTo>
                    <a:pt x="5718" y="4869"/>
                  </a:lnTo>
                  <a:lnTo>
                    <a:pt x="5673" y="4912"/>
                  </a:lnTo>
                  <a:lnTo>
                    <a:pt x="5610" y="4923"/>
                  </a:lnTo>
                  <a:lnTo>
                    <a:pt x="5556" y="4923"/>
                  </a:lnTo>
                  <a:lnTo>
                    <a:pt x="5493" y="4912"/>
                  </a:lnTo>
                  <a:lnTo>
                    <a:pt x="5447" y="4891"/>
                  </a:lnTo>
                  <a:lnTo>
                    <a:pt x="5411" y="4826"/>
                  </a:lnTo>
                  <a:lnTo>
                    <a:pt x="5411" y="4794"/>
                  </a:lnTo>
                  <a:lnTo>
                    <a:pt x="5447" y="4730"/>
                  </a:lnTo>
                  <a:lnTo>
                    <a:pt x="5511" y="4655"/>
                  </a:lnTo>
                  <a:lnTo>
                    <a:pt x="5574" y="4558"/>
                  </a:lnTo>
                  <a:lnTo>
                    <a:pt x="5637" y="4483"/>
                  </a:lnTo>
                  <a:lnTo>
                    <a:pt x="5673" y="4386"/>
                  </a:lnTo>
                  <a:lnTo>
                    <a:pt x="5691" y="4269"/>
                  </a:lnTo>
                  <a:lnTo>
                    <a:pt x="5655" y="4097"/>
                  </a:lnTo>
                  <a:lnTo>
                    <a:pt x="5637" y="3936"/>
                  </a:lnTo>
                  <a:lnTo>
                    <a:pt x="5637" y="3840"/>
                  </a:lnTo>
                  <a:lnTo>
                    <a:pt x="5655" y="3722"/>
                  </a:lnTo>
                  <a:lnTo>
                    <a:pt x="5673" y="3625"/>
                  </a:lnTo>
                  <a:lnTo>
                    <a:pt x="5673" y="3507"/>
                  </a:lnTo>
                  <a:lnTo>
                    <a:pt x="5628" y="3432"/>
                  </a:lnTo>
                  <a:lnTo>
                    <a:pt x="5610" y="3378"/>
                  </a:lnTo>
                  <a:lnTo>
                    <a:pt x="5610" y="3335"/>
                  </a:lnTo>
                  <a:lnTo>
                    <a:pt x="5637" y="3282"/>
                  </a:lnTo>
                  <a:lnTo>
                    <a:pt x="5673" y="3121"/>
                  </a:lnTo>
                  <a:lnTo>
                    <a:pt x="5691" y="2971"/>
                  </a:lnTo>
                  <a:lnTo>
                    <a:pt x="5691" y="2896"/>
                  </a:lnTo>
                  <a:lnTo>
                    <a:pt x="5655" y="2810"/>
                  </a:lnTo>
                  <a:lnTo>
                    <a:pt x="5628" y="2756"/>
                  </a:lnTo>
                  <a:lnTo>
                    <a:pt x="5574" y="2713"/>
                  </a:lnTo>
                  <a:lnTo>
                    <a:pt x="5511" y="2692"/>
                  </a:lnTo>
                  <a:lnTo>
                    <a:pt x="5447" y="2681"/>
                  </a:lnTo>
                  <a:lnTo>
                    <a:pt x="5375" y="2660"/>
                  </a:lnTo>
                  <a:lnTo>
                    <a:pt x="5312" y="2681"/>
                  </a:lnTo>
                  <a:lnTo>
                    <a:pt x="5249" y="2692"/>
                  </a:lnTo>
                  <a:lnTo>
                    <a:pt x="5185" y="2713"/>
                  </a:lnTo>
                  <a:lnTo>
                    <a:pt x="5122" y="2788"/>
                  </a:lnTo>
                  <a:lnTo>
                    <a:pt x="5104" y="2853"/>
                  </a:lnTo>
                  <a:lnTo>
                    <a:pt x="5086" y="2906"/>
                  </a:lnTo>
                  <a:lnTo>
                    <a:pt x="5086" y="3142"/>
                  </a:lnTo>
                  <a:lnTo>
                    <a:pt x="5032" y="3142"/>
                  </a:lnTo>
                  <a:lnTo>
                    <a:pt x="4987" y="3164"/>
                  </a:lnTo>
                  <a:lnTo>
                    <a:pt x="4951" y="3164"/>
                  </a:lnTo>
                  <a:lnTo>
                    <a:pt x="4905" y="3196"/>
                  </a:lnTo>
                  <a:lnTo>
                    <a:pt x="4887" y="3260"/>
                  </a:lnTo>
                  <a:lnTo>
                    <a:pt x="4869" y="3314"/>
                  </a:lnTo>
                  <a:lnTo>
                    <a:pt x="4887" y="3378"/>
                  </a:lnTo>
                  <a:lnTo>
                    <a:pt x="4923" y="3453"/>
                  </a:lnTo>
                  <a:lnTo>
                    <a:pt x="4942" y="3529"/>
                  </a:lnTo>
                  <a:lnTo>
                    <a:pt x="4951" y="3625"/>
                  </a:lnTo>
                  <a:lnTo>
                    <a:pt x="4969" y="3711"/>
                  </a:lnTo>
                  <a:lnTo>
                    <a:pt x="5005" y="3764"/>
                  </a:lnTo>
                  <a:lnTo>
                    <a:pt x="5050" y="3807"/>
                  </a:lnTo>
                  <a:lnTo>
                    <a:pt x="5086" y="3861"/>
                  </a:lnTo>
                  <a:lnTo>
                    <a:pt x="5104" y="3915"/>
                  </a:lnTo>
                  <a:lnTo>
                    <a:pt x="5104" y="4054"/>
                  </a:lnTo>
                  <a:lnTo>
                    <a:pt x="5068" y="4118"/>
                  </a:lnTo>
                  <a:lnTo>
                    <a:pt x="5032" y="4129"/>
                  </a:lnTo>
                  <a:lnTo>
                    <a:pt x="4987" y="4129"/>
                  </a:lnTo>
                  <a:lnTo>
                    <a:pt x="4905" y="4118"/>
                  </a:lnTo>
                  <a:lnTo>
                    <a:pt x="4824" y="4075"/>
                  </a:lnTo>
                  <a:lnTo>
                    <a:pt x="4806" y="4193"/>
                  </a:lnTo>
                  <a:lnTo>
                    <a:pt x="4743" y="4269"/>
                  </a:lnTo>
                  <a:lnTo>
                    <a:pt x="4643" y="4344"/>
                  </a:lnTo>
                  <a:lnTo>
                    <a:pt x="4517" y="4419"/>
                  </a:lnTo>
                  <a:lnTo>
                    <a:pt x="4264" y="4504"/>
                  </a:lnTo>
                  <a:lnTo>
                    <a:pt x="4174" y="4558"/>
                  </a:lnTo>
                  <a:lnTo>
                    <a:pt x="4074" y="4622"/>
                  </a:lnTo>
                  <a:lnTo>
                    <a:pt x="4002" y="4719"/>
                  </a:lnTo>
                  <a:lnTo>
                    <a:pt x="3957" y="4815"/>
                  </a:lnTo>
                  <a:lnTo>
                    <a:pt x="3939" y="4944"/>
                  </a:lnTo>
                  <a:lnTo>
                    <a:pt x="3975" y="5084"/>
                  </a:lnTo>
                  <a:lnTo>
                    <a:pt x="4020" y="5330"/>
                  </a:lnTo>
                  <a:lnTo>
                    <a:pt x="4074" y="5588"/>
                  </a:lnTo>
                  <a:lnTo>
                    <a:pt x="4083" y="5845"/>
                  </a:lnTo>
                  <a:lnTo>
                    <a:pt x="4083" y="6092"/>
                  </a:lnTo>
                  <a:lnTo>
                    <a:pt x="4056" y="6446"/>
                  </a:lnTo>
                  <a:lnTo>
                    <a:pt x="4056" y="6596"/>
                  </a:lnTo>
                  <a:lnTo>
                    <a:pt x="4074" y="6789"/>
                  </a:lnTo>
                  <a:lnTo>
                    <a:pt x="4056" y="6832"/>
                  </a:lnTo>
                  <a:lnTo>
                    <a:pt x="4038" y="6864"/>
                  </a:lnTo>
                  <a:lnTo>
                    <a:pt x="4020" y="6907"/>
                  </a:lnTo>
                  <a:lnTo>
                    <a:pt x="4038" y="6960"/>
                  </a:lnTo>
                  <a:lnTo>
                    <a:pt x="4074" y="7003"/>
                  </a:lnTo>
                  <a:lnTo>
                    <a:pt x="4138" y="7025"/>
                  </a:lnTo>
                  <a:lnTo>
                    <a:pt x="4183" y="7046"/>
                  </a:lnTo>
                  <a:lnTo>
                    <a:pt x="4201" y="7068"/>
                  </a:lnTo>
                  <a:lnTo>
                    <a:pt x="4219" y="7100"/>
                  </a:lnTo>
                  <a:lnTo>
                    <a:pt x="4237" y="7164"/>
                  </a:lnTo>
                  <a:lnTo>
                    <a:pt x="4219" y="7218"/>
                  </a:lnTo>
                  <a:lnTo>
                    <a:pt x="4183" y="7271"/>
                  </a:lnTo>
                  <a:lnTo>
                    <a:pt x="4156" y="7357"/>
                  </a:lnTo>
                  <a:lnTo>
                    <a:pt x="4056" y="7475"/>
                  </a:lnTo>
                  <a:lnTo>
                    <a:pt x="3975" y="7550"/>
                  </a:lnTo>
                  <a:lnTo>
                    <a:pt x="3912" y="7572"/>
                  </a:lnTo>
                  <a:lnTo>
                    <a:pt x="3839" y="7583"/>
                  </a:lnTo>
                  <a:lnTo>
                    <a:pt x="3776" y="7604"/>
                  </a:lnTo>
                  <a:lnTo>
                    <a:pt x="3758" y="7625"/>
                  </a:lnTo>
                  <a:lnTo>
                    <a:pt x="3758" y="7668"/>
                  </a:lnTo>
                  <a:lnTo>
                    <a:pt x="3812" y="7818"/>
                  </a:lnTo>
                  <a:lnTo>
                    <a:pt x="3839" y="7936"/>
                  </a:lnTo>
                  <a:lnTo>
                    <a:pt x="3894" y="8076"/>
                  </a:lnTo>
                  <a:lnTo>
                    <a:pt x="3921" y="8129"/>
                  </a:lnTo>
                  <a:lnTo>
                    <a:pt x="3957" y="8172"/>
                  </a:lnTo>
                  <a:lnTo>
                    <a:pt x="4074" y="8172"/>
                  </a:lnTo>
                  <a:lnTo>
                    <a:pt x="4101" y="8129"/>
                  </a:lnTo>
                  <a:lnTo>
                    <a:pt x="4119" y="8076"/>
                  </a:lnTo>
                  <a:lnTo>
                    <a:pt x="4156" y="7979"/>
                  </a:lnTo>
                  <a:lnTo>
                    <a:pt x="4174" y="7915"/>
                  </a:lnTo>
                  <a:lnTo>
                    <a:pt x="4201" y="7883"/>
                  </a:lnTo>
                  <a:lnTo>
                    <a:pt x="4255" y="7840"/>
                  </a:lnTo>
                  <a:lnTo>
                    <a:pt x="4318" y="7840"/>
                  </a:lnTo>
                  <a:lnTo>
                    <a:pt x="4363" y="7861"/>
                  </a:lnTo>
                  <a:lnTo>
                    <a:pt x="4418" y="7883"/>
                  </a:lnTo>
                  <a:lnTo>
                    <a:pt x="4427" y="7915"/>
                  </a:lnTo>
                  <a:lnTo>
                    <a:pt x="4427" y="8076"/>
                  </a:lnTo>
                  <a:lnTo>
                    <a:pt x="4418" y="8172"/>
                  </a:lnTo>
                  <a:lnTo>
                    <a:pt x="4363" y="8387"/>
                  </a:lnTo>
                  <a:lnTo>
                    <a:pt x="4345" y="8494"/>
                  </a:lnTo>
                  <a:lnTo>
                    <a:pt x="4345" y="8591"/>
                  </a:lnTo>
                  <a:lnTo>
                    <a:pt x="4363" y="8634"/>
                  </a:lnTo>
                  <a:lnTo>
                    <a:pt x="4381" y="8655"/>
                  </a:lnTo>
                  <a:lnTo>
                    <a:pt x="4445" y="8676"/>
                  </a:lnTo>
                  <a:lnTo>
                    <a:pt x="4463" y="8698"/>
                  </a:lnTo>
                  <a:lnTo>
                    <a:pt x="4481" y="8709"/>
                  </a:lnTo>
                  <a:lnTo>
                    <a:pt x="4481" y="8730"/>
                  </a:lnTo>
                  <a:lnTo>
                    <a:pt x="4463" y="8794"/>
                  </a:lnTo>
                  <a:lnTo>
                    <a:pt x="4427" y="8805"/>
                  </a:lnTo>
                  <a:lnTo>
                    <a:pt x="4381" y="8827"/>
                  </a:lnTo>
                  <a:lnTo>
                    <a:pt x="4318" y="8848"/>
                  </a:lnTo>
                  <a:lnTo>
                    <a:pt x="4237" y="8945"/>
                  </a:lnTo>
                  <a:lnTo>
                    <a:pt x="4201" y="8998"/>
                  </a:lnTo>
                  <a:lnTo>
                    <a:pt x="4174" y="9105"/>
                  </a:lnTo>
                  <a:lnTo>
                    <a:pt x="4138" y="9116"/>
                  </a:lnTo>
                  <a:lnTo>
                    <a:pt x="4083" y="9116"/>
                  </a:lnTo>
                  <a:lnTo>
                    <a:pt x="4038" y="9105"/>
                  </a:lnTo>
                  <a:lnTo>
                    <a:pt x="3939" y="9041"/>
                  </a:lnTo>
                  <a:lnTo>
                    <a:pt x="3830" y="8945"/>
                  </a:lnTo>
                  <a:lnTo>
                    <a:pt x="3731" y="8827"/>
                  </a:lnTo>
                  <a:lnTo>
                    <a:pt x="3614" y="8730"/>
                  </a:lnTo>
                  <a:lnTo>
                    <a:pt x="3568" y="8698"/>
                  </a:lnTo>
                  <a:lnTo>
                    <a:pt x="3496" y="8655"/>
                  </a:lnTo>
                  <a:lnTo>
                    <a:pt x="3270" y="8655"/>
                  </a:lnTo>
                  <a:lnTo>
                    <a:pt x="3135" y="8676"/>
                  </a:lnTo>
                  <a:lnTo>
                    <a:pt x="3090" y="8676"/>
                  </a:lnTo>
                  <a:lnTo>
                    <a:pt x="3008" y="8655"/>
                  </a:lnTo>
                  <a:lnTo>
                    <a:pt x="2891" y="8612"/>
                  </a:lnTo>
                  <a:lnTo>
                    <a:pt x="2791" y="8591"/>
                  </a:lnTo>
                  <a:lnTo>
                    <a:pt x="2764" y="8591"/>
                  </a:lnTo>
                  <a:lnTo>
                    <a:pt x="2728" y="8612"/>
                  </a:lnTo>
                  <a:lnTo>
                    <a:pt x="2701" y="8655"/>
                  </a:lnTo>
                  <a:lnTo>
                    <a:pt x="2665" y="8730"/>
                  </a:lnTo>
                  <a:lnTo>
                    <a:pt x="2647" y="8848"/>
                  </a:lnTo>
                  <a:lnTo>
                    <a:pt x="2647" y="8945"/>
                  </a:lnTo>
                  <a:lnTo>
                    <a:pt x="2710" y="9138"/>
                  </a:lnTo>
                  <a:lnTo>
                    <a:pt x="2710" y="9256"/>
                  </a:lnTo>
                  <a:lnTo>
                    <a:pt x="2701" y="9352"/>
                  </a:lnTo>
                  <a:lnTo>
                    <a:pt x="2701" y="9567"/>
                  </a:lnTo>
                  <a:lnTo>
                    <a:pt x="2728" y="9663"/>
                  </a:lnTo>
                  <a:lnTo>
                    <a:pt x="2764" y="9760"/>
                  </a:lnTo>
                  <a:lnTo>
                    <a:pt x="2791" y="9835"/>
                  </a:lnTo>
                  <a:lnTo>
                    <a:pt x="2810" y="9953"/>
                  </a:lnTo>
                  <a:lnTo>
                    <a:pt x="2791" y="10114"/>
                  </a:lnTo>
                  <a:lnTo>
                    <a:pt x="2791" y="10285"/>
                  </a:lnTo>
                  <a:lnTo>
                    <a:pt x="2891" y="10339"/>
                  </a:lnTo>
                  <a:lnTo>
                    <a:pt x="2990" y="10435"/>
                  </a:lnTo>
                  <a:lnTo>
                    <a:pt x="3072" y="10553"/>
                  </a:lnTo>
                  <a:lnTo>
                    <a:pt x="3153" y="10650"/>
                  </a:lnTo>
                  <a:lnTo>
                    <a:pt x="3189" y="10714"/>
                  </a:lnTo>
                  <a:lnTo>
                    <a:pt x="3153" y="10746"/>
                  </a:lnTo>
                  <a:lnTo>
                    <a:pt x="3126" y="10768"/>
                  </a:lnTo>
                  <a:lnTo>
                    <a:pt x="3008" y="10768"/>
                  </a:lnTo>
                  <a:lnTo>
                    <a:pt x="2882" y="10746"/>
                  </a:lnTo>
                  <a:lnTo>
                    <a:pt x="2828" y="10736"/>
                  </a:lnTo>
                  <a:lnTo>
                    <a:pt x="2782" y="10746"/>
                  </a:lnTo>
                  <a:lnTo>
                    <a:pt x="2710" y="10789"/>
                  </a:lnTo>
                  <a:lnTo>
                    <a:pt x="2665" y="10864"/>
                  </a:lnTo>
                  <a:lnTo>
                    <a:pt x="2629" y="10961"/>
                  </a:lnTo>
                  <a:lnTo>
                    <a:pt x="2629" y="11036"/>
                  </a:lnTo>
                  <a:lnTo>
                    <a:pt x="2620" y="11122"/>
                  </a:lnTo>
                  <a:lnTo>
                    <a:pt x="2629" y="11154"/>
                  </a:lnTo>
                  <a:lnTo>
                    <a:pt x="2647" y="11197"/>
                  </a:lnTo>
                  <a:lnTo>
                    <a:pt x="2683" y="11240"/>
                  </a:lnTo>
                  <a:lnTo>
                    <a:pt x="2764" y="11272"/>
                  </a:lnTo>
                  <a:lnTo>
                    <a:pt x="2882" y="11293"/>
                  </a:lnTo>
                  <a:lnTo>
                    <a:pt x="2990" y="11347"/>
                  </a:lnTo>
                  <a:lnTo>
                    <a:pt x="3072" y="11411"/>
                  </a:lnTo>
                  <a:lnTo>
                    <a:pt x="3207" y="11583"/>
                  </a:lnTo>
                  <a:lnTo>
                    <a:pt x="3252" y="11508"/>
                  </a:lnTo>
                  <a:lnTo>
                    <a:pt x="3288" y="11433"/>
                  </a:lnTo>
                  <a:lnTo>
                    <a:pt x="3315" y="11411"/>
                  </a:lnTo>
                  <a:lnTo>
                    <a:pt x="3370" y="11411"/>
                  </a:lnTo>
                  <a:lnTo>
                    <a:pt x="3415" y="11465"/>
                  </a:lnTo>
                  <a:lnTo>
                    <a:pt x="3433" y="11508"/>
                  </a:lnTo>
                  <a:lnTo>
                    <a:pt x="3451" y="11561"/>
                  </a:lnTo>
                  <a:lnTo>
                    <a:pt x="3487" y="11679"/>
                  </a:lnTo>
                  <a:lnTo>
                    <a:pt x="3514" y="11755"/>
                  </a:lnTo>
                  <a:lnTo>
                    <a:pt x="3568" y="11840"/>
                  </a:lnTo>
                  <a:lnTo>
                    <a:pt x="3577" y="11872"/>
                  </a:lnTo>
                  <a:lnTo>
                    <a:pt x="3577" y="11915"/>
                  </a:lnTo>
                  <a:lnTo>
                    <a:pt x="3568" y="11958"/>
                  </a:lnTo>
                  <a:lnTo>
                    <a:pt x="3532" y="11990"/>
                  </a:lnTo>
                  <a:lnTo>
                    <a:pt x="3487" y="11990"/>
                  </a:lnTo>
                  <a:lnTo>
                    <a:pt x="3397" y="11969"/>
                  </a:lnTo>
                  <a:lnTo>
                    <a:pt x="3315" y="11958"/>
                  </a:lnTo>
                  <a:lnTo>
                    <a:pt x="3252" y="11958"/>
                  </a:lnTo>
                  <a:lnTo>
                    <a:pt x="3270" y="12033"/>
                  </a:lnTo>
                  <a:lnTo>
                    <a:pt x="3306" y="12108"/>
                  </a:lnTo>
                  <a:lnTo>
                    <a:pt x="3352" y="12162"/>
                  </a:lnTo>
                  <a:lnTo>
                    <a:pt x="3415" y="12226"/>
                  </a:lnTo>
                  <a:lnTo>
                    <a:pt x="3487" y="12280"/>
                  </a:lnTo>
                  <a:lnTo>
                    <a:pt x="3532" y="12344"/>
                  </a:lnTo>
                  <a:lnTo>
                    <a:pt x="3568" y="12398"/>
                  </a:lnTo>
                  <a:lnTo>
                    <a:pt x="3595" y="12495"/>
                  </a:lnTo>
                  <a:lnTo>
                    <a:pt x="3595" y="12655"/>
                  </a:lnTo>
                  <a:lnTo>
                    <a:pt x="3614" y="12848"/>
                  </a:lnTo>
                  <a:lnTo>
                    <a:pt x="3595" y="12945"/>
                  </a:lnTo>
                  <a:lnTo>
                    <a:pt x="3577" y="13020"/>
                  </a:lnTo>
                  <a:lnTo>
                    <a:pt x="3550" y="13095"/>
                  </a:lnTo>
                  <a:lnTo>
                    <a:pt x="3496" y="13138"/>
                  </a:lnTo>
                  <a:lnTo>
                    <a:pt x="3397" y="13181"/>
                  </a:lnTo>
                  <a:lnTo>
                    <a:pt x="3334" y="13181"/>
                  </a:lnTo>
                  <a:lnTo>
                    <a:pt x="3207" y="13095"/>
                  </a:lnTo>
                  <a:lnTo>
                    <a:pt x="3108" y="13042"/>
                  </a:lnTo>
                  <a:lnTo>
                    <a:pt x="2990" y="12999"/>
                  </a:lnTo>
                  <a:lnTo>
                    <a:pt x="2882" y="12966"/>
                  </a:lnTo>
                  <a:lnTo>
                    <a:pt x="2782" y="12924"/>
                  </a:lnTo>
                  <a:lnTo>
                    <a:pt x="2701" y="12881"/>
                  </a:lnTo>
                  <a:lnTo>
                    <a:pt x="2647" y="12827"/>
                  </a:lnTo>
                  <a:lnTo>
                    <a:pt x="2602" y="12784"/>
                  </a:lnTo>
                  <a:lnTo>
                    <a:pt x="2566" y="12730"/>
                  </a:lnTo>
                  <a:lnTo>
                    <a:pt x="2439" y="12773"/>
                  </a:lnTo>
                  <a:lnTo>
                    <a:pt x="2286" y="12784"/>
                  </a:lnTo>
                  <a:lnTo>
                    <a:pt x="2024" y="12784"/>
                  </a:lnTo>
                  <a:lnTo>
                    <a:pt x="1780" y="12752"/>
                  </a:lnTo>
                  <a:lnTo>
                    <a:pt x="1536" y="12688"/>
                  </a:lnTo>
                  <a:lnTo>
                    <a:pt x="1292" y="12634"/>
                  </a:lnTo>
                  <a:lnTo>
                    <a:pt x="1174" y="12634"/>
                  </a:lnTo>
                  <a:lnTo>
                    <a:pt x="1048" y="12613"/>
                  </a:lnTo>
                  <a:lnTo>
                    <a:pt x="930" y="12634"/>
                  </a:lnTo>
                  <a:lnTo>
                    <a:pt x="804" y="12655"/>
                  </a:lnTo>
                  <a:lnTo>
                    <a:pt x="669" y="12709"/>
                  </a:lnTo>
                  <a:lnTo>
                    <a:pt x="542" y="12773"/>
                  </a:lnTo>
                  <a:lnTo>
                    <a:pt x="506" y="12870"/>
                  </a:lnTo>
                  <a:lnTo>
                    <a:pt x="488" y="12966"/>
                  </a:lnTo>
                  <a:lnTo>
                    <a:pt x="506" y="13042"/>
                  </a:lnTo>
                  <a:lnTo>
                    <a:pt x="542" y="13117"/>
                  </a:lnTo>
                  <a:lnTo>
                    <a:pt x="542" y="13159"/>
                  </a:lnTo>
                  <a:lnTo>
                    <a:pt x="524" y="13192"/>
                  </a:lnTo>
                  <a:lnTo>
                    <a:pt x="506" y="13213"/>
                  </a:lnTo>
                  <a:lnTo>
                    <a:pt x="461" y="13256"/>
                  </a:lnTo>
                  <a:lnTo>
                    <a:pt x="388" y="13277"/>
                  </a:lnTo>
                  <a:lnTo>
                    <a:pt x="298" y="13288"/>
                  </a:lnTo>
                  <a:lnTo>
                    <a:pt x="126" y="13288"/>
                  </a:lnTo>
                  <a:lnTo>
                    <a:pt x="63" y="13310"/>
                  </a:lnTo>
                  <a:lnTo>
                    <a:pt x="18" y="13353"/>
                  </a:lnTo>
                  <a:lnTo>
                    <a:pt x="0" y="13406"/>
                  </a:lnTo>
                  <a:lnTo>
                    <a:pt x="18" y="13481"/>
                  </a:lnTo>
                  <a:lnTo>
                    <a:pt x="45" y="13621"/>
                  </a:lnTo>
                  <a:lnTo>
                    <a:pt x="126" y="13782"/>
                  </a:lnTo>
                  <a:lnTo>
                    <a:pt x="208" y="13910"/>
                  </a:lnTo>
                  <a:lnTo>
                    <a:pt x="262" y="13889"/>
                  </a:lnTo>
                  <a:lnTo>
                    <a:pt x="325" y="13889"/>
                  </a:lnTo>
                  <a:lnTo>
                    <a:pt x="425" y="13932"/>
                  </a:lnTo>
                  <a:lnTo>
                    <a:pt x="488" y="13996"/>
                  </a:lnTo>
                  <a:lnTo>
                    <a:pt x="569" y="14071"/>
                  </a:lnTo>
                  <a:lnTo>
                    <a:pt x="623" y="14146"/>
                  </a:lnTo>
                  <a:lnTo>
                    <a:pt x="650" y="14221"/>
                  </a:lnTo>
                  <a:lnTo>
                    <a:pt x="687" y="14382"/>
                  </a:lnTo>
                  <a:lnTo>
                    <a:pt x="705" y="14436"/>
                  </a:lnTo>
                  <a:lnTo>
                    <a:pt x="732" y="14511"/>
                  </a:lnTo>
                  <a:lnTo>
                    <a:pt x="813" y="14650"/>
                  </a:lnTo>
                  <a:lnTo>
                    <a:pt x="831" y="14725"/>
                  </a:lnTo>
                  <a:lnTo>
                    <a:pt x="849" y="14811"/>
                  </a:lnTo>
                  <a:lnTo>
                    <a:pt x="867" y="14908"/>
                  </a:lnTo>
                  <a:lnTo>
                    <a:pt x="903" y="14983"/>
                  </a:lnTo>
                  <a:lnTo>
                    <a:pt x="985" y="15111"/>
                  </a:lnTo>
                  <a:lnTo>
                    <a:pt x="1030" y="15197"/>
                  </a:lnTo>
                  <a:lnTo>
                    <a:pt x="1066" y="15294"/>
                  </a:lnTo>
                  <a:lnTo>
                    <a:pt x="1075" y="15465"/>
                  </a:lnTo>
                  <a:lnTo>
                    <a:pt x="1093" y="15540"/>
                  </a:lnTo>
                  <a:lnTo>
                    <a:pt x="1129" y="15605"/>
                  </a:lnTo>
                  <a:lnTo>
                    <a:pt x="1192" y="15701"/>
                  </a:lnTo>
                  <a:lnTo>
                    <a:pt x="1229" y="15776"/>
                  </a:lnTo>
                  <a:lnTo>
                    <a:pt x="1247" y="15873"/>
                  </a:lnTo>
                  <a:lnTo>
                    <a:pt x="1256" y="15948"/>
                  </a:lnTo>
                  <a:lnTo>
                    <a:pt x="1292" y="16044"/>
                  </a:lnTo>
                  <a:lnTo>
                    <a:pt x="1328" y="16109"/>
                  </a:lnTo>
                  <a:lnTo>
                    <a:pt x="1391" y="16141"/>
                  </a:lnTo>
                  <a:lnTo>
                    <a:pt x="1436" y="16205"/>
                  </a:lnTo>
                  <a:lnTo>
                    <a:pt x="1491" y="16259"/>
                  </a:lnTo>
                  <a:lnTo>
                    <a:pt x="1518" y="16302"/>
                  </a:lnTo>
                  <a:lnTo>
                    <a:pt x="1518" y="16334"/>
                  </a:lnTo>
                  <a:lnTo>
                    <a:pt x="1536" y="16452"/>
                  </a:lnTo>
                  <a:lnTo>
                    <a:pt x="1518" y="16667"/>
                  </a:lnTo>
                  <a:lnTo>
                    <a:pt x="1518" y="16742"/>
                  </a:lnTo>
                  <a:lnTo>
                    <a:pt x="1536" y="16827"/>
                  </a:lnTo>
                  <a:lnTo>
                    <a:pt x="1572" y="16902"/>
                  </a:lnTo>
                  <a:lnTo>
                    <a:pt x="1599" y="16956"/>
                  </a:lnTo>
                  <a:lnTo>
                    <a:pt x="1635" y="17020"/>
                  </a:lnTo>
                  <a:lnTo>
                    <a:pt x="1680" y="17053"/>
                  </a:lnTo>
                  <a:lnTo>
                    <a:pt x="1753" y="17096"/>
                  </a:lnTo>
                  <a:lnTo>
                    <a:pt x="1834" y="17117"/>
                  </a:lnTo>
                  <a:lnTo>
                    <a:pt x="1915" y="17117"/>
                  </a:lnTo>
                  <a:lnTo>
                    <a:pt x="2159" y="17053"/>
                  </a:lnTo>
                  <a:lnTo>
                    <a:pt x="2240" y="17042"/>
                  </a:lnTo>
                  <a:lnTo>
                    <a:pt x="2385" y="17042"/>
                  </a:lnTo>
                  <a:lnTo>
                    <a:pt x="2448" y="16999"/>
                  </a:lnTo>
                  <a:lnTo>
                    <a:pt x="2484" y="16956"/>
                  </a:lnTo>
                  <a:lnTo>
                    <a:pt x="2539" y="16860"/>
                  </a:lnTo>
                  <a:lnTo>
                    <a:pt x="2566" y="16838"/>
                  </a:lnTo>
                  <a:lnTo>
                    <a:pt x="2620" y="16806"/>
                  </a:lnTo>
                  <a:lnTo>
                    <a:pt x="2683" y="16806"/>
                  </a:lnTo>
                  <a:lnTo>
                    <a:pt x="2746" y="16785"/>
                  </a:lnTo>
                  <a:lnTo>
                    <a:pt x="2782" y="16763"/>
                  </a:lnTo>
                  <a:lnTo>
                    <a:pt x="2791" y="16742"/>
                  </a:lnTo>
                  <a:lnTo>
                    <a:pt x="2828" y="16634"/>
                  </a:lnTo>
                  <a:lnTo>
                    <a:pt x="2828" y="16538"/>
                  </a:lnTo>
                  <a:lnTo>
                    <a:pt x="2864" y="16473"/>
                  </a:lnTo>
                  <a:lnTo>
                    <a:pt x="2891" y="16420"/>
                  </a:lnTo>
                  <a:lnTo>
                    <a:pt x="2990" y="16356"/>
                  </a:lnTo>
                  <a:lnTo>
                    <a:pt x="3207" y="16259"/>
                  </a:lnTo>
                  <a:lnTo>
                    <a:pt x="3306" y="16205"/>
                  </a:lnTo>
                  <a:lnTo>
                    <a:pt x="3388" y="16141"/>
                  </a:lnTo>
                  <a:lnTo>
                    <a:pt x="3514" y="16109"/>
                  </a:lnTo>
                  <a:lnTo>
                    <a:pt x="3577" y="16087"/>
                  </a:lnTo>
                  <a:lnTo>
                    <a:pt x="3632" y="16044"/>
                  </a:lnTo>
                  <a:lnTo>
                    <a:pt x="3713" y="15948"/>
                  </a:lnTo>
                  <a:lnTo>
                    <a:pt x="3740" y="15851"/>
                  </a:lnTo>
                  <a:lnTo>
                    <a:pt x="3776" y="15733"/>
                  </a:lnTo>
                  <a:lnTo>
                    <a:pt x="3794" y="15615"/>
                  </a:lnTo>
                  <a:lnTo>
                    <a:pt x="3812" y="15390"/>
                  </a:lnTo>
                  <a:lnTo>
                    <a:pt x="3812" y="15272"/>
                  </a:lnTo>
                  <a:lnTo>
                    <a:pt x="3776" y="15133"/>
                  </a:lnTo>
                  <a:lnTo>
                    <a:pt x="3758" y="15079"/>
                  </a:lnTo>
                  <a:lnTo>
                    <a:pt x="3731" y="15036"/>
                  </a:lnTo>
                  <a:lnTo>
                    <a:pt x="3650" y="14983"/>
                  </a:lnTo>
                  <a:lnTo>
                    <a:pt x="3568" y="14918"/>
                  </a:lnTo>
                  <a:lnTo>
                    <a:pt x="3532" y="14908"/>
                  </a:lnTo>
                  <a:lnTo>
                    <a:pt x="3496" y="14843"/>
                  </a:lnTo>
                  <a:lnTo>
                    <a:pt x="3433" y="14747"/>
                  </a:lnTo>
                  <a:lnTo>
                    <a:pt x="3397" y="14704"/>
                  </a:lnTo>
                  <a:lnTo>
                    <a:pt x="3334" y="14725"/>
                  </a:lnTo>
                  <a:lnTo>
                    <a:pt x="3306" y="14747"/>
                  </a:lnTo>
                  <a:lnTo>
                    <a:pt x="3270" y="14790"/>
                  </a:lnTo>
                  <a:lnTo>
                    <a:pt x="3225" y="14886"/>
                  </a:lnTo>
                  <a:lnTo>
                    <a:pt x="3189" y="14983"/>
                  </a:lnTo>
                  <a:lnTo>
                    <a:pt x="3153" y="15015"/>
                  </a:lnTo>
                  <a:lnTo>
                    <a:pt x="3108" y="15036"/>
                  </a:lnTo>
                  <a:lnTo>
                    <a:pt x="3053" y="15058"/>
                  </a:lnTo>
                  <a:lnTo>
                    <a:pt x="2990" y="15036"/>
                  </a:lnTo>
                  <a:lnTo>
                    <a:pt x="2864" y="14983"/>
                  </a:lnTo>
                  <a:lnTo>
                    <a:pt x="2746" y="14886"/>
                  </a:lnTo>
                  <a:lnTo>
                    <a:pt x="2647" y="14811"/>
                  </a:lnTo>
                  <a:lnTo>
                    <a:pt x="2548" y="14704"/>
                  </a:lnTo>
                  <a:lnTo>
                    <a:pt x="2539" y="14629"/>
                  </a:lnTo>
                  <a:lnTo>
                    <a:pt x="2502" y="14575"/>
                  </a:lnTo>
                  <a:lnTo>
                    <a:pt x="2502" y="14318"/>
                  </a:lnTo>
                  <a:lnTo>
                    <a:pt x="2466" y="14243"/>
                  </a:lnTo>
                  <a:lnTo>
                    <a:pt x="2421" y="14168"/>
                  </a:lnTo>
                  <a:lnTo>
                    <a:pt x="2322" y="14028"/>
                  </a:lnTo>
                  <a:lnTo>
                    <a:pt x="2277" y="13953"/>
                  </a:lnTo>
                  <a:lnTo>
                    <a:pt x="2258" y="13910"/>
                  </a:lnTo>
                  <a:lnTo>
                    <a:pt x="2240" y="13857"/>
                  </a:lnTo>
                  <a:lnTo>
                    <a:pt x="2258" y="13792"/>
                  </a:lnTo>
                  <a:lnTo>
                    <a:pt x="2277" y="13739"/>
                  </a:lnTo>
                  <a:lnTo>
                    <a:pt x="2304" y="13685"/>
                  </a:lnTo>
                  <a:lnTo>
                    <a:pt x="2340" y="13642"/>
                  </a:lnTo>
                  <a:lnTo>
                    <a:pt x="2385" y="13621"/>
                  </a:lnTo>
                  <a:lnTo>
                    <a:pt x="2439" y="13599"/>
                  </a:lnTo>
                  <a:lnTo>
                    <a:pt x="2484" y="13621"/>
                  </a:lnTo>
                  <a:lnTo>
                    <a:pt x="2520" y="13642"/>
                  </a:lnTo>
                  <a:lnTo>
                    <a:pt x="2548" y="13685"/>
                  </a:lnTo>
                  <a:lnTo>
                    <a:pt x="2584" y="13739"/>
                  </a:lnTo>
                  <a:lnTo>
                    <a:pt x="2620" y="13835"/>
                  </a:lnTo>
                  <a:lnTo>
                    <a:pt x="2629" y="13932"/>
                  </a:lnTo>
                  <a:lnTo>
                    <a:pt x="2665" y="14050"/>
                  </a:lnTo>
                  <a:lnTo>
                    <a:pt x="2701" y="14103"/>
                  </a:lnTo>
                  <a:lnTo>
                    <a:pt x="2728" y="14168"/>
                  </a:lnTo>
                  <a:lnTo>
                    <a:pt x="2782" y="14200"/>
                  </a:lnTo>
                  <a:lnTo>
                    <a:pt x="2828" y="14221"/>
                  </a:lnTo>
                  <a:lnTo>
                    <a:pt x="2945" y="14243"/>
                  </a:lnTo>
                  <a:lnTo>
                    <a:pt x="3053" y="14264"/>
                  </a:lnTo>
                  <a:lnTo>
                    <a:pt x="3171" y="14243"/>
                  </a:lnTo>
                  <a:lnTo>
                    <a:pt x="3270" y="14264"/>
                  </a:lnTo>
                  <a:lnTo>
                    <a:pt x="3370" y="14318"/>
                  </a:lnTo>
                  <a:lnTo>
                    <a:pt x="3469" y="14404"/>
                  </a:lnTo>
                  <a:lnTo>
                    <a:pt x="3577" y="14532"/>
                  </a:lnTo>
                  <a:lnTo>
                    <a:pt x="3650" y="14597"/>
                  </a:lnTo>
                  <a:lnTo>
                    <a:pt x="3731" y="14629"/>
                  </a:lnTo>
                  <a:lnTo>
                    <a:pt x="3876" y="14650"/>
                  </a:lnTo>
                  <a:lnTo>
                    <a:pt x="4020" y="14693"/>
                  </a:lnTo>
                  <a:lnTo>
                    <a:pt x="4219" y="14693"/>
                  </a:lnTo>
                  <a:lnTo>
                    <a:pt x="4336" y="14672"/>
                  </a:lnTo>
                  <a:lnTo>
                    <a:pt x="4427" y="14629"/>
                  </a:lnTo>
                  <a:lnTo>
                    <a:pt x="4526" y="14597"/>
                  </a:lnTo>
                  <a:lnTo>
                    <a:pt x="4643" y="14554"/>
                  </a:lnTo>
                  <a:lnTo>
                    <a:pt x="4689" y="14532"/>
                  </a:lnTo>
                  <a:lnTo>
                    <a:pt x="4743" y="14554"/>
                  </a:lnTo>
                  <a:lnTo>
                    <a:pt x="4788" y="14575"/>
                  </a:lnTo>
                  <a:lnTo>
                    <a:pt x="4842" y="14607"/>
                  </a:lnTo>
                  <a:lnTo>
                    <a:pt x="4869" y="14650"/>
                  </a:lnTo>
                  <a:lnTo>
                    <a:pt x="4905" y="14704"/>
                  </a:lnTo>
                  <a:lnTo>
                    <a:pt x="4923" y="14811"/>
                  </a:lnTo>
                  <a:lnTo>
                    <a:pt x="4951" y="14918"/>
                  </a:lnTo>
                  <a:lnTo>
                    <a:pt x="4987" y="15015"/>
                  </a:lnTo>
                  <a:lnTo>
                    <a:pt x="5032" y="15079"/>
                  </a:lnTo>
                  <a:lnTo>
                    <a:pt x="5104" y="15133"/>
                  </a:lnTo>
                  <a:lnTo>
                    <a:pt x="5167" y="15154"/>
                  </a:lnTo>
                  <a:lnTo>
                    <a:pt x="5213" y="15219"/>
                  </a:lnTo>
                  <a:lnTo>
                    <a:pt x="5249" y="15251"/>
                  </a:lnTo>
                  <a:lnTo>
                    <a:pt x="5249" y="15315"/>
                  </a:lnTo>
                  <a:lnTo>
                    <a:pt x="5231" y="15326"/>
                  </a:lnTo>
                  <a:lnTo>
                    <a:pt x="5185" y="15390"/>
                  </a:lnTo>
                  <a:lnTo>
                    <a:pt x="5167" y="15422"/>
                  </a:lnTo>
                  <a:lnTo>
                    <a:pt x="5149" y="15465"/>
                  </a:lnTo>
                  <a:lnTo>
                    <a:pt x="5167" y="15540"/>
                  </a:lnTo>
                  <a:lnTo>
                    <a:pt x="5204" y="15615"/>
                  </a:lnTo>
                  <a:lnTo>
                    <a:pt x="5267" y="15658"/>
                  </a:lnTo>
                  <a:lnTo>
                    <a:pt x="5393" y="15658"/>
                  </a:lnTo>
                  <a:lnTo>
                    <a:pt x="5429" y="15615"/>
                  </a:lnTo>
                  <a:lnTo>
                    <a:pt x="5493" y="15487"/>
                  </a:lnTo>
                  <a:lnTo>
                    <a:pt x="5511" y="15444"/>
                  </a:lnTo>
                  <a:lnTo>
                    <a:pt x="5556" y="15412"/>
                  </a:lnTo>
                  <a:lnTo>
                    <a:pt x="5592" y="15422"/>
                  </a:lnTo>
                  <a:lnTo>
                    <a:pt x="5610" y="15465"/>
                  </a:lnTo>
                  <a:lnTo>
                    <a:pt x="5628" y="15562"/>
                  </a:lnTo>
                  <a:lnTo>
                    <a:pt x="5628" y="15680"/>
                  </a:lnTo>
                  <a:lnTo>
                    <a:pt x="5592" y="15873"/>
                  </a:lnTo>
                  <a:lnTo>
                    <a:pt x="5592" y="16012"/>
                  </a:lnTo>
                  <a:lnTo>
                    <a:pt x="5628" y="16130"/>
                  </a:lnTo>
                  <a:lnTo>
                    <a:pt x="5655" y="16238"/>
                  </a:lnTo>
                  <a:lnTo>
                    <a:pt x="5709" y="16356"/>
                  </a:lnTo>
                  <a:lnTo>
                    <a:pt x="5755" y="16473"/>
                  </a:lnTo>
                  <a:lnTo>
                    <a:pt x="5809" y="16591"/>
                  </a:lnTo>
                  <a:lnTo>
                    <a:pt x="5836" y="16827"/>
                  </a:lnTo>
                  <a:lnTo>
                    <a:pt x="5872" y="17020"/>
                  </a:lnTo>
                  <a:lnTo>
                    <a:pt x="5899" y="17214"/>
                  </a:lnTo>
                  <a:lnTo>
                    <a:pt x="5953" y="17460"/>
                  </a:lnTo>
                  <a:lnTo>
                    <a:pt x="5998" y="17718"/>
                  </a:lnTo>
                  <a:lnTo>
                    <a:pt x="6017" y="17793"/>
                  </a:lnTo>
                  <a:lnTo>
                    <a:pt x="6053" y="17868"/>
                  </a:lnTo>
                  <a:lnTo>
                    <a:pt x="6080" y="17954"/>
                  </a:lnTo>
                  <a:lnTo>
                    <a:pt x="6134" y="18007"/>
                  </a:lnTo>
                  <a:lnTo>
                    <a:pt x="6197" y="18050"/>
                  </a:lnTo>
                  <a:lnTo>
                    <a:pt x="6260" y="18061"/>
                  </a:lnTo>
                  <a:lnTo>
                    <a:pt x="6324" y="18061"/>
                  </a:lnTo>
                  <a:lnTo>
                    <a:pt x="6396" y="18029"/>
                  </a:lnTo>
                  <a:lnTo>
                    <a:pt x="6459" y="17986"/>
                  </a:lnTo>
                  <a:lnTo>
                    <a:pt x="6504" y="17911"/>
                  </a:lnTo>
                  <a:lnTo>
                    <a:pt x="6541" y="17836"/>
                  </a:lnTo>
                  <a:lnTo>
                    <a:pt x="6559" y="17739"/>
                  </a:lnTo>
                  <a:lnTo>
                    <a:pt x="6577" y="17557"/>
                  </a:lnTo>
                  <a:lnTo>
                    <a:pt x="6604" y="17482"/>
                  </a:lnTo>
                  <a:lnTo>
                    <a:pt x="6640" y="17407"/>
                  </a:lnTo>
                  <a:lnTo>
                    <a:pt x="6640" y="17267"/>
                  </a:lnTo>
                  <a:lnTo>
                    <a:pt x="6604" y="17138"/>
                  </a:lnTo>
                  <a:lnTo>
                    <a:pt x="6586" y="16978"/>
                  </a:lnTo>
                  <a:lnTo>
                    <a:pt x="6622" y="16827"/>
                  </a:lnTo>
                  <a:lnTo>
                    <a:pt x="6667" y="16763"/>
                  </a:lnTo>
                  <a:lnTo>
                    <a:pt x="6721" y="16731"/>
                  </a:lnTo>
                  <a:lnTo>
                    <a:pt x="6757" y="16667"/>
                  </a:lnTo>
                  <a:lnTo>
                    <a:pt x="6784" y="16613"/>
                  </a:lnTo>
                  <a:lnTo>
                    <a:pt x="6839" y="16538"/>
                  </a:lnTo>
                  <a:lnTo>
                    <a:pt x="6884" y="16495"/>
                  </a:lnTo>
                  <a:lnTo>
                    <a:pt x="7010" y="16398"/>
                  </a:lnTo>
                  <a:lnTo>
                    <a:pt x="7146" y="16323"/>
                  </a:lnTo>
                  <a:lnTo>
                    <a:pt x="7263" y="16227"/>
                  </a:lnTo>
                  <a:lnTo>
                    <a:pt x="7354" y="16109"/>
                  </a:lnTo>
                  <a:lnTo>
                    <a:pt x="7408" y="16044"/>
                  </a:lnTo>
                  <a:lnTo>
                    <a:pt x="7444" y="15969"/>
                  </a:lnTo>
                  <a:lnTo>
                    <a:pt x="7489" y="15894"/>
                  </a:lnTo>
                  <a:lnTo>
                    <a:pt x="7525" y="15830"/>
                  </a:lnTo>
                  <a:lnTo>
                    <a:pt x="7607" y="15723"/>
                  </a:lnTo>
                  <a:lnTo>
                    <a:pt x="7652" y="15658"/>
                  </a:lnTo>
                  <a:lnTo>
                    <a:pt x="7697" y="15605"/>
                  </a:lnTo>
                  <a:lnTo>
                    <a:pt x="7751" y="15605"/>
                  </a:lnTo>
                  <a:lnTo>
                    <a:pt x="7814" y="15583"/>
                  </a:lnTo>
                  <a:lnTo>
                    <a:pt x="7869" y="15583"/>
                  </a:lnTo>
                  <a:lnTo>
                    <a:pt x="7914" y="15540"/>
                  </a:lnTo>
                  <a:lnTo>
                    <a:pt x="7959" y="15508"/>
                  </a:lnTo>
                  <a:lnTo>
                    <a:pt x="7995" y="15422"/>
                  </a:lnTo>
                  <a:lnTo>
                    <a:pt x="8031" y="15369"/>
                  </a:lnTo>
                  <a:lnTo>
                    <a:pt x="8076" y="15326"/>
                  </a:lnTo>
                  <a:lnTo>
                    <a:pt x="8112" y="15326"/>
                  </a:lnTo>
                  <a:lnTo>
                    <a:pt x="8140" y="15347"/>
                  </a:lnTo>
                  <a:lnTo>
                    <a:pt x="8212" y="15412"/>
                  </a:lnTo>
                  <a:lnTo>
                    <a:pt x="8239" y="15487"/>
                  </a:lnTo>
                  <a:lnTo>
                    <a:pt x="8275" y="15562"/>
                  </a:lnTo>
                  <a:lnTo>
                    <a:pt x="8302" y="15658"/>
                  </a:lnTo>
                  <a:lnTo>
                    <a:pt x="8338" y="15733"/>
                  </a:lnTo>
                  <a:lnTo>
                    <a:pt x="8374" y="15755"/>
                  </a:lnTo>
                  <a:lnTo>
                    <a:pt x="8392" y="15776"/>
                  </a:lnTo>
                  <a:lnTo>
                    <a:pt x="8456" y="15819"/>
                  </a:lnTo>
                  <a:lnTo>
                    <a:pt x="8483" y="15851"/>
                  </a:lnTo>
                  <a:lnTo>
                    <a:pt x="8501" y="15894"/>
                  </a:lnTo>
                  <a:lnTo>
                    <a:pt x="8519" y="15991"/>
                  </a:lnTo>
                  <a:lnTo>
                    <a:pt x="8555" y="16087"/>
                  </a:lnTo>
                  <a:lnTo>
                    <a:pt x="8600" y="16162"/>
                  </a:lnTo>
                  <a:lnTo>
                    <a:pt x="8618" y="16227"/>
                  </a:lnTo>
                  <a:lnTo>
                    <a:pt x="8618" y="16280"/>
                  </a:lnTo>
                  <a:lnTo>
                    <a:pt x="8600" y="16398"/>
                  </a:lnTo>
                  <a:lnTo>
                    <a:pt x="8582" y="16452"/>
                  </a:lnTo>
                  <a:lnTo>
                    <a:pt x="8564" y="16516"/>
                  </a:lnTo>
                  <a:lnTo>
                    <a:pt x="8564" y="16591"/>
                  </a:lnTo>
                  <a:lnTo>
                    <a:pt x="8582" y="16613"/>
                  </a:lnTo>
                  <a:lnTo>
                    <a:pt x="8600" y="16645"/>
                  </a:lnTo>
                  <a:lnTo>
                    <a:pt x="8636" y="16645"/>
                  </a:lnTo>
                  <a:lnTo>
                    <a:pt x="8682" y="16634"/>
                  </a:lnTo>
                  <a:lnTo>
                    <a:pt x="8763" y="16591"/>
                  </a:lnTo>
                  <a:lnTo>
                    <a:pt x="8844" y="16495"/>
                  </a:lnTo>
                  <a:lnTo>
                    <a:pt x="8898" y="16473"/>
                  </a:lnTo>
                  <a:lnTo>
                    <a:pt x="8925" y="16473"/>
                  </a:lnTo>
                  <a:lnTo>
                    <a:pt x="8962" y="16495"/>
                  </a:lnTo>
                  <a:lnTo>
                    <a:pt x="8989" y="16549"/>
                  </a:lnTo>
                  <a:lnTo>
                    <a:pt x="9025" y="16613"/>
                  </a:lnTo>
                  <a:lnTo>
                    <a:pt x="9079" y="16742"/>
                  </a:lnTo>
                  <a:lnTo>
                    <a:pt x="9106" y="16902"/>
                  </a:lnTo>
                  <a:lnTo>
                    <a:pt x="9124" y="17042"/>
                  </a:lnTo>
                  <a:lnTo>
                    <a:pt x="9169" y="17310"/>
                  </a:lnTo>
                  <a:lnTo>
                    <a:pt x="9206" y="17428"/>
                  </a:lnTo>
                  <a:lnTo>
                    <a:pt x="9224" y="17557"/>
                  </a:lnTo>
                  <a:lnTo>
                    <a:pt x="9224" y="17739"/>
                  </a:lnTo>
                  <a:lnTo>
                    <a:pt x="9206" y="17889"/>
                  </a:lnTo>
                  <a:lnTo>
                    <a:pt x="9206" y="18050"/>
                  </a:lnTo>
                  <a:lnTo>
                    <a:pt x="9224" y="18125"/>
                  </a:lnTo>
                  <a:lnTo>
                    <a:pt x="9251" y="18222"/>
                  </a:lnTo>
                  <a:lnTo>
                    <a:pt x="9305" y="18297"/>
                  </a:lnTo>
                  <a:lnTo>
                    <a:pt x="9350" y="18393"/>
                  </a:lnTo>
                  <a:lnTo>
                    <a:pt x="9386" y="18490"/>
                  </a:lnTo>
                  <a:lnTo>
                    <a:pt x="9404" y="18608"/>
                  </a:lnTo>
                  <a:lnTo>
                    <a:pt x="9422" y="18822"/>
                  </a:lnTo>
                  <a:lnTo>
                    <a:pt x="9449" y="19058"/>
                  </a:lnTo>
                  <a:lnTo>
                    <a:pt x="9468" y="19176"/>
                  </a:lnTo>
                  <a:lnTo>
                    <a:pt x="9513" y="19273"/>
                  </a:lnTo>
                  <a:lnTo>
                    <a:pt x="9594" y="19369"/>
                  </a:lnTo>
                  <a:lnTo>
                    <a:pt x="9675" y="19444"/>
                  </a:lnTo>
                  <a:lnTo>
                    <a:pt x="9729" y="19487"/>
                  </a:lnTo>
                  <a:lnTo>
                    <a:pt x="9793" y="19498"/>
                  </a:lnTo>
                  <a:lnTo>
                    <a:pt x="9847" y="19519"/>
                  </a:lnTo>
                  <a:lnTo>
                    <a:pt x="9910" y="19498"/>
                  </a:lnTo>
                  <a:lnTo>
                    <a:pt x="9928" y="19466"/>
                  </a:lnTo>
                  <a:lnTo>
                    <a:pt x="9937" y="19391"/>
                  </a:lnTo>
                  <a:lnTo>
                    <a:pt x="9928" y="19326"/>
                  </a:lnTo>
                  <a:lnTo>
                    <a:pt x="9856" y="19112"/>
                  </a:lnTo>
                  <a:lnTo>
                    <a:pt x="9811" y="18962"/>
                  </a:lnTo>
                  <a:lnTo>
                    <a:pt x="9775" y="18779"/>
                  </a:lnTo>
                  <a:lnTo>
                    <a:pt x="9748" y="18704"/>
                  </a:lnTo>
                  <a:lnTo>
                    <a:pt x="9675" y="18554"/>
                  </a:lnTo>
                  <a:lnTo>
                    <a:pt x="9612" y="18468"/>
                  </a:lnTo>
                  <a:lnTo>
                    <a:pt x="9504" y="18340"/>
                  </a:lnTo>
                  <a:lnTo>
                    <a:pt x="9404" y="18200"/>
                  </a:lnTo>
                  <a:lnTo>
                    <a:pt x="9350" y="18125"/>
                  </a:lnTo>
                  <a:lnTo>
                    <a:pt x="9323" y="18029"/>
                  </a:lnTo>
                  <a:lnTo>
                    <a:pt x="9305" y="17911"/>
                  </a:lnTo>
                  <a:lnTo>
                    <a:pt x="9323" y="17771"/>
                  </a:lnTo>
                  <a:lnTo>
                    <a:pt x="9332" y="17503"/>
                  </a:lnTo>
                  <a:lnTo>
                    <a:pt x="9368" y="17385"/>
                  </a:lnTo>
                  <a:lnTo>
                    <a:pt x="9386" y="17331"/>
                  </a:lnTo>
                  <a:lnTo>
                    <a:pt x="9422" y="17289"/>
                  </a:lnTo>
                  <a:lnTo>
                    <a:pt x="9468" y="17289"/>
                  </a:lnTo>
                  <a:lnTo>
                    <a:pt x="9513" y="17331"/>
                  </a:lnTo>
                  <a:lnTo>
                    <a:pt x="9630" y="17407"/>
                  </a:lnTo>
                  <a:lnTo>
                    <a:pt x="9693" y="17449"/>
                  </a:lnTo>
                  <a:lnTo>
                    <a:pt x="9766" y="17503"/>
                  </a:lnTo>
                  <a:lnTo>
                    <a:pt x="9829" y="17578"/>
                  </a:lnTo>
                  <a:lnTo>
                    <a:pt x="9874" y="17653"/>
                  </a:lnTo>
                  <a:lnTo>
                    <a:pt x="9955" y="17889"/>
                  </a:lnTo>
                  <a:lnTo>
                    <a:pt x="10028" y="18007"/>
                  </a:lnTo>
                  <a:lnTo>
                    <a:pt x="10091" y="18082"/>
                  </a:lnTo>
                  <a:lnTo>
                    <a:pt x="10136" y="18125"/>
                  </a:lnTo>
                  <a:lnTo>
                    <a:pt x="10190" y="18104"/>
                  </a:lnTo>
                  <a:lnTo>
                    <a:pt x="10235" y="18061"/>
                  </a:lnTo>
                  <a:lnTo>
                    <a:pt x="10281" y="17986"/>
                  </a:lnTo>
                  <a:lnTo>
                    <a:pt x="10335" y="17889"/>
                  </a:lnTo>
                  <a:lnTo>
                    <a:pt x="10398" y="17814"/>
                  </a:lnTo>
                  <a:lnTo>
                    <a:pt x="10534" y="17643"/>
                  </a:lnTo>
                  <a:lnTo>
                    <a:pt x="10615" y="17557"/>
                  </a:lnTo>
                  <a:lnTo>
                    <a:pt x="10660" y="17449"/>
                  </a:lnTo>
                  <a:lnTo>
                    <a:pt x="10678" y="17353"/>
                  </a:lnTo>
                  <a:lnTo>
                    <a:pt x="10696" y="17246"/>
                  </a:lnTo>
                  <a:lnTo>
                    <a:pt x="10678" y="17042"/>
                  </a:lnTo>
                  <a:lnTo>
                    <a:pt x="10642" y="16838"/>
                  </a:lnTo>
                  <a:lnTo>
                    <a:pt x="10579" y="16645"/>
                  </a:lnTo>
                  <a:lnTo>
                    <a:pt x="10479" y="16495"/>
                  </a:lnTo>
                  <a:lnTo>
                    <a:pt x="10380" y="16356"/>
                  </a:lnTo>
                  <a:lnTo>
                    <a:pt x="10299" y="16184"/>
                  </a:lnTo>
                  <a:lnTo>
                    <a:pt x="10272" y="16109"/>
                  </a:lnTo>
                  <a:lnTo>
                    <a:pt x="10272" y="15894"/>
                  </a:lnTo>
                  <a:lnTo>
                    <a:pt x="10299" y="15776"/>
                  </a:lnTo>
                  <a:lnTo>
                    <a:pt x="10353" y="15658"/>
                  </a:lnTo>
                  <a:lnTo>
                    <a:pt x="10416" y="15583"/>
                  </a:lnTo>
                  <a:lnTo>
                    <a:pt x="10479" y="15519"/>
                  </a:lnTo>
                  <a:lnTo>
                    <a:pt x="10561" y="15508"/>
                  </a:lnTo>
                  <a:lnTo>
                    <a:pt x="10615" y="15508"/>
                  </a:lnTo>
                  <a:lnTo>
                    <a:pt x="10660" y="15519"/>
                  </a:lnTo>
                  <a:lnTo>
                    <a:pt x="10714" y="15562"/>
                  </a:lnTo>
                  <a:lnTo>
                    <a:pt x="10741" y="15615"/>
                  </a:lnTo>
                  <a:lnTo>
                    <a:pt x="10795" y="15658"/>
                  </a:lnTo>
                  <a:lnTo>
                    <a:pt x="10823" y="15658"/>
                  </a:lnTo>
                  <a:lnTo>
                    <a:pt x="10859" y="15637"/>
                  </a:lnTo>
                  <a:lnTo>
                    <a:pt x="10886" y="15583"/>
                  </a:lnTo>
                  <a:lnTo>
                    <a:pt x="10958" y="15487"/>
                  </a:lnTo>
                  <a:lnTo>
                    <a:pt x="11021" y="15422"/>
                  </a:lnTo>
                  <a:lnTo>
                    <a:pt x="11085" y="15390"/>
                  </a:lnTo>
                  <a:lnTo>
                    <a:pt x="11184" y="15347"/>
                  </a:lnTo>
                  <a:lnTo>
                    <a:pt x="11401" y="15294"/>
                  </a:lnTo>
                  <a:lnTo>
                    <a:pt x="11509" y="15251"/>
                  </a:lnTo>
                  <a:lnTo>
                    <a:pt x="11609" y="15219"/>
                  </a:lnTo>
                  <a:lnTo>
                    <a:pt x="11672" y="15154"/>
                  </a:lnTo>
                  <a:lnTo>
                    <a:pt x="11744" y="15101"/>
                  </a:lnTo>
                  <a:lnTo>
                    <a:pt x="11789" y="15036"/>
                  </a:lnTo>
                  <a:lnTo>
                    <a:pt x="11825" y="14961"/>
                  </a:lnTo>
                  <a:lnTo>
                    <a:pt x="11889" y="14822"/>
                  </a:lnTo>
                  <a:lnTo>
                    <a:pt x="11916" y="14650"/>
                  </a:lnTo>
                  <a:lnTo>
                    <a:pt x="11970" y="14500"/>
                  </a:lnTo>
                  <a:lnTo>
                    <a:pt x="12006" y="14414"/>
                  </a:lnTo>
                  <a:lnTo>
                    <a:pt x="12033" y="14361"/>
                  </a:lnTo>
                  <a:lnTo>
                    <a:pt x="12132" y="14243"/>
                  </a:lnTo>
                  <a:lnTo>
                    <a:pt x="12214" y="14103"/>
                  </a:lnTo>
                  <a:lnTo>
                    <a:pt x="12259" y="14050"/>
                  </a:lnTo>
                  <a:lnTo>
                    <a:pt x="12295" y="13975"/>
                  </a:lnTo>
                  <a:lnTo>
                    <a:pt x="12313" y="13889"/>
                  </a:lnTo>
                  <a:lnTo>
                    <a:pt x="12277" y="13782"/>
                  </a:lnTo>
                  <a:lnTo>
                    <a:pt x="12250" y="13717"/>
                  </a:lnTo>
                  <a:lnTo>
                    <a:pt x="12214" y="13664"/>
                  </a:lnTo>
                  <a:lnTo>
                    <a:pt x="12214" y="13599"/>
                  </a:lnTo>
                  <a:lnTo>
                    <a:pt x="12250" y="13481"/>
                  </a:lnTo>
                  <a:lnTo>
                    <a:pt x="12250" y="13353"/>
                  </a:lnTo>
                  <a:lnTo>
                    <a:pt x="12232" y="13256"/>
                  </a:lnTo>
                  <a:lnTo>
                    <a:pt x="12178" y="13159"/>
                  </a:lnTo>
                  <a:lnTo>
                    <a:pt x="12132" y="13063"/>
                  </a:lnTo>
                  <a:lnTo>
                    <a:pt x="12114" y="13020"/>
                  </a:lnTo>
                  <a:lnTo>
                    <a:pt x="12096" y="12966"/>
                  </a:lnTo>
                  <a:lnTo>
                    <a:pt x="12096" y="12902"/>
                  </a:lnTo>
                  <a:lnTo>
                    <a:pt x="12114" y="12870"/>
                  </a:lnTo>
                  <a:lnTo>
                    <a:pt x="12114" y="12752"/>
                  </a:lnTo>
                  <a:lnTo>
                    <a:pt x="12087" y="12591"/>
                  </a:lnTo>
                  <a:lnTo>
                    <a:pt x="12069" y="12516"/>
                  </a:lnTo>
                  <a:lnTo>
                    <a:pt x="12087" y="12419"/>
                  </a:lnTo>
                  <a:lnTo>
                    <a:pt x="12096" y="12377"/>
                  </a:lnTo>
                  <a:lnTo>
                    <a:pt x="12132" y="12344"/>
                  </a:lnTo>
                  <a:lnTo>
                    <a:pt x="12232" y="12301"/>
                  </a:lnTo>
                  <a:lnTo>
                    <a:pt x="12313" y="12248"/>
                  </a:lnTo>
                  <a:lnTo>
                    <a:pt x="12349" y="12226"/>
                  </a:lnTo>
                  <a:lnTo>
                    <a:pt x="12358" y="12184"/>
                  </a:lnTo>
                  <a:lnTo>
                    <a:pt x="12358" y="12130"/>
                  </a:lnTo>
                  <a:lnTo>
                    <a:pt x="12331" y="12066"/>
                  </a:lnTo>
                  <a:lnTo>
                    <a:pt x="12295" y="12055"/>
                  </a:lnTo>
                  <a:lnTo>
                    <a:pt x="12259" y="12012"/>
                  </a:lnTo>
                  <a:lnTo>
                    <a:pt x="12151" y="11990"/>
                  </a:lnTo>
                  <a:lnTo>
                    <a:pt x="12015" y="11990"/>
                  </a:lnTo>
                  <a:lnTo>
                    <a:pt x="11970" y="11969"/>
                  </a:lnTo>
                  <a:lnTo>
                    <a:pt x="11916" y="11937"/>
                  </a:lnTo>
                  <a:lnTo>
                    <a:pt x="11871" y="11894"/>
                  </a:lnTo>
                  <a:lnTo>
                    <a:pt x="11852" y="11840"/>
                  </a:lnTo>
                  <a:lnTo>
                    <a:pt x="11834" y="11755"/>
                  </a:lnTo>
                  <a:lnTo>
                    <a:pt x="11834" y="11701"/>
                  </a:lnTo>
                  <a:lnTo>
                    <a:pt x="11871" y="11647"/>
                  </a:lnTo>
                  <a:lnTo>
                    <a:pt x="11907" y="11604"/>
                  </a:lnTo>
                  <a:lnTo>
                    <a:pt x="12006" y="11551"/>
                  </a:lnTo>
                  <a:lnTo>
                    <a:pt x="12087" y="11508"/>
                  </a:lnTo>
                  <a:lnTo>
                    <a:pt x="12169" y="11411"/>
                  </a:lnTo>
                  <a:lnTo>
                    <a:pt x="12214" y="11368"/>
                  </a:lnTo>
                  <a:lnTo>
                    <a:pt x="12259" y="11347"/>
                  </a:lnTo>
                  <a:lnTo>
                    <a:pt x="12295" y="11347"/>
                  </a:lnTo>
                  <a:lnTo>
                    <a:pt x="12349" y="11368"/>
                  </a:lnTo>
                  <a:lnTo>
                    <a:pt x="12376" y="11390"/>
                  </a:lnTo>
                  <a:lnTo>
                    <a:pt x="12413" y="11433"/>
                  </a:lnTo>
                  <a:lnTo>
                    <a:pt x="12413" y="11486"/>
                  </a:lnTo>
                  <a:lnTo>
                    <a:pt x="12376" y="11551"/>
                  </a:lnTo>
                  <a:lnTo>
                    <a:pt x="12358" y="11604"/>
                  </a:lnTo>
                  <a:lnTo>
                    <a:pt x="12376" y="11658"/>
                  </a:lnTo>
                  <a:lnTo>
                    <a:pt x="12413" y="11679"/>
                  </a:lnTo>
                  <a:lnTo>
                    <a:pt x="12458" y="11658"/>
                  </a:lnTo>
                  <a:lnTo>
                    <a:pt x="12575" y="11626"/>
                  </a:lnTo>
                  <a:lnTo>
                    <a:pt x="12620" y="11626"/>
                  </a:lnTo>
                  <a:lnTo>
                    <a:pt x="12702" y="11658"/>
                  </a:lnTo>
                  <a:lnTo>
                    <a:pt x="12738" y="11679"/>
                  </a:lnTo>
                  <a:lnTo>
                    <a:pt x="12801" y="11819"/>
                  </a:lnTo>
                  <a:lnTo>
                    <a:pt x="12837" y="11872"/>
                  </a:lnTo>
                  <a:lnTo>
                    <a:pt x="12882" y="11937"/>
                  </a:lnTo>
                  <a:lnTo>
                    <a:pt x="12982" y="12055"/>
                  </a:lnTo>
                  <a:lnTo>
                    <a:pt x="13018" y="12130"/>
                  </a:lnTo>
                  <a:lnTo>
                    <a:pt x="13045" y="12205"/>
                  </a:lnTo>
                  <a:lnTo>
                    <a:pt x="13063" y="12398"/>
                  </a:lnTo>
                  <a:lnTo>
                    <a:pt x="13063" y="12613"/>
                  </a:lnTo>
                  <a:lnTo>
                    <a:pt x="13099" y="12666"/>
                  </a:lnTo>
                  <a:lnTo>
                    <a:pt x="13144" y="12709"/>
                  </a:lnTo>
                  <a:lnTo>
                    <a:pt x="13198" y="12709"/>
                  </a:lnTo>
                  <a:lnTo>
                    <a:pt x="13244" y="12688"/>
                  </a:lnTo>
                  <a:lnTo>
                    <a:pt x="13280" y="12655"/>
                  </a:lnTo>
                  <a:lnTo>
                    <a:pt x="13343" y="12559"/>
                  </a:lnTo>
                  <a:lnTo>
                    <a:pt x="13361" y="12462"/>
                  </a:lnTo>
                  <a:lnTo>
                    <a:pt x="13343" y="12344"/>
                  </a:lnTo>
                  <a:lnTo>
                    <a:pt x="13307" y="12248"/>
                  </a:lnTo>
                  <a:lnTo>
                    <a:pt x="13226" y="12055"/>
                  </a:lnTo>
                  <a:lnTo>
                    <a:pt x="13208" y="11958"/>
                  </a:lnTo>
                  <a:lnTo>
                    <a:pt x="13208" y="11851"/>
                  </a:lnTo>
                  <a:lnTo>
                    <a:pt x="13244" y="11722"/>
                  </a:lnTo>
                  <a:lnTo>
                    <a:pt x="13298" y="11626"/>
                  </a:lnTo>
                  <a:lnTo>
                    <a:pt x="13343" y="11508"/>
                  </a:lnTo>
                  <a:lnTo>
                    <a:pt x="13379" y="11368"/>
                  </a:lnTo>
                  <a:lnTo>
                    <a:pt x="13388" y="11218"/>
                  </a:lnTo>
                  <a:lnTo>
                    <a:pt x="13406" y="11143"/>
                  </a:lnTo>
                  <a:lnTo>
                    <a:pt x="13424" y="11079"/>
                  </a:lnTo>
                  <a:lnTo>
                    <a:pt x="13551" y="10843"/>
                  </a:lnTo>
                  <a:lnTo>
                    <a:pt x="13587" y="10789"/>
                  </a:lnTo>
                  <a:lnTo>
                    <a:pt x="13623" y="10746"/>
                  </a:lnTo>
                  <a:lnTo>
                    <a:pt x="13650" y="10746"/>
                  </a:lnTo>
                  <a:lnTo>
                    <a:pt x="13704" y="10736"/>
                  </a:lnTo>
                  <a:lnTo>
                    <a:pt x="13786" y="10768"/>
                  </a:lnTo>
                  <a:lnTo>
                    <a:pt x="13894" y="10789"/>
                  </a:lnTo>
                  <a:lnTo>
                    <a:pt x="13993" y="10789"/>
                  </a:lnTo>
                  <a:lnTo>
                    <a:pt x="14093" y="10768"/>
                  </a:lnTo>
                  <a:lnTo>
                    <a:pt x="14174" y="10693"/>
                  </a:lnTo>
                  <a:lnTo>
                    <a:pt x="14210" y="10650"/>
                  </a:lnTo>
                  <a:lnTo>
                    <a:pt x="14228" y="10596"/>
                  </a:lnTo>
                  <a:lnTo>
                    <a:pt x="14292" y="10457"/>
                  </a:lnTo>
                  <a:lnTo>
                    <a:pt x="14391" y="10328"/>
                  </a:lnTo>
                  <a:lnTo>
                    <a:pt x="14499" y="10124"/>
                  </a:lnTo>
                  <a:lnTo>
                    <a:pt x="14617" y="9953"/>
                  </a:lnTo>
                  <a:lnTo>
                    <a:pt x="14816" y="9524"/>
                  </a:lnTo>
                  <a:lnTo>
                    <a:pt x="14861" y="9427"/>
                  </a:lnTo>
                  <a:lnTo>
                    <a:pt x="14897" y="9331"/>
                  </a:lnTo>
                  <a:lnTo>
                    <a:pt x="14915" y="9234"/>
                  </a:lnTo>
                  <a:lnTo>
                    <a:pt x="14915" y="8902"/>
                  </a:lnTo>
                  <a:lnTo>
                    <a:pt x="14897" y="8676"/>
                  </a:lnTo>
                  <a:lnTo>
                    <a:pt x="14879" y="8494"/>
                  </a:lnTo>
                  <a:lnTo>
                    <a:pt x="14861" y="8419"/>
                  </a:lnTo>
                  <a:lnTo>
                    <a:pt x="14834" y="8365"/>
                  </a:lnTo>
                  <a:lnTo>
                    <a:pt x="14797" y="8290"/>
                  </a:lnTo>
                  <a:lnTo>
                    <a:pt x="14752" y="8247"/>
                  </a:lnTo>
                  <a:lnTo>
                    <a:pt x="14716" y="8226"/>
                  </a:lnTo>
                  <a:lnTo>
                    <a:pt x="14671" y="8226"/>
                  </a:lnTo>
                  <a:lnTo>
                    <a:pt x="14572" y="8247"/>
                  </a:lnTo>
                  <a:lnTo>
                    <a:pt x="14454" y="8247"/>
                  </a:lnTo>
                  <a:lnTo>
                    <a:pt x="14409" y="8226"/>
                  </a:lnTo>
                  <a:lnTo>
                    <a:pt x="14373" y="8205"/>
                  </a:lnTo>
                  <a:lnTo>
                    <a:pt x="14310" y="8129"/>
                  </a:lnTo>
                  <a:lnTo>
                    <a:pt x="14274" y="8033"/>
                  </a:lnTo>
                  <a:lnTo>
                    <a:pt x="14255" y="7936"/>
                  </a:lnTo>
                  <a:lnTo>
                    <a:pt x="14292" y="7861"/>
                  </a:lnTo>
                  <a:lnTo>
                    <a:pt x="14328" y="7776"/>
                  </a:lnTo>
                  <a:lnTo>
                    <a:pt x="14373" y="7722"/>
                  </a:lnTo>
                  <a:lnTo>
                    <a:pt x="14418" y="7679"/>
                  </a:lnTo>
                  <a:lnTo>
                    <a:pt x="14590" y="7550"/>
                  </a:lnTo>
                  <a:lnTo>
                    <a:pt x="14716" y="7389"/>
                  </a:lnTo>
                  <a:lnTo>
                    <a:pt x="14779" y="7314"/>
                  </a:lnTo>
                  <a:lnTo>
                    <a:pt x="14834" y="7239"/>
                  </a:lnTo>
                  <a:lnTo>
                    <a:pt x="14843" y="7164"/>
                  </a:lnTo>
                  <a:lnTo>
                    <a:pt x="14861" y="7068"/>
                  </a:lnTo>
                  <a:lnTo>
                    <a:pt x="14897" y="6982"/>
                  </a:lnTo>
                  <a:lnTo>
                    <a:pt x="14933" y="6907"/>
                  </a:lnTo>
                  <a:lnTo>
                    <a:pt x="15014" y="6810"/>
                  </a:lnTo>
                  <a:lnTo>
                    <a:pt x="15123" y="6735"/>
                  </a:lnTo>
                  <a:lnTo>
                    <a:pt x="15240" y="6714"/>
                  </a:lnTo>
                  <a:lnTo>
                    <a:pt x="15358" y="6714"/>
                  </a:lnTo>
                  <a:lnTo>
                    <a:pt x="15547" y="6735"/>
                  </a:lnTo>
                  <a:lnTo>
                    <a:pt x="15746" y="6757"/>
                  </a:lnTo>
                  <a:lnTo>
                    <a:pt x="15827" y="6757"/>
                  </a:lnTo>
                  <a:lnTo>
                    <a:pt x="16026" y="6714"/>
                  </a:lnTo>
                  <a:lnTo>
                    <a:pt x="16107" y="6660"/>
                  </a:lnTo>
                  <a:lnTo>
                    <a:pt x="16171" y="6617"/>
                  </a:lnTo>
                  <a:lnTo>
                    <a:pt x="16252" y="6596"/>
                  </a:lnTo>
                  <a:lnTo>
                    <a:pt x="16315" y="6574"/>
                  </a:lnTo>
                  <a:lnTo>
                    <a:pt x="16387" y="6596"/>
                  </a:lnTo>
                  <a:lnTo>
                    <a:pt x="16433" y="6617"/>
                  </a:lnTo>
                  <a:lnTo>
                    <a:pt x="16469" y="6639"/>
                  </a:lnTo>
                  <a:lnTo>
                    <a:pt x="16496" y="6714"/>
                  </a:lnTo>
                  <a:lnTo>
                    <a:pt x="16568" y="6810"/>
                  </a:lnTo>
                  <a:lnTo>
                    <a:pt x="16613" y="6864"/>
                  </a:lnTo>
                  <a:lnTo>
                    <a:pt x="16658" y="6885"/>
                  </a:lnTo>
                  <a:lnTo>
                    <a:pt x="16713" y="6864"/>
                  </a:lnTo>
                  <a:lnTo>
                    <a:pt x="16758" y="6832"/>
                  </a:lnTo>
                  <a:lnTo>
                    <a:pt x="16812" y="6767"/>
                  </a:lnTo>
                  <a:lnTo>
                    <a:pt x="16839" y="6692"/>
                  </a:lnTo>
                  <a:lnTo>
                    <a:pt x="16875" y="6596"/>
                  </a:lnTo>
                  <a:lnTo>
                    <a:pt x="16911" y="6478"/>
                  </a:lnTo>
                  <a:lnTo>
                    <a:pt x="16957" y="6403"/>
                  </a:lnTo>
                  <a:lnTo>
                    <a:pt x="17083" y="6253"/>
                  </a:lnTo>
                  <a:lnTo>
                    <a:pt x="17164" y="6145"/>
                  </a:lnTo>
                  <a:lnTo>
                    <a:pt x="17255" y="6113"/>
                  </a:lnTo>
                  <a:lnTo>
                    <a:pt x="17336" y="6092"/>
                  </a:lnTo>
                  <a:lnTo>
                    <a:pt x="17444" y="6092"/>
                  </a:lnTo>
                  <a:lnTo>
                    <a:pt x="17499" y="6113"/>
                  </a:lnTo>
                  <a:lnTo>
                    <a:pt x="17508" y="6135"/>
                  </a:lnTo>
                  <a:lnTo>
                    <a:pt x="17562" y="6210"/>
                  </a:lnTo>
                  <a:lnTo>
                    <a:pt x="17625" y="6231"/>
                  </a:lnTo>
                  <a:lnTo>
                    <a:pt x="17661" y="6253"/>
                  </a:lnTo>
                  <a:lnTo>
                    <a:pt x="17688" y="6231"/>
                  </a:lnTo>
                  <a:lnTo>
                    <a:pt x="17724" y="6188"/>
                  </a:lnTo>
                  <a:lnTo>
                    <a:pt x="17770" y="6070"/>
                  </a:lnTo>
                  <a:lnTo>
                    <a:pt x="17824" y="5974"/>
                  </a:lnTo>
                  <a:lnTo>
                    <a:pt x="17887" y="5899"/>
                  </a:lnTo>
                  <a:lnTo>
                    <a:pt x="17986" y="5845"/>
                  </a:lnTo>
                  <a:lnTo>
                    <a:pt x="18068" y="5845"/>
                  </a:lnTo>
                  <a:lnTo>
                    <a:pt x="18104" y="5877"/>
                  </a:lnTo>
                  <a:lnTo>
                    <a:pt x="18113" y="5942"/>
                  </a:lnTo>
                  <a:lnTo>
                    <a:pt x="18113" y="6049"/>
                  </a:lnTo>
                  <a:lnTo>
                    <a:pt x="18068" y="6145"/>
                  </a:lnTo>
                  <a:lnTo>
                    <a:pt x="18023" y="6253"/>
                  </a:lnTo>
                  <a:lnTo>
                    <a:pt x="17950" y="6349"/>
                  </a:lnTo>
                  <a:lnTo>
                    <a:pt x="17869" y="6456"/>
                  </a:lnTo>
                  <a:lnTo>
                    <a:pt x="17806" y="6574"/>
                  </a:lnTo>
                  <a:lnTo>
                    <a:pt x="17643" y="6810"/>
                  </a:lnTo>
                  <a:lnTo>
                    <a:pt x="17580" y="6864"/>
                  </a:lnTo>
                  <a:lnTo>
                    <a:pt x="17499" y="6907"/>
                  </a:lnTo>
                  <a:lnTo>
                    <a:pt x="17426" y="6950"/>
                  </a:lnTo>
                  <a:lnTo>
                    <a:pt x="17345" y="7003"/>
                  </a:lnTo>
                  <a:lnTo>
                    <a:pt x="17255" y="7100"/>
                  </a:lnTo>
                  <a:lnTo>
                    <a:pt x="17164" y="7218"/>
                  </a:lnTo>
                  <a:lnTo>
                    <a:pt x="17101" y="7357"/>
                  </a:lnTo>
                  <a:lnTo>
                    <a:pt x="17074" y="7507"/>
                  </a:lnTo>
                  <a:lnTo>
                    <a:pt x="17038" y="7668"/>
                  </a:lnTo>
                  <a:lnTo>
                    <a:pt x="17020" y="7818"/>
                  </a:lnTo>
                  <a:lnTo>
                    <a:pt x="17002" y="8129"/>
                  </a:lnTo>
                  <a:lnTo>
                    <a:pt x="17002" y="8301"/>
                  </a:lnTo>
                  <a:lnTo>
                    <a:pt x="17020" y="8419"/>
                  </a:lnTo>
                  <a:lnTo>
                    <a:pt x="17056" y="8537"/>
                  </a:lnTo>
                  <a:lnTo>
                    <a:pt x="17083" y="8634"/>
                  </a:lnTo>
                  <a:lnTo>
                    <a:pt x="17155" y="8709"/>
                  </a:lnTo>
                  <a:lnTo>
                    <a:pt x="17182" y="8730"/>
                  </a:lnTo>
                  <a:lnTo>
                    <a:pt x="17219" y="8730"/>
                  </a:lnTo>
                  <a:lnTo>
                    <a:pt x="17255" y="8752"/>
                  </a:lnTo>
                  <a:lnTo>
                    <a:pt x="17300" y="8730"/>
                  </a:lnTo>
                  <a:lnTo>
                    <a:pt x="17345" y="8698"/>
                  </a:lnTo>
                  <a:lnTo>
                    <a:pt x="17399" y="8634"/>
                  </a:lnTo>
                  <a:lnTo>
                    <a:pt x="17417" y="8558"/>
                  </a:lnTo>
                  <a:lnTo>
                    <a:pt x="17426" y="8462"/>
                  </a:lnTo>
                  <a:lnTo>
                    <a:pt x="17444" y="8290"/>
                  </a:lnTo>
                  <a:lnTo>
                    <a:pt x="17481" y="8205"/>
                  </a:lnTo>
                  <a:lnTo>
                    <a:pt x="17508" y="8151"/>
                  </a:lnTo>
                  <a:lnTo>
                    <a:pt x="17580" y="8108"/>
                  </a:lnTo>
                  <a:lnTo>
                    <a:pt x="17643" y="8087"/>
                  </a:lnTo>
                  <a:lnTo>
                    <a:pt x="17724" y="8054"/>
                  </a:lnTo>
                  <a:lnTo>
                    <a:pt x="17770" y="8012"/>
                  </a:lnTo>
                  <a:lnTo>
                    <a:pt x="17806" y="7958"/>
                  </a:lnTo>
                  <a:lnTo>
                    <a:pt x="17860" y="7765"/>
                  </a:lnTo>
                  <a:lnTo>
                    <a:pt x="17869" y="7700"/>
                  </a:lnTo>
                  <a:lnTo>
                    <a:pt x="17905" y="7647"/>
                  </a:lnTo>
                  <a:lnTo>
                    <a:pt x="18068" y="7454"/>
                  </a:lnTo>
                  <a:lnTo>
                    <a:pt x="18086" y="7389"/>
                  </a:lnTo>
                  <a:lnTo>
                    <a:pt x="18086" y="7314"/>
                  </a:lnTo>
                  <a:lnTo>
                    <a:pt x="18068" y="7239"/>
                  </a:lnTo>
                  <a:lnTo>
                    <a:pt x="18032" y="7164"/>
                  </a:lnTo>
                  <a:lnTo>
                    <a:pt x="18005" y="7078"/>
                  </a:lnTo>
                  <a:lnTo>
                    <a:pt x="17986" y="7003"/>
                  </a:lnTo>
                  <a:lnTo>
                    <a:pt x="17986" y="6928"/>
                  </a:lnTo>
                  <a:lnTo>
                    <a:pt x="18023" y="6853"/>
                  </a:lnTo>
                  <a:lnTo>
                    <a:pt x="18104" y="6735"/>
                  </a:lnTo>
                  <a:lnTo>
                    <a:pt x="18149" y="6660"/>
                  </a:lnTo>
                  <a:lnTo>
                    <a:pt x="18212" y="6574"/>
                  </a:lnTo>
                  <a:lnTo>
                    <a:pt x="18285" y="6542"/>
                  </a:lnTo>
                  <a:lnTo>
                    <a:pt x="18366" y="6499"/>
                  </a:lnTo>
                  <a:lnTo>
                    <a:pt x="18456" y="6456"/>
                  </a:lnTo>
                  <a:lnTo>
                    <a:pt x="18574" y="6424"/>
                  </a:lnTo>
                  <a:lnTo>
                    <a:pt x="18673" y="6381"/>
                  </a:lnTo>
                  <a:lnTo>
                    <a:pt x="18790" y="6381"/>
                  </a:lnTo>
                  <a:lnTo>
                    <a:pt x="18836" y="6403"/>
                  </a:lnTo>
                  <a:lnTo>
                    <a:pt x="18890" y="6446"/>
                  </a:lnTo>
                  <a:lnTo>
                    <a:pt x="18935" y="6456"/>
                  </a:lnTo>
                  <a:lnTo>
                    <a:pt x="18998" y="6478"/>
                  </a:lnTo>
                  <a:lnTo>
                    <a:pt x="19061" y="6446"/>
                  </a:lnTo>
                  <a:lnTo>
                    <a:pt x="19134" y="6381"/>
                  </a:lnTo>
                  <a:lnTo>
                    <a:pt x="19233" y="6231"/>
                  </a:lnTo>
                  <a:lnTo>
                    <a:pt x="19296" y="6167"/>
                  </a:lnTo>
                  <a:lnTo>
                    <a:pt x="19342" y="6113"/>
                  </a:lnTo>
                  <a:lnTo>
                    <a:pt x="19495" y="6017"/>
                  </a:lnTo>
                  <a:lnTo>
                    <a:pt x="19640" y="5952"/>
                  </a:lnTo>
                  <a:lnTo>
                    <a:pt x="19802" y="5920"/>
                  </a:lnTo>
                  <a:lnTo>
                    <a:pt x="19965" y="5899"/>
                  </a:lnTo>
                  <a:lnTo>
                    <a:pt x="20046" y="5877"/>
                  </a:lnTo>
                  <a:lnTo>
                    <a:pt x="20109" y="5824"/>
                  </a:lnTo>
                  <a:lnTo>
                    <a:pt x="20164" y="5738"/>
                  </a:lnTo>
                  <a:lnTo>
                    <a:pt x="20191" y="5663"/>
                  </a:lnTo>
                  <a:lnTo>
                    <a:pt x="20209" y="5588"/>
                  </a:lnTo>
                  <a:lnTo>
                    <a:pt x="20182" y="5491"/>
                  </a:lnTo>
                  <a:lnTo>
                    <a:pt x="20146" y="5448"/>
                  </a:lnTo>
                  <a:lnTo>
                    <a:pt x="20082" y="5395"/>
                  </a:lnTo>
                  <a:lnTo>
                    <a:pt x="20028" y="5330"/>
                  </a:lnTo>
                  <a:lnTo>
                    <a:pt x="20010" y="5298"/>
                  </a:lnTo>
                  <a:lnTo>
                    <a:pt x="20010" y="5277"/>
                  </a:lnTo>
                  <a:lnTo>
                    <a:pt x="20046" y="5234"/>
                  </a:lnTo>
                  <a:lnTo>
                    <a:pt x="20091" y="5234"/>
                  </a:lnTo>
                  <a:lnTo>
                    <a:pt x="20146" y="5255"/>
                  </a:lnTo>
                  <a:lnTo>
                    <a:pt x="20191" y="5255"/>
                  </a:lnTo>
                  <a:lnTo>
                    <a:pt x="20245" y="5223"/>
                  </a:lnTo>
                  <a:lnTo>
                    <a:pt x="20272" y="5159"/>
                  </a:lnTo>
                  <a:lnTo>
                    <a:pt x="20326" y="5127"/>
                  </a:lnTo>
                  <a:lnTo>
                    <a:pt x="20353" y="5062"/>
                  </a:lnTo>
                  <a:lnTo>
                    <a:pt x="20408" y="5041"/>
                  </a:lnTo>
                  <a:lnTo>
                    <a:pt x="20435" y="5041"/>
                  </a:lnTo>
                  <a:lnTo>
                    <a:pt x="20534" y="5062"/>
                  </a:lnTo>
                  <a:lnTo>
                    <a:pt x="20606" y="5062"/>
                  </a:lnTo>
                  <a:lnTo>
                    <a:pt x="20651" y="5041"/>
                  </a:lnTo>
                  <a:lnTo>
                    <a:pt x="20697" y="5030"/>
                  </a:lnTo>
                  <a:lnTo>
                    <a:pt x="20769" y="5030"/>
                  </a:lnTo>
                  <a:lnTo>
                    <a:pt x="20814" y="5062"/>
                  </a:lnTo>
                  <a:lnTo>
                    <a:pt x="20850" y="5105"/>
                  </a:lnTo>
                  <a:lnTo>
                    <a:pt x="20913" y="5223"/>
                  </a:lnTo>
                  <a:lnTo>
                    <a:pt x="20977" y="5277"/>
                  </a:lnTo>
                  <a:lnTo>
                    <a:pt x="21058" y="5320"/>
                  </a:lnTo>
                  <a:lnTo>
                    <a:pt x="21221" y="5352"/>
                  </a:lnTo>
                  <a:lnTo>
                    <a:pt x="21293" y="5373"/>
                  </a:lnTo>
                  <a:lnTo>
                    <a:pt x="21338" y="5373"/>
                  </a:lnTo>
                  <a:lnTo>
                    <a:pt x="21374" y="5330"/>
                  </a:lnTo>
                  <a:lnTo>
                    <a:pt x="21383" y="5255"/>
                  </a:lnTo>
                  <a:lnTo>
                    <a:pt x="21401" y="5180"/>
                  </a:lnTo>
                  <a:lnTo>
                    <a:pt x="21419" y="5137"/>
                  </a:lnTo>
                  <a:lnTo>
                    <a:pt x="21474" y="5127"/>
                  </a:lnTo>
                  <a:lnTo>
                    <a:pt x="21519" y="5105"/>
                  </a:lnTo>
                  <a:lnTo>
                    <a:pt x="21582" y="5084"/>
                  </a:lnTo>
                  <a:lnTo>
                    <a:pt x="21600" y="5030"/>
                  </a:lnTo>
                  <a:lnTo>
                    <a:pt x="21600" y="4966"/>
                  </a:lnTo>
                  <a:lnTo>
                    <a:pt x="21582" y="4912"/>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89" name="Shape"/>
            <p:cNvSpPr/>
            <p:nvPr/>
          </p:nvSpPr>
          <p:spPr>
            <a:xfrm>
              <a:off x="6003203" y="650687"/>
              <a:ext cx="3827893" cy="2855947"/>
            </a:xfrm>
            <a:custGeom>
              <a:avLst/>
              <a:gdLst/>
              <a:ahLst/>
              <a:cxnLst>
                <a:cxn ang="0">
                  <a:pos x="wd2" y="hd2"/>
                </a:cxn>
                <a:cxn ang="5400000">
                  <a:pos x="wd2" y="hd2"/>
                </a:cxn>
                <a:cxn ang="10800000">
                  <a:pos x="wd2" y="hd2"/>
                </a:cxn>
                <a:cxn ang="16200000">
                  <a:pos x="wd2" y="hd2"/>
                </a:cxn>
              </a:cxnLst>
              <a:rect l="0" t="0" r="r" b="b"/>
              <a:pathLst>
                <a:path w="21600" h="21600" extrusionOk="0">
                  <a:moveTo>
                    <a:pt x="16822" y="4242"/>
                  </a:moveTo>
                  <a:lnTo>
                    <a:pt x="16838" y="4242"/>
                  </a:lnTo>
                  <a:lnTo>
                    <a:pt x="16899" y="4283"/>
                  </a:lnTo>
                  <a:lnTo>
                    <a:pt x="16930" y="4324"/>
                  </a:lnTo>
                  <a:lnTo>
                    <a:pt x="16960" y="4468"/>
                  </a:lnTo>
                  <a:lnTo>
                    <a:pt x="16960" y="4551"/>
                  </a:lnTo>
                  <a:lnTo>
                    <a:pt x="16930" y="4612"/>
                  </a:lnTo>
                  <a:lnTo>
                    <a:pt x="16868" y="4654"/>
                  </a:lnTo>
                  <a:lnTo>
                    <a:pt x="16822" y="4612"/>
                  </a:lnTo>
                  <a:lnTo>
                    <a:pt x="16791" y="4612"/>
                  </a:lnTo>
                  <a:lnTo>
                    <a:pt x="16730" y="4551"/>
                  </a:lnTo>
                  <a:lnTo>
                    <a:pt x="16699" y="4386"/>
                  </a:lnTo>
                  <a:lnTo>
                    <a:pt x="16699" y="4324"/>
                  </a:lnTo>
                  <a:lnTo>
                    <a:pt x="16761" y="4242"/>
                  </a:lnTo>
                  <a:lnTo>
                    <a:pt x="16822" y="4242"/>
                  </a:lnTo>
                  <a:close/>
                  <a:moveTo>
                    <a:pt x="3026" y="13775"/>
                  </a:moveTo>
                  <a:lnTo>
                    <a:pt x="3088" y="13755"/>
                  </a:lnTo>
                  <a:lnTo>
                    <a:pt x="3165" y="13755"/>
                  </a:lnTo>
                  <a:lnTo>
                    <a:pt x="3242" y="13775"/>
                  </a:lnTo>
                  <a:lnTo>
                    <a:pt x="3334" y="13817"/>
                  </a:lnTo>
                  <a:lnTo>
                    <a:pt x="3380" y="13775"/>
                  </a:lnTo>
                  <a:lnTo>
                    <a:pt x="3411" y="13714"/>
                  </a:lnTo>
                  <a:lnTo>
                    <a:pt x="3549" y="13590"/>
                  </a:lnTo>
                  <a:lnTo>
                    <a:pt x="3672" y="13549"/>
                  </a:lnTo>
                  <a:lnTo>
                    <a:pt x="3718" y="13487"/>
                  </a:lnTo>
                  <a:lnTo>
                    <a:pt x="3749" y="13405"/>
                  </a:lnTo>
                  <a:lnTo>
                    <a:pt x="3779" y="13343"/>
                  </a:lnTo>
                  <a:lnTo>
                    <a:pt x="3825" y="13261"/>
                  </a:lnTo>
                  <a:lnTo>
                    <a:pt x="3825" y="13158"/>
                  </a:lnTo>
                  <a:lnTo>
                    <a:pt x="3810" y="13075"/>
                  </a:lnTo>
                  <a:lnTo>
                    <a:pt x="3779" y="12993"/>
                  </a:lnTo>
                  <a:lnTo>
                    <a:pt x="3749" y="12931"/>
                  </a:lnTo>
                  <a:lnTo>
                    <a:pt x="3779" y="12766"/>
                  </a:lnTo>
                  <a:lnTo>
                    <a:pt x="3779" y="12663"/>
                  </a:lnTo>
                  <a:lnTo>
                    <a:pt x="3810" y="12581"/>
                  </a:lnTo>
                  <a:lnTo>
                    <a:pt x="3825" y="12561"/>
                  </a:lnTo>
                  <a:lnTo>
                    <a:pt x="3917" y="12478"/>
                  </a:lnTo>
                  <a:lnTo>
                    <a:pt x="3948" y="12396"/>
                  </a:lnTo>
                  <a:lnTo>
                    <a:pt x="3948" y="12293"/>
                  </a:lnTo>
                  <a:lnTo>
                    <a:pt x="3917" y="12190"/>
                  </a:lnTo>
                  <a:lnTo>
                    <a:pt x="3856" y="12108"/>
                  </a:lnTo>
                  <a:lnTo>
                    <a:pt x="3687" y="12108"/>
                  </a:lnTo>
                  <a:lnTo>
                    <a:pt x="3672" y="12066"/>
                  </a:lnTo>
                  <a:lnTo>
                    <a:pt x="3610" y="12025"/>
                  </a:lnTo>
                  <a:lnTo>
                    <a:pt x="3549" y="12025"/>
                  </a:lnTo>
                  <a:lnTo>
                    <a:pt x="3503" y="12066"/>
                  </a:lnTo>
                  <a:lnTo>
                    <a:pt x="3441" y="12190"/>
                  </a:lnTo>
                  <a:lnTo>
                    <a:pt x="3364" y="12293"/>
                  </a:lnTo>
                  <a:lnTo>
                    <a:pt x="3242" y="12375"/>
                  </a:lnTo>
                  <a:lnTo>
                    <a:pt x="3165" y="12396"/>
                  </a:lnTo>
                  <a:lnTo>
                    <a:pt x="3134" y="12396"/>
                  </a:lnTo>
                  <a:lnTo>
                    <a:pt x="3103" y="12437"/>
                  </a:lnTo>
                  <a:lnTo>
                    <a:pt x="3088" y="12478"/>
                  </a:lnTo>
                  <a:lnTo>
                    <a:pt x="3103" y="12519"/>
                  </a:lnTo>
                  <a:lnTo>
                    <a:pt x="3134" y="12581"/>
                  </a:lnTo>
                  <a:lnTo>
                    <a:pt x="3134" y="12663"/>
                  </a:lnTo>
                  <a:lnTo>
                    <a:pt x="3088" y="12663"/>
                  </a:lnTo>
                  <a:lnTo>
                    <a:pt x="3026" y="12705"/>
                  </a:lnTo>
                  <a:lnTo>
                    <a:pt x="2996" y="12746"/>
                  </a:lnTo>
                  <a:lnTo>
                    <a:pt x="3026" y="12808"/>
                  </a:lnTo>
                  <a:lnTo>
                    <a:pt x="3026" y="12849"/>
                  </a:lnTo>
                  <a:lnTo>
                    <a:pt x="3057" y="12890"/>
                  </a:lnTo>
                  <a:lnTo>
                    <a:pt x="3103" y="12972"/>
                  </a:lnTo>
                  <a:lnTo>
                    <a:pt x="3134" y="13075"/>
                  </a:lnTo>
                  <a:lnTo>
                    <a:pt x="3134" y="13178"/>
                  </a:lnTo>
                  <a:lnTo>
                    <a:pt x="3103" y="13302"/>
                  </a:lnTo>
                  <a:lnTo>
                    <a:pt x="3057" y="13405"/>
                  </a:lnTo>
                  <a:lnTo>
                    <a:pt x="2996" y="13446"/>
                  </a:lnTo>
                  <a:lnTo>
                    <a:pt x="2965" y="13487"/>
                  </a:lnTo>
                  <a:lnTo>
                    <a:pt x="2934" y="13590"/>
                  </a:lnTo>
                  <a:lnTo>
                    <a:pt x="2919" y="13672"/>
                  </a:lnTo>
                  <a:lnTo>
                    <a:pt x="2919" y="13755"/>
                  </a:lnTo>
                  <a:lnTo>
                    <a:pt x="2934" y="13775"/>
                  </a:lnTo>
                  <a:lnTo>
                    <a:pt x="3026" y="13775"/>
                  </a:lnTo>
                  <a:close/>
                  <a:moveTo>
                    <a:pt x="17652" y="3356"/>
                  </a:moveTo>
                  <a:lnTo>
                    <a:pt x="17713" y="3418"/>
                  </a:lnTo>
                  <a:lnTo>
                    <a:pt x="17759" y="3500"/>
                  </a:lnTo>
                  <a:lnTo>
                    <a:pt x="17821" y="3583"/>
                  </a:lnTo>
                  <a:lnTo>
                    <a:pt x="17898" y="3645"/>
                  </a:lnTo>
                  <a:lnTo>
                    <a:pt x="18005" y="3727"/>
                  </a:lnTo>
                  <a:lnTo>
                    <a:pt x="18159" y="3768"/>
                  </a:lnTo>
                  <a:lnTo>
                    <a:pt x="18312" y="3768"/>
                  </a:lnTo>
                  <a:lnTo>
                    <a:pt x="18374" y="3727"/>
                  </a:lnTo>
                  <a:lnTo>
                    <a:pt x="18405" y="3686"/>
                  </a:lnTo>
                  <a:lnTo>
                    <a:pt x="18435" y="3603"/>
                  </a:lnTo>
                  <a:lnTo>
                    <a:pt x="18435" y="3274"/>
                  </a:lnTo>
                  <a:lnTo>
                    <a:pt x="18374" y="2903"/>
                  </a:lnTo>
                  <a:lnTo>
                    <a:pt x="18343" y="2615"/>
                  </a:lnTo>
                  <a:lnTo>
                    <a:pt x="18343" y="2347"/>
                  </a:lnTo>
                  <a:lnTo>
                    <a:pt x="18405" y="2039"/>
                  </a:lnTo>
                  <a:lnTo>
                    <a:pt x="18481" y="1791"/>
                  </a:lnTo>
                  <a:lnTo>
                    <a:pt x="18743" y="1441"/>
                  </a:lnTo>
                  <a:lnTo>
                    <a:pt x="19034" y="1235"/>
                  </a:lnTo>
                  <a:lnTo>
                    <a:pt x="19265" y="1050"/>
                  </a:lnTo>
                  <a:lnTo>
                    <a:pt x="19480" y="885"/>
                  </a:lnTo>
                  <a:lnTo>
                    <a:pt x="19710" y="824"/>
                  </a:lnTo>
                  <a:lnTo>
                    <a:pt x="19987" y="741"/>
                  </a:lnTo>
                  <a:lnTo>
                    <a:pt x="20601" y="659"/>
                  </a:lnTo>
                  <a:lnTo>
                    <a:pt x="21016" y="597"/>
                  </a:lnTo>
                  <a:lnTo>
                    <a:pt x="21216" y="556"/>
                  </a:lnTo>
                  <a:lnTo>
                    <a:pt x="21400" y="474"/>
                  </a:lnTo>
                  <a:lnTo>
                    <a:pt x="21523" y="412"/>
                  </a:lnTo>
                  <a:lnTo>
                    <a:pt x="21569" y="371"/>
                  </a:lnTo>
                  <a:lnTo>
                    <a:pt x="21600" y="329"/>
                  </a:lnTo>
                  <a:lnTo>
                    <a:pt x="21600" y="268"/>
                  </a:lnTo>
                  <a:lnTo>
                    <a:pt x="21539" y="144"/>
                  </a:lnTo>
                  <a:lnTo>
                    <a:pt x="21431" y="41"/>
                  </a:lnTo>
                  <a:lnTo>
                    <a:pt x="21323" y="0"/>
                  </a:lnTo>
                  <a:lnTo>
                    <a:pt x="21216" y="0"/>
                  </a:lnTo>
                  <a:lnTo>
                    <a:pt x="21093" y="62"/>
                  </a:lnTo>
                  <a:lnTo>
                    <a:pt x="20985" y="144"/>
                  </a:lnTo>
                  <a:lnTo>
                    <a:pt x="20786" y="268"/>
                  </a:lnTo>
                  <a:lnTo>
                    <a:pt x="20601" y="329"/>
                  </a:lnTo>
                  <a:lnTo>
                    <a:pt x="19879" y="329"/>
                  </a:lnTo>
                  <a:lnTo>
                    <a:pt x="19787" y="371"/>
                  </a:lnTo>
                  <a:lnTo>
                    <a:pt x="19541" y="556"/>
                  </a:lnTo>
                  <a:lnTo>
                    <a:pt x="19434" y="638"/>
                  </a:lnTo>
                  <a:lnTo>
                    <a:pt x="19296" y="659"/>
                  </a:lnTo>
                  <a:lnTo>
                    <a:pt x="19096" y="700"/>
                  </a:lnTo>
                  <a:lnTo>
                    <a:pt x="18927" y="741"/>
                  </a:lnTo>
                  <a:lnTo>
                    <a:pt x="18743" y="782"/>
                  </a:lnTo>
                  <a:lnTo>
                    <a:pt x="18574" y="844"/>
                  </a:lnTo>
                  <a:lnTo>
                    <a:pt x="18405" y="1009"/>
                  </a:lnTo>
                  <a:lnTo>
                    <a:pt x="18236" y="1194"/>
                  </a:lnTo>
                  <a:lnTo>
                    <a:pt x="18128" y="1421"/>
                  </a:lnTo>
                  <a:lnTo>
                    <a:pt x="18067" y="1483"/>
                  </a:lnTo>
                  <a:lnTo>
                    <a:pt x="18036" y="1606"/>
                  </a:lnTo>
                  <a:lnTo>
                    <a:pt x="18036" y="1791"/>
                  </a:lnTo>
                  <a:lnTo>
                    <a:pt x="18005" y="1853"/>
                  </a:lnTo>
                  <a:lnTo>
                    <a:pt x="17959" y="1977"/>
                  </a:lnTo>
                  <a:lnTo>
                    <a:pt x="17759" y="2203"/>
                  </a:lnTo>
                  <a:lnTo>
                    <a:pt x="17652" y="2347"/>
                  </a:lnTo>
                  <a:lnTo>
                    <a:pt x="17575" y="2492"/>
                  </a:lnTo>
                  <a:lnTo>
                    <a:pt x="17483" y="2800"/>
                  </a:lnTo>
                  <a:lnTo>
                    <a:pt x="17452" y="2945"/>
                  </a:lnTo>
                  <a:lnTo>
                    <a:pt x="17452" y="3233"/>
                  </a:lnTo>
                  <a:lnTo>
                    <a:pt x="17514" y="3274"/>
                  </a:lnTo>
                  <a:lnTo>
                    <a:pt x="17652" y="3356"/>
                  </a:lnTo>
                  <a:close/>
                  <a:moveTo>
                    <a:pt x="4394" y="13899"/>
                  </a:moveTo>
                  <a:lnTo>
                    <a:pt x="4271" y="13940"/>
                  </a:lnTo>
                  <a:lnTo>
                    <a:pt x="4225" y="14043"/>
                  </a:lnTo>
                  <a:lnTo>
                    <a:pt x="4086" y="14228"/>
                  </a:lnTo>
                  <a:lnTo>
                    <a:pt x="3994" y="14311"/>
                  </a:lnTo>
                  <a:lnTo>
                    <a:pt x="3917" y="14373"/>
                  </a:lnTo>
                  <a:lnTo>
                    <a:pt x="3917" y="14496"/>
                  </a:lnTo>
                  <a:lnTo>
                    <a:pt x="3948" y="14537"/>
                  </a:lnTo>
                  <a:lnTo>
                    <a:pt x="4025" y="14537"/>
                  </a:lnTo>
                  <a:lnTo>
                    <a:pt x="4056" y="14496"/>
                  </a:lnTo>
                  <a:lnTo>
                    <a:pt x="4102" y="14414"/>
                  </a:lnTo>
                  <a:lnTo>
                    <a:pt x="4225" y="14311"/>
                  </a:lnTo>
                  <a:lnTo>
                    <a:pt x="4471" y="14311"/>
                  </a:lnTo>
                  <a:lnTo>
                    <a:pt x="4532" y="14270"/>
                  </a:lnTo>
                  <a:lnTo>
                    <a:pt x="4578" y="14228"/>
                  </a:lnTo>
                  <a:lnTo>
                    <a:pt x="4609" y="14228"/>
                  </a:lnTo>
                  <a:lnTo>
                    <a:pt x="4716" y="14270"/>
                  </a:lnTo>
                  <a:lnTo>
                    <a:pt x="4809" y="14228"/>
                  </a:lnTo>
                  <a:lnTo>
                    <a:pt x="4855" y="14187"/>
                  </a:lnTo>
                  <a:lnTo>
                    <a:pt x="4916" y="14125"/>
                  </a:lnTo>
                  <a:lnTo>
                    <a:pt x="4978" y="14084"/>
                  </a:lnTo>
                  <a:lnTo>
                    <a:pt x="5085" y="14084"/>
                  </a:lnTo>
                  <a:lnTo>
                    <a:pt x="5162" y="14125"/>
                  </a:lnTo>
                  <a:lnTo>
                    <a:pt x="5423" y="14125"/>
                  </a:lnTo>
                  <a:lnTo>
                    <a:pt x="5500" y="14084"/>
                  </a:lnTo>
                  <a:lnTo>
                    <a:pt x="5607" y="14002"/>
                  </a:lnTo>
                  <a:lnTo>
                    <a:pt x="5638" y="13940"/>
                  </a:lnTo>
                  <a:lnTo>
                    <a:pt x="5607" y="13858"/>
                  </a:lnTo>
                  <a:lnTo>
                    <a:pt x="5607" y="13817"/>
                  </a:lnTo>
                  <a:lnTo>
                    <a:pt x="5500" y="13817"/>
                  </a:lnTo>
                  <a:lnTo>
                    <a:pt x="5469" y="13775"/>
                  </a:lnTo>
                  <a:lnTo>
                    <a:pt x="5469" y="13672"/>
                  </a:lnTo>
                  <a:lnTo>
                    <a:pt x="5561" y="13590"/>
                  </a:lnTo>
                  <a:lnTo>
                    <a:pt x="5607" y="13590"/>
                  </a:lnTo>
                  <a:lnTo>
                    <a:pt x="5669" y="13549"/>
                  </a:lnTo>
                  <a:lnTo>
                    <a:pt x="5700" y="13446"/>
                  </a:lnTo>
                  <a:lnTo>
                    <a:pt x="5700" y="13219"/>
                  </a:lnTo>
                  <a:lnTo>
                    <a:pt x="5669" y="13158"/>
                  </a:lnTo>
                  <a:lnTo>
                    <a:pt x="5638" y="13075"/>
                  </a:lnTo>
                  <a:lnTo>
                    <a:pt x="5561" y="13075"/>
                  </a:lnTo>
                  <a:lnTo>
                    <a:pt x="5438" y="13116"/>
                  </a:lnTo>
                  <a:lnTo>
                    <a:pt x="5392" y="12993"/>
                  </a:lnTo>
                  <a:lnTo>
                    <a:pt x="5362" y="12890"/>
                  </a:lnTo>
                  <a:lnTo>
                    <a:pt x="5362" y="12705"/>
                  </a:lnTo>
                  <a:lnTo>
                    <a:pt x="5331" y="12663"/>
                  </a:lnTo>
                  <a:lnTo>
                    <a:pt x="5285" y="12581"/>
                  </a:lnTo>
                  <a:lnTo>
                    <a:pt x="5193" y="12519"/>
                  </a:lnTo>
                  <a:lnTo>
                    <a:pt x="5162" y="12396"/>
                  </a:lnTo>
                  <a:lnTo>
                    <a:pt x="5131" y="12375"/>
                  </a:lnTo>
                  <a:lnTo>
                    <a:pt x="5085" y="12252"/>
                  </a:lnTo>
                  <a:lnTo>
                    <a:pt x="5024" y="12190"/>
                  </a:lnTo>
                  <a:lnTo>
                    <a:pt x="4978" y="12066"/>
                  </a:lnTo>
                  <a:lnTo>
                    <a:pt x="4916" y="11963"/>
                  </a:lnTo>
                  <a:lnTo>
                    <a:pt x="4855" y="11840"/>
                  </a:lnTo>
                  <a:lnTo>
                    <a:pt x="4809" y="11778"/>
                  </a:lnTo>
                  <a:lnTo>
                    <a:pt x="4747" y="11613"/>
                  </a:lnTo>
                  <a:lnTo>
                    <a:pt x="4686" y="11593"/>
                  </a:lnTo>
                  <a:lnTo>
                    <a:pt x="4670" y="11510"/>
                  </a:lnTo>
                  <a:lnTo>
                    <a:pt x="4670" y="11469"/>
                  </a:lnTo>
                  <a:lnTo>
                    <a:pt x="4686" y="11407"/>
                  </a:lnTo>
                  <a:lnTo>
                    <a:pt x="4686" y="11243"/>
                  </a:lnTo>
                  <a:lnTo>
                    <a:pt x="4716" y="11202"/>
                  </a:lnTo>
                  <a:lnTo>
                    <a:pt x="4809" y="11140"/>
                  </a:lnTo>
                  <a:lnTo>
                    <a:pt x="4855" y="11016"/>
                  </a:lnTo>
                  <a:lnTo>
                    <a:pt x="4885" y="10913"/>
                  </a:lnTo>
                  <a:lnTo>
                    <a:pt x="4916" y="10769"/>
                  </a:lnTo>
                  <a:lnTo>
                    <a:pt x="4916" y="10728"/>
                  </a:lnTo>
                  <a:lnTo>
                    <a:pt x="4885" y="10646"/>
                  </a:lnTo>
                  <a:lnTo>
                    <a:pt x="4778" y="10584"/>
                  </a:lnTo>
                  <a:lnTo>
                    <a:pt x="4609" y="10584"/>
                  </a:lnTo>
                  <a:lnTo>
                    <a:pt x="4532" y="10543"/>
                  </a:lnTo>
                  <a:lnTo>
                    <a:pt x="4532" y="10501"/>
                  </a:lnTo>
                  <a:lnTo>
                    <a:pt x="4501" y="10419"/>
                  </a:lnTo>
                  <a:lnTo>
                    <a:pt x="4532" y="10357"/>
                  </a:lnTo>
                  <a:lnTo>
                    <a:pt x="4547" y="10275"/>
                  </a:lnTo>
                  <a:lnTo>
                    <a:pt x="4532" y="10213"/>
                  </a:lnTo>
                  <a:lnTo>
                    <a:pt x="4501" y="10172"/>
                  </a:lnTo>
                  <a:lnTo>
                    <a:pt x="4394" y="10172"/>
                  </a:lnTo>
                  <a:lnTo>
                    <a:pt x="4271" y="10213"/>
                  </a:lnTo>
                  <a:lnTo>
                    <a:pt x="4225" y="10234"/>
                  </a:lnTo>
                  <a:lnTo>
                    <a:pt x="4194" y="10357"/>
                  </a:lnTo>
                  <a:lnTo>
                    <a:pt x="4194" y="10398"/>
                  </a:lnTo>
                  <a:lnTo>
                    <a:pt x="4102" y="10460"/>
                  </a:lnTo>
                  <a:lnTo>
                    <a:pt x="4102" y="10625"/>
                  </a:lnTo>
                  <a:lnTo>
                    <a:pt x="4056" y="10687"/>
                  </a:lnTo>
                  <a:lnTo>
                    <a:pt x="3994" y="10728"/>
                  </a:lnTo>
                  <a:lnTo>
                    <a:pt x="3994" y="10913"/>
                  </a:lnTo>
                  <a:lnTo>
                    <a:pt x="4056" y="10996"/>
                  </a:lnTo>
                  <a:lnTo>
                    <a:pt x="3964" y="11181"/>
                  </a:lnTo>
                  <a:lnTo>
                    <a:pt x="3994" y="11243"/>
                  </a:lnTo>
                  <a:lnTo>
                    <a:pt x="4025" y="11325"/>
                  </a:lnTo>
                  <a:lnTo>
                    <a:pt x="4025" y="11407"/>
                  </a:lnTo>
                  <a:lnTo>
                    <a:pt x="3994" y="11510"/>
                  </a:lnTo>
                  <a:lnTo>
                    <a:pt x="4025" y="11552"/>
                  </a:lnTo>
                  <a:lnTo>
                    <a:pt x="4025" y="11593"/>
                  </a:lnTo>
                  <a:lnTo>
                    <a:pt x="4102" y="11593"/>
                  </a:lnTo>
                  <a:lnTo>
                    <a:pt x="4133" y="11613"/>
                  </a:lnTo>
                  <a:lnTo>
                    <a:pt x="4163" y="11696"/>
                  </a:lnTo>
                  <a:lnTo>
                    <a:pt x="4163" y="11840"/>
                  </a:lnTo>
                  <a:lnTo>
                    <a:pt x="4194" y="11922"/>
                  </a:lnTo>
                  <a:lnTo>
                    <a:pt x="4225" y="11963"/>
                  </a:lnTo>
                  <a:lnTo>
                    <a:pt x="4302" y="12025"/>
                  </a:lnTo>
                  <a:lnTo>
                    <a:pt x="4440" y="12025"/>
                  </a:lnTo>
                  <a:lnTo>
                    <a:pt x="4501" y="12066"/>
                  </a:lnTo>
                  <a:lnTo>
                    <a:pt x="4532" y="12108"/>
                  </a:lnTo>
                  <a:lnTo>
                    <a:pt x="4547" y="12149"/>
                  </a:lnTo>
                  <a:lnTo>
                    <a:pt x="4532" y="12210"/>
                  </a:lnTo>
                  <a:lnTo>
                    <a:pt x="4471" y="12375"/>
                  </a:lnTo>
                  <a:lnTo>
                    <a:pt x="4471" y="12396"/>
                  </a:lnTo>
                  <a:lnTo>
                    <a:pt x="4501" y="12437"/>
                  </a:lnTo>
                  <a:lnTo>
                    <a:pt x="4547" y="12437"/>
                  </a:lnTo>
                  <a:lnTo>
                    <a:pt x="4578" y="12396"/>
                  </a:lnTo>
                  <a:lnTo>
                    <a:pt x="4609" y="12396"/>
                  </a:lnTo>
                  <a:lnTo>
                    <a:pt x="4640" y="12437"/>
                  </a:lnTo>
                  <a:lnTo>
                    <a:pt x="4670" y="12561"/>
                  </a:lnTo>
                  <a:lnTo>
                    <a:pt x="4640" y="12622"/>
                  </a:lnTo>
                  <a:lnTo>
                    <a:pt x="4578" y="12663"/>
                  </a:lnTo>
                  <a:lnTo>
                    <a:pt x="4532" y="12663"/>
                  </a:lnTo>
                  <a:lnTo>
                    <a:pt x="4394" y="12705"/>
                  </a:lnTo>
                  <a:lnTo>
                    <a:pt x="4302" y="12746"/>
                  </a:lnTo>
                  <a:lnTo>
                    <a:pt x="4271" y="12766"/>
                  </a:lnTo>
                  <a:lnTo>
                    <a:pt x="4271" y="12890"/>
                  </a:lnTo>
                  <a:lnTo>
                    <a:pt x="4302" y="12931"/>
                  </a:lnTo>
                  <a:lnTo>
                    <a:pt x="4302" y="13034"/>
                  </a:lnTo>
                  <a:lnTo>
                    <a:pt x="4271" y="13075"/>
                  </a:lnTo>
                  <a:lnTo>
                    <a:pt x="4255" y="13116"/>
                  </a:lnTo>
                  <a:lnTo>
                    <a:pt x="4255" y="13178"/>
                  </a:lnTo>
                  <a:lnTo>
                    <a:pt x="4271" y="13302"/>
                  </a:lnTo>
                  <a:lnTo>
                    <a:pt x="4271" y="13364"/>
                  </a:lnTo>
                  <a:lnTo>
                    <a:pt x="4194" y="13446"/>
                  </a:lnTo>
                  <a:lnTo>
                    <a:pt x="4133" y="13528"/>
                  </a:lnTo>
                  <a:lnTo>
                    <a:pt x="4133" y="13631"/>
                  </a:lnTo>
                  <a:lnTo>
                    <a:pt x="4225" y="13672"/>
                  </a:lnTo>
                  <a:lnTo>
                    <a:pt x="4302" y="13714"/>
                  </a:lnTo>
                  <a:lnTo>
                    <a:pt x="4394" y="13755"/>
                  </a:lnTo>
                  <a:lnTo>
                    <a:pt x="4578" y="13755"/>
                  </a:lnTo>
                  <a:lnTo>
                    <a:pt x="4640" y="13775"/>
                  </a:lnTo>
                  <a:lnTo>
                    <a:pt x="4640" y="13858"/>
                  </a:lnTo>
                  <a:lnTo>
                    <a:pt x="4578" y="13899"/>
                  </a:lnTo>
                  <a:lnTo>
                    <a:pt x="4394" y="13899"/>
                  </a:lnTo>
                  <a:close/>
                  <a:moveTo>
                    <a:pt x="8204" y="11778"/>
                  </a:moveTo>
                  <a:lnTo>
                    <a:pt x="8173" y="11655"/>
                  </a:lnTo>
                  <a:lnTo>
                    <a:pt x="8142" y="11613"/>
                  </a:lnTo>
                  <a:lnTo>
                    <a:pt x="8081" y="11613"/>
                  </a:lnTo>
                  <a:lnTo>
                    <a:pt x="8065" y="11655"/>
                  </a:lnTo>
                  <a:lnTo>
                    <a:pt x="7973" y="11737"/>
                  </a:lnTo>
                  <a:lnTo>
                    <a:pt x="7912" y="11881"/>
                  </a:lnTo>
                  <a:lnTo>
                    <a:pt x="7943" y="11984"/>
                  </a:lnTo>
                  <a:lnTo>
                    <a:pt x="7943" y="12066"/>
                  </a:lnTo>
                  <a:lnTo>
                    <a:pt x="8004" y="12149"/>
                  </a:lnTo>
                  <a:lnTo>
                    <a:pt x="8142" y="12149"/>
                  </a:lnTo>
                  <a:lnTo>
                    <a:pt x="8173" y="12108"/>
                  </a:lnTo>
                  <a:lnTo>
                    <a:pt x="8219" y="11984"/>
                  </a:lnTo>
                  <a:lnTo>
                    <a:pt x="8219" y="11881"/>
                  </a:lnTo>
                  <a:lnTo>
                    <a:pt x="8204" y="11778"/>
                  </a:lnTo>
                  <a:close/>
                  <a:moveTo>
                    <a:pt x="14395" y="6960"/>
                  </a:moveTo>
                  <a:lnTo>
                    <a:pt x="14364" y="6919"/>
                  </a:lnTo>
                  <a:lnTo>
                    <a:pt x="14364" y="7042"/>
                  </a:lnTo>
                  <a:lnTo>
                    <a:pt x="14426" y="6960"/>
                  </a:lnTo>
                  <a:lnTo>
                    <a:pt x="14395" y="6960"/>
                  </a:lnTo>
                  <a:close/>
                  <a:moveTo>
                    <a:pt x="1690" y="7289"/>
                  </a:moveTo>
                  <a:lnTo>
                    <a:pt x="1859" y="7145"/>
                  </a:lnTo>
                  <a:lnTo>
                    <a:pt x="1905" y="7083"/>
                  </a:lnTo>
                  <a:lnTo>
                    <a:pt x="1936" y="6960"/>
                  </a:lnTo>
                  <a:lnTo>
                    <a:pt x="1966" y="6898"/>
                  </a:lnTo>
                  <a:lnTo>
                    <a:pt x="1997" y="6857"/>
                  </a:lnTo>
                  <a:lnTo>
                    <a:pt x="2059" y="6816"/>
                  </a:lnTo>
                  <a:lnTo>
                    <a:pt x="2105" y="6774"/>
                  </a:lnTo>
                  <a:lnTo>
                    <a:pt x="2135" y="6713"/>
                  </a:lnTo>
                  <a:lnTo>
                    <a:pt x="2135" y="6630"/>
                  </a:lnTo>
                  <a:lnTo>
                    <a:pt x="2105" y="6507"/>
                  </a:lnTo>
                  <a:lnTo>
                    <a:pt x="2074" y="6445"/>
                  </a:lnTo>
                  <a:lnTo>
                    <a:pt x="1936" y="6445"/>
                  </a:lnTo>
                  <a:lnTo>
                    <a:pt x="1828" y="6404"/>
                  </a:lnTo>
                  <a:lnTo>
                    <a:pt x="1767" y="6321"/>
                  </a:lnTo>
                  <a:lnTo>
                    <a:pt x="1721" y="6177"/>
                  </a:lnTo>
                  <a:lnTo>
                    <a:pt x="1659" y="6116"/>
                  </a:lnTo>
                  <a:lnTo>
                    <a:pt x="1613" y="6074"/>
                  </a:lnTo>
                  <a:lnTo>
                    <a:pt x="1521" y="6074"/>
                  </a:lnTo>
                  <a:lnTo>
                    <a:pt x="1490" y="6116"/>
                  </a:lnTo>
                  <a:lnTo>
                    <a:pt x="1475" y="6177"/>
                  </a:lnTo>
                  <a:lnTo>
                    <a:pt x="1444" y="6218"/>
                  </a:lnTo>
                  <a:lnTo>
                    <a:pt x="1306" y="6218"/>
                  </a:lnTo>
                  <a:lnTo>
                    <a:pt x="1244" y="6260"/>
                  </a:lnTo>
                  <a:lnTo>
                    <a:pt x="1214" y="6301"/>
                  </a:lnTo>
                  <a:lnTo>
                    <a:pt x="1183" y="6301"/>
                  </a:lnTo>
                  <a:lnTo>
                    <a:pt x="1106" y="6260"/>
                  </a:lnTo>
                  <a:lnTo>
                    <a:pt x="1045" y="6260"/>
                  </a:lnTo>
                  <a:lnTo>
                    <a:pt x="1029" y="6301"/>
                  </a:lnTo>
                  <a:lnTo>
                    <a:pt x="968" y="6301"/>
                  </a:lnTo>
                  <a:lnTo>
                    <a:pt x="937" y="6218"/>
                  </a:lnTo>
                  <a:lnTo>
                    <a:pt x="937" y="6136"/>
                  </a:lnTo>
                  <a:lnTo>
                    <a:pt x="891" y="6136"/>
                  </a:lnTo>
                  <a:lnTo>
                    <a:pt x="830" y="6218"/>
                  </a:lnTo>
                  <a:lnTo>
                    <a:pt x="799" y="6301"/>
                  </a:lnTo>
                  <a:lnTo>
                    <a:pt x="737" y="6363"/>
                  </a:lnTo>
                  <a:lnTo>
                    <a:pt x="722" y="6363"/>
                  </a:lnTo>
                  <a:lnTo>
                    <a:pt x="691" y="6321"/>
                  </a:lnTo>
                  <a:lnTo>
                    <a:pt x="661" y="6260"/>
                  </a:lnTo>
                  <a:lnTo>
                    <a:pt x="661" y="6218"/>
                  </a:lnTo>
                  <a:lnTo>
                    <a:pt x="630" y="6218"/>
                  </a:lnTo>
                  <a:lnTo>
                    <a:pt x="584" y="6260"/>
                  </a:lnTo>
                  <a:lnTo>
                    <a:pt x="584" y="6486"/>
                  </a:lnTo>
                  <a:lnTo>
                    <a:pt x="553" y="6507"/>
                  </a:lnTo>
                  <a:lnTo>
                    <a:pt x="522" y="6507"/>
                  </a:lnTo>
                  <a:lnTo>
                    <a:pt x="446" y="6589"/>
                  </a:lnTo>
                  <a:lnTo>
                    <a:pt x="353" y="6589"/>
                  </a:lnTo>
                  <a:lnTo>
                    <a:pt x="323" y="6507"/>
                  </a:lnTo>
                  <a:lnTo>
                    <a:pt x="323" y="6486"/>
                  </a:lnTo>
                  <a:lnTo>
                    <a:pt x="307" y="6404"/>
                  </a:lnTo>
                  <a:lnTo>
                    <a:pt x="277" y="6321"/>
                  </a:lnTo>
                  <a:lnTo>
                    <a:pt x="184" y="6301"/>
                  </a:lnTo>
                  <a:lnTo>
                    <a:pt x="108" y="6321"/>
                  </a:lnTo>
                  <a:lnTo>
                    <a:pt x="46" y="6363"/>
                  </a:lnTo>
                  <a:lnTo>
                    <a:pt x="46" y="6486"/>
                  </a:lnTo>
                  <a:lnTo>
                    <a:pt x="77" y="6507"/>
                  </a:lnTo>
                  <a:lnTo>
                    <a:pt x="138" y="6589"/>
                  </a:lnTo>
                  <a:lnTo>
                    <a:pt x="154" y="6671"/>
                  </a:lnTo>
                  <a:lnTo>
                    <a:pt x="138" y="6713"/>
                  </a:lnTo>
                  <a:lnTo>
                    <a:pt x="77" y="6733"/>
                  </a:lnTo>
                  <a:lnTo>
                    <a:pt x="15" y="6774"/>
                  </a:lnTo>
                  <a:lnTo>
                    <a:pt x="0" y="6816"/>
                  </a:lnTo>
                  <a:lnTo>
                    <a:pt x="15" y="6857"/>
                  </a:lnTo>
                  <a:lnTo>
                    <a:pt x="77" y="6919"/>
                  </a:lnTo>
                  <a:lnTo>
                    <a:pt x="184" y="7001"/>
                  </a:lnTo>
                  <a:lnTo>
                    <a:pt x="246" y="7042"/>
                  </a:lnTo>
                  <a:lnTo>
                    <a:pt x="277" y="7104"/>
                  </a:lnTo>
                  <a:lnTo>
                    <a:pt x="277" y="7145"/>
                  </a:lnTo>
                  <a:lnTo>
                    <a:pt x="246" y="7186"/>
                  </a:lnTo>
                  <a:lnTo>
                    <a:pt x="154" y="7269"/>
                  </a:lnTo>
                  <a:lnTo>
                    <a:pt x="138" y="7330"/>
                  </a:lnTo>
                  <a:lnTo>
                    <a:pt x="154" y="7330"/>
                  </a:lnTo>
                  <a:lnTo>
                    <a:pt x="184" y="7372"/>
                  </a:lnTo>
                  <a:lnTo>
                    <a:pt x="246" y="7372"/>
                  </a:lnTo>
                  <a:lnTo>
                    <a:pt x="307" y="7330"/>
                  </a:lnTo>
                  <a:lnTo>
                    <a:pt x="415" y="7269"/>
                  </a:lnTo>
                  <a:lnTo>
                    <a:pt x="461" y="7269"/>
                  </a:lnTo>
                  <a:lnTo>
                    <a:pt x="492" y="7289"/>
                  </a:lnTo>
                  <a:lnTo>
                    <a:pt x="522" y="7372"/>
                  </a:lnTo>
                  <a:lnTo>
                    <a:pt x="584" y="7454"/>
                  </a:lnTo>
                  <a:lnTo>
                    <a:pt x="768" y="7516"/>
                  </a:lnTo>
                  <a:lnTo>
                    <a:pt x="999" y="7516"/>
                  </a:lnTo>
                  <a:lnTo>
                    <a:pt x="1137" y="7413"/>
                  </a:lnTo>
                  <a:lnTo>
                    <a:pt x="1214" y="7372"/>
                  </a:lnTo>
                  <a:lnTo>
                    <a:pt x="1306" y="7330"/>
                  </a:lnTo>
                  <a:lnTo>
                    <a:pt x="1383" y="7372"/>
                  </a:lnTo>
                  <a:lnTo>
                    <a:pt x="1552" y="7372"/>
                  </a:lnTo>
                  <a:lnTo>
                    <a:pt x="1628" y="7330"/>
                  </a:lnTo>
                  <a:lnTo>
                    <a:pt x="1690" y="7289"/>
                  </a:lnTo>
                  <a:close/>
                  <a:moveTo>
                    <a:pt x="17037" y="21497"/>
                  </a:moveTo>
                  <a:lnTo>
                    <a:pt x="17007" y="21312"/>
                  </a:lnTo>
                  <a:lnTo>
                    <a:pt x="16991" y="21126"/>
                  </a:lnTo>
                  <a:lnTo>
                    <a:pt x="17007" y="20673"/>
                  </a:lnTo>
                  <a:lnTo>
                    <a:pt x="17037" y="20303"/>
                  </a:lnTo>
                  <a:lnTo>
                    <a:pt x="17037" y="20117"/>
                  </a:lnTo>
                  <a:lnTo>
                    <a:pt x="17007" y="19932"/>
                  </a:lnTo>
                  <a:lnTo>
                    <a:pt x="16960" y="19788"/>
                  </a:lnTo>
                  <a:lnTo>
                    <a:pt x="16761" y="19520"/>
                  </a:lnTo>
                  <a:lnTo>
                    <a:pt x="16561" y="19376"/>
                  </a:lnTo>
                  <a:lnTo>
                    <a:pt x="16407" y="19191"/>
                  </a:lnTo>
                  <a:lnTo>
                    <a:pt x="16284" y="19026"/>
                  </a:lnTo>
                  <a:lnTo>
                    <a:pt x="16208" y="18882"/>
                  </a:lnTo>
                  <a:lnTo>
                    <a:pt x="16177" y="18779"/>
                  </a:lnTo>
                  <a:lnTo>
                    <a:pt x="16177" y="18470"/>
                  </a:lnTo>
                  <a:lnTo>
                    <a:pt x="16100" y="18408"/>
                  </a:lnTo>
                  <a:lnTo>
                    <a:pt x="15962" y="18285"/>
                  </a:lnTo>
                  <a:lnTo>
                    <a:pt x="15900" y="18182"/>
                  </a:lnTo>
                  <a:lnTo>
                    <a:pt x="15870" y="18058"/>
                  </a:lnTo>
                  <a:lnTo>
                    <a:pt x="15931" y="17955"/>
                  </a:lnTo>
                  <a:lnTo>
                    <a:pt x="16008" y="17729"/>
                  </a:lnTo>
                  <a:lnTo>
                    <a:pt x="16069" y="17544"/>
                  </a:lnTo>
                  <a:lnTo>
                    <a:pt x="16146" y="17461"/>
                  </a:lnTo>
                  <a:lnTo>
                    <a:pt x="16407" y="17358"/>
                  </a:lnTo>
                  <a:lnTo>
                    <a:pt x="16484" y="17317"/>
                  </a:lnTo>
                  <a:lnTo>
                    <a:pt x="16561" y="17255"/>
                  </a:lnTo>
                  <a:lnTo>
                    <a:pt x="16653" y="17132"/>
                  </a:lnTo>
                  <a:lnTo>
                    <a:pt x="16730" y="16988"/>
                  </a:lnTo>
                  <a:lnTo>
                    <a:pt x="16868" y="16885"/>
                  </a:lnTo>
                  <a:lnTo>
                    <a:pt x="17007" y="16761"/>
                  </a:lnTo>
                  <a:lnTo>
                    <a:pt x="17145" y="16720"/>
                  </a:lnTo>
                  <a:lnTo>
                    <a:pt x="17421" y="16802"/>
                  </a:lnTo>
                  <a:lnTo>
                    <a:pt x="17421" y="16473"/>
                  </a:lnTo>
                  <a:lnTo>
                    <a:pt x="17452" y="16164"/>
                  </a:lnTo>
                  <a:lnTo>
                    <a:pt x="17421" y="15937"/>
                  </a:lnTo>
                  <a:lnTo>
                    <a:pt x="17375" y="15793"/>
                  </a:lnTo>
                  <a:lnTo>
                    <a:pt x="17314" y="15608"/>
                  </a:lnTo>
                  <a:lnTo>
                    <a:pt x="17268" y="15423"/>
                  </a:lnTo>
                  <a:lnTo>
                    <a:pt x="17268" y="15011"/>
                  </a:lnTo>
                  <a:lnTo>
                    <a:pt x="17283" y="14826"/>
                  </a:lnTo>
                  <a:lnTo>
                    <a:pt x="17283" y="14599"/>
                  </a:lnTo>
                  <a:lnTo>
                    <a:pt x="17176" y="14228"/>
                  </a:lnTo>
                  <a:lnTo>
                    <a:pt x="17176" y="14043"/>
                  </a:lnTo>
                  <a:lnTo>
                    <a:pt x="17206" y="13817"/>
                  </a:lnTo>
                  <a:lnTo>
                    <a:pt x="17268" y="13672"/>
                  </a:lnTo>
                  <a:lnTo>
                    <a:pt x="17314" y="13590"/>
                  </a:lnTo>
                  <a:lnTo>
                    <a:pt x="17375" y="13549"/>
                  </a:lnTo>
                  <a:lnTo>
                    <a:pt x="17421" y="13549"/>
                  </a:lnTo>
                  <a:lnTo>
                    <a:pt x="17590" y="13590"/>
                  </a:lnTo>
                  <a:lnTo>
                    <a:pt x="17790" y="13672"/>
                  </a:lnTo>
                  <a:lnTo>
                    <a:pt x="17928" y="13714"/>
                  </a:lnTo>
                  <a:lnTo>
                    <a:pt x="18005" y="13714"/>
                  </a:lnTo>
                  <a:lnTo>
                    <a:pt x="18236" y="13672"/>
                  </a:lnTo>
                  <a:lnTo>
                    <a:pt x="18620" y="13672"/>
                  </a:lnTo>
                  <a:lnTo>
                    <a:pt x="18743" y="13755"/>
                  </a:lnTo>
                  <a:lnTo>
                    <a:pt x="18819" y="13817"/>
                  </a:lnTo>
                  <a:lnTo>
                    <a:pt x="19019" y="14002"/>
                  </a:lnTo>
                  <a:lnTo>
                    <a:pt x="19188" y="14228"/>
                  </a:lnTo>
                  <a:lnTo>
                    <a:pt x="19372" y="14414"/>
                  </a:lnTo>
                  <a:lnTo>
                    <a:pt x="19541" y="14537"/>
                  </a:lnTo>
                  <a:lnTo>
                    <a:pt x="19618" y="14558"/>
                  </a:lnTo>
                  <a:lnTo>
                    <a:pt x="19710" y="14558"/>
                  </a:lnTo>
                  <a:lnTo>
                    <a:pt x="19772" y="14537"/>
                  </a:lnTo>
                  <a:lnTo>
                    <a:pt x="19818" y="14331"/>
                  </a:lnTo>
                  <a:lnTo>
                    <a:pt x="19879" y="14228"/>
                  </a:lnTo>
                  <a:lnTo>
                    <a:pt x="20018" y="14043"/>
                  </a:lnTo>
                  <a:lnTo>
                    <a:pt x="20125" y="14002"/>
                  </a:lnTo>
                  <a:lnTo>
                    <a:pt x="20202" y="13961"/>
                  </a:lnTo>
                  <a:lnTo>
                    <a:pt x="20263" y="13940"/>
                  </a:lnTo>
                  <a:lnTo>
                    <a:pt x="20294" y="13817"/>
                  </a:lnTo>
                  <a:lnTo>
                    <a:pt x="20294" y="13775"/>
                  </a:lnTo>
                  <a:lnTo>
                    <a:pt x="20263" y="13755"/>
                  </a:lnTo>
                  <a:lnTo>
                    <a:pt x="20233" y="13714"/>
                  </a:lnTo>
                  <a:lnTo>
                    <a:pt x="20125" y="13672"/>
                  </a:lnTo>
                  <a:lnTo>
                    <a:pt x="20094" y="13631"/>
                  </a:lnTo>
                  <a:lnTo>
                    <a:pt x="20064" y="13549"/>
                  </a:lnTo>
                  <a:lnTo>
                    <a:pt x="20064" y="13364"/>
                  </a:lnTo>
                  <a:lnTo>
                    <a:pt x="20094" y="13158"/>
                  </a:lnTo>
                  <a:lnTo>
                    <a:pt x="20187" y="12746"/>
                  </a:lnTo>
                  <a:lnTo>
                    <a:pt x="20202" y="12561"/>
                  </a:lnTo>
                  <a:lnTo>
                    <a:pt x="20202" y="12252"/>
                  </a:lnTo>
                  <a:lnTo>
                    <a:pt x="20187" y="12190"/>
                  </a:lnTo>
                  <a:lnTo>
                    <a:pt x="20094" y="12149"/>
                  </a:lnTo>
                  <a:lnTo>
                    <a:pt x="20018" y="12108"/>
                  </a:lnTo>
                  <a:lnTo>
                    <a:pt x="19910" y="12108"/>
                  </a:lnTo>
                  <a:lnTo>
                    <a:pt x="19818" y="12190"/>
                  </a:lnTo>
                  <a:lnTo>
                    <a:pt x="19772" y="12252"/>
                  </a:lnTo>
                  <a:lnTo>
                    <a:pt x="19741" y="12375"/>
                  </a:lnTo>
                  <a:lnTo>
                    <a:pt x="19680" y="12561"/>
                  </a:lnTo>
                  <a:lnTo>
                    <a:pt x="19649" y="12663"/>
                  </a:lnTo>
                  <a:lnTo>
                    <a:pt x="19603" y="12746"/>
                  </a:lnTo>
                  <a:lnTo>
                    <a:pt x="19403" y="12746"/>
                  </a:lnTo>
                  <a:lnTo>
                    <a:pt x="19342" y="12663"/>
                  </a:lnTo>
                  <a:lnTo>
                    <a:pt x="19296" y="12561"/>
                  </a:lnTo>
                  <a:lnTo>
                    <a:pt x="19203" y="12293"/>
                  </a:lnTo>
                  <a:lnTo>
                    <a:pt x="19157" y="12066"/>
                  </a:lnTo>
                  <a:lnTo>
                    <a:pt x="19065" y="11778"/>
                  </a:lnTo>
                  <a:lnTo>
                    <a:pt x="19065" y="11696"/>
                  </a:lnTo>
                  <a:lnTo>
                    <a:pt x="19096" y="11655"/>
                  </a:lnTo>
                  <a:lnTo>
                    <a:pt x="19203" y="11613"/>
                  </a:lnTo>
                  <a:lnTo>
                    <a:pt x="19326" y="11593"/>
                  </a:lnTo>
                  <a:lnTo>
                    <a:pt x="19434" y="11552"/>
                  </a:lnTo>
                  <a:lnTo>
                    <a:pt x="19572" y="11407"/>
                  </a:lnTo>
                  <a:lnTo>
                    <a:pt x="19741" y="11181"/>
                  </a:lnTo>
                  <a:lnTo>
                    <a:pt x="19787" y="11016"/>
                  </a:lnTo>
                  <a:lnTo>
                    <a:pt x="19849" y="10913"/>
                  </a:lnTo>
                  <a:lnTo>
                    <a:pt x="19879" y="10810"/>
                  </a:lnTo>
                  <a:lnTo>
                    <a:pt x="19849" y="10687"/>
                  </a:lnTo>
                  <a:lnTo>
                    <a:pt x="19818" y="10625"/>
                  </a:lnTo>
                  <a:lnTo>
                    <a:pt x="19787" y="10584"/>
                  </a:lnTo>
                  <a:lnTo>
                    <a:pt x="19710" y="10543"/>
                  </a:lnTo>
                  <a:lnTo>
                    <a:pt x="19603" y="10501"/>
                  </a:lnTo>
                  <a:lnTo>
                    <a:pt x="19541" y="10419"/>
                  </a:lnTo>
                  <a:lnTo>
                    <a:pt x="19511" y="10316"/>
                  </a:lnTo>
                  <a:lnTo>
                    <a:pt x="19541" y="10234"/>
                  </a:lnTo>
                  <a:lnTo>
                    <a:pt x="19572" y="10172"/>
                  </a:lnTo>
                  <a:lnTo>
                    <a:pt x="19603" y="10090"/>
                  </a:lnTo>
                  <a:lnTo>
                    <a:pt x="19572" y="9719"/>
                  </a:lnTo>
                  <a:lnTo>
                    <a:pt x="19572" y="9431"/>
                  </a:lnTo>
                  <a:lnTo>
                    <a:pt x="19618" y="8751"/>
                  </a:lnTo>
                  <a:lnTo>
                    <a:pt x="19618" y="8278"/>
                  </a:lnTo>
                  <a:lnTo>
                    <a:pt x="19603" y="7783"/>
                  </a:lnTo>
                  <a:lnTo>
                    <a:pt x="19511" y="7289"/>
                  </a:lnTo>
                  <a:lnTo>
                    <a:pt x="19434" y="6816"/>
                  </a:lnTo>
                  <a:lnTo>
                    <a:pt x="19372" y="6548"/>
                  </a:lnTo>
                  <a:lnTo>
                    <a:pt x="19403" y="6301"/>
                  </a:lnTo>
                  <a:lnTo>
                    <a:pt x="19480" y="6116"/>
                  </a:lnTo>
                  <a:lnTo>
                    <a:pt x="19603" y="5930"/>
                  </a:lnTo>
                  <a:lnTo>
                    <a:pt x="19772" y="5807"/>
                  </a:lnTo>
                  <a:lnTo>
                    <a:pt x="19925" y="5704"/>
                  </a:lnTo>
                  <a:lnTo>
                    <a:pt x="20356" y="5539"/>
                  </a:lnTo>
                  <a:lnTo>
                    <a:pt x="20571" y="5395"/>
                  </a:lnTo>
                  <a:lnTo>
                    <a:pt x="20740" y="5251"/>
                  </a:lnTo>
                  <a:lnTo>
                    <a:pt x="20847" y="5107"/>
                  </a:lnTo>
                  <a:lnTo>
                    <a:pt x="20878" y="4880"/>
                  </a:lnTo>
                  <a:lnTo>
                    <a:pt x="20509" y="4386"/>
                  </a:lnTo>
                  <a:lnTo>
                    <a:pt x="20432" y="4365"/>
                  </a:lnTo>
                  <a:lnTo>
                    <a:pt x="20356" y="4283"/>
                  </a:lnTo>
                  <a:lnTo>
                    <a:pt x="20202" y="4283"/>
                  </a:lnTo>
                  <a:lnTo>
                    <a:pt x="20094" y="4242"/>
                  </a:lnTo>
                  <a:lnTo>
                    <a:pt x="19849" y="4283"/>
                  </a:lnTo>
                  <a:lnTo>
                    <a:pt x="19618" y="4283"/>
                  </a:lnTo>
                  <a:lnTo>
                    <a:pt x="19541" y="4324"/>
                  </a:lnTo>
                  <a:lnTo>
                    <a:pt x="19511" y="4365"/>
                  </a:lnTo>
                  <a:lnTo>
                    <a:pt x="19480" y="4386"/>
                  </a:lnTo>
                  <a:lnTo>
                    <a:pt x="19465" y="4468"/>
                  </a:lnTo>
                  <a:lnTo>
                    <a:pt x="19480" y="4551"/>
                  </a:lnTo>
                  <a:lnTo>
                    <a:pt x="19511" y="4695"/>
                  </a:lnTo>
                  <a:lnTo>
                    <a:pt x="19541" y="4798"/>
                  </a:lnTo>
                  <a:lnTo>
                    <a:pt x="19541" y="4880"/>
                  </a:lnTo>
                  <a:lnTo>
                    <a:pt x="19480" y="4962"/>
                  </a:lnTo>
                  <a:lnTo>
                    <a:pt x="19342" y="5024"/>
                  </a:lnTo>
                  <a:lnTo>
                    <a:pt x="19234" y="4962"/>
                  </a:lnTo>
                  <a:lnTo>
                    <a:pt x="19096" y="4839"/>
                  </a:lnTo>
                  <a:lnTo>
                    <a:pt x="18988" y="4798"/>
                  </a:lnTo>
                  <a:lnTo>
                    <a:pt x="18896" y="4798"/>
                  </a:lnTo>
                  <a:lnTo>
                    <a:pt x="18850" y="4839"/>
                  </a:lnTo>
                  <a:lnTo>
                    <a:pt x="18681" y="5065"/>
                  </a:lnTo>
                  <a:lnTo>
                    <a:pt x="18620" y="5107"/>
                  </a:lnTo>
                  <a:lnTo>
                    <a:pt x="18451" y="5107"/>
                  </a:lnTo>
                  <a:lnTo>
                    <a:pt x="18405" y="5065"/>
                  </a:lnTo>
                  <a:lnTo>
                    <a:pt x="18374" y="5024"/>
                  </a:lnTo>
                  <a:lnTo>
                    <a:pt x="18312" y="4983"/>
                  </a:lnTo>
                  <a:lnTo>
                    <a:pt x="18236" y="4983"/>
                  </a:lnTo>
                  <a:lnTo>
                    <a:pt x="18205" y="5024"/>
                  </a:lnTo>
                  <a:lnTo>
                    <a:pt x="18128" y="5168"/>
                  </a:lnTo>
                  <a:lnTo>
                    <a:pt x="18036" y="5210"/>
                  </a:lnTo>
                  <a:lnTo>
                    <a:pt x="18005" y="5168"/>
                  </a:lnTo>
                  <a:lnTo>
                    <a:pt x="17959" y="5168"/>
                  </a:lnTo>
                  <a:lnTo>
                    <a:pt x="17928" y="5107"/>
                  </a:lnTo>
                  <a:lnTo>
                    <a:pt x="17867" y="4962"/>
                  </a:lnTo>
                  <a:lnTo>
                    <a:pt x="17851" y="4921"/>
                  </a:lnTo>
                  <a:lnTo>
                    <a:pt x="17790" y="4880"/>
                  </a:lnTo>
                  <a:lnTo>
                    <a:pt x="17652" y="4880"/>
                  </a:lnTo>
                  <a:lnTo>
                    <a:pt x="17452" y="4983"/>
                  </a:lnTo>
                  <a:lnTo>
                    <a:pt x="17283" y="5148"/>
                  </a:lnTo>
                  <a:lnTo>
                    <a:pt x="17129" y="5210"/>
                  </a:lnTo>
                  <a:lnTo>
                    <a:pt x="17037" y="5251"/>
                  </a:lnTo>
                  <a:lnTo>
                    <a:pt x="16838" y="5251"/>
                  </a:lnTo>
                  <a:lnTo>
                    <a:pt x="16730" y="5333"/>
                  </a:lnTo>
                  <a:lnTo>
                    <a:pt x="16684" y="5436"/>
                  </a:lnTo>
                  <a:lnTo>
                    <a:pt x="16653" y="5539"/>
                  </a:lnTo>
                  <a:lnTo>
                    <a:pt x="16622" y="5704"/>
                  </a:lnTo>
                  <a:lnTo>
                    <a:pt x="16561" y="5807"/>
                  </a:lnTo>
                  <a:lnTo>
                    <a:pt x="16453" y="5951"/>
                  </a:lnTo>
                  <a:lnTo>
                    <a:pt x="16284" y="6074"/>
                  </a:lnTo>
                  <a:lnTo>
                    <a:pt x="16116" y="6074"/>
                  </a:lnTo>
                  <a:lnTo>
                    <a:pt x="16069" y="6033"/>
                  </a:lnTo>
                  <a:lnTo>
                    <a:pt x="16008" y="5951"/>
                  </a:lnTo>
                  <a:lnTo>
                    <a:pt x="16008" y="5704"/>
                  </a:lnTo>
                  <a:lnTo>
                    <a:pt x="16116" y="5436"/>
                  </a:lnTo>
                  <a:lnTo>
                    <a:pt x="16177" y="5333"/>
                  </a:lnTo>
                  <a:lnTo>
                    <a:pt x="16208" y="5210"/>
                  </a:lnTo>
                  <a:lnTo>
                    <a:pt x="16177" y="5065"/>
                  </a:lnTo>
                  <a:lnTo>
                    <a:pt x="16008" y="4839"/>
                  </a:lnTo>
                  <a:lnTo>
                    <a:pt x="15839" y="4757"/>
                  </a:lnTo>
                  <a:lnTo>
                    <a:pt x="15701" y="4736"/>
                  </a:lnTo>
                  <a:lnTo>
                    <a:pt x="15655" y="4736"/>
                  </a:lnTo>
                  <a:lnTo>
                    <a:pt x="15593" y="4757"/>
                  </a:lnTo>
                  <a:lnTo>
                    <a:pt x="15562" y="4798"/>
                  </a:lnTo>
                  <a:lnTo>
                    <a:pt x="15532" y="4880"/>
                  </a:lnTo>
                  <a:lnTo>
                    <a:pt x="15516" y="4983"/>
                  </a:lnTo>
                  <a:lnTo>
                    <a:pt x="15532" y="5107"/>
                  </a:lnTo>
                  <a:lnTo>
                    <a:pt x="15593" y="5210"/>
                  </a:lnTo>
                  <a:lnTo>
                    <a:pt x="15624" y="5354"/>
                  </a:lnTo>
                  <a:lnTo>
                    <a:pt x="15593" y="5477"/>
                  </a:lnTo>
                  <a:lnTo>
                    <a:pt x="15486" y="5704"/>
                  </a:lnTo>
                  <a:lnTo>
                    <a:pt x="15486" y="5951"/>
                  </a:lnTo>
                  <a:lnTo>
                    <a:pt x="15516" y="6074"/>
                  </a:lnTo>
                  <a:lnTo>
                    <a:pt x="15516" y="6116"/>
                  </a:lnTo>
                  <a:lnTo>
                    <a:pt x="15486" y="6177"/>
                  </a:lnTo>
                  <a:lnTo>
                    <a:pt x="15393" y="6218"/>
                  </a:lnTo>
                  <a:lnTo>
                    <a:pt x="15086" y="6218"/>
                  </a:lnTo>
                  <a:lnTo>
                    <a:pt x="14979" y="6301"/>
                  </a:lnTo>
                  <a:lnTo>
                    <a:pt x="14902" y="6363"/>
                  </a:lnTo>
                  <a:lnTo>
                    <a:pt x="14840" y="6486"/>
                  </a:lnTo>
                  <a:lnTo>
                    <a:pt x="14840" y="6671"/>
                  </a:lnTo>
                  <a:lnTo>
                    <a:pt x="14902" y="6898"/>
                  </a:lnTo>
                  <a:lnTo>
                    <a:pt x="14902" y="7145"/>
                  </a:lnTo>
                  <a:lnTo>
                    <a:pt x="14840" y="7227"/>
                  </a:lnTo>
                  <a:lnTo>
                    <a:pt x="14794" y="7269"/>
                  </a:lnTo>
                  <a:lnTo>
                    <a:pt x="14702" y="7269"/>
                  </a:lnTo>
                  <a:lnTo>
                    <a:pt x="14533" y="7227"/>
                  </a:lnTo>
                  <a:lnTo>
                    <a:pt x="14456" y="7145"/>
                  </a:lnTo>
                  <a:lnTo>
                    <a:pt x="14426" y="7145"/>
                  </a:lnTo>
                  <a:lnTo>
                    <a:pt x="14395" y="7227"/>
                  </a:lnTo>
                  <a:lnTo>
                    <a:pt x="14349" y="7372"/>
                  </a:lnTo>
                  <a:lnTo>
                    <a:pt x="14318" y="7557"/>
                  </a:lnTo>
                  <a:lnTo>
                    <a:pt x="14318" y="7639"/>
                  </a:lnTo>
                  <a:lnTo>
                    <a:pt x="14257" y="7701"/>
                  </a:lnTo>
                  <a:lnTo>
                    <a:pt x="14118" y="7701"/>
                  </a:lnTo>
                  <a:lnTo>
                    <a:pt x="13980" y="7639"/>
                  </a:lnTo>
                  <a:lnTo>
                    <a:pt x="13873" y="7516"/>
                  </a:lnTo>
                  <a:lnTo>
                    <a:pt x="13734" y="7372"/>
                  </a:lnTo>
                  <a:lnTo>
                    <a:pt x="13673" y="7269"/>
                  </a:lnTo>
                  <a:lnTo>
                    <a:pt x="13627" y="7083"/>
                  </a:lnTo>
                  <a:lnTo>
                    <a:pt x="13627" y="6630"/>
                  </a:lnTo>
                  <a:lnTo>
                    <a:pt x="13535" y="6507"/>
                  </a:lnTo>
                  <a:lnTo>
                    <a:pt x="13473" y="6486"/>
                  </a:lnTo>
                  <a:lnTo>
                    <a:pt x="13366" y="6445"/>
                  </a:lnTo>
                  <a:lnTo>
                    <a:pt x="13227" y="6404"/>
                  </a:lnTo>
                  <a:lnTo>
                    <a:pt x="13120" y="6321"/>
                  </a:lnTo>
                  <a:lnTo>
                    <a:pt x="13058" y="6260"/>
                  </a:lnTo>
                  <a:lnTo>
                    <a:pt x="13028" y="6136"/>
                  </a:lnTo>
                  <a:lnTo>
                    <a:pt x="13058" y="6033"/>
                  </a:lnTo>
                  <a:lnTo>
                    <a:pt x="13120" y="5951"/>
                  </a:lnTo>
                  <a:lnTo>
                    <a:pt x="13289" y="5951"/>
                  </a:lnTo>
                  <a:lnTo>
                    <a:pt x="13458" y="6033"/>
                  </a:lnTo>
                  <a:lnTo>
                    <a:pt x="13704" y="6177"/>
                  </a:lnTo>
                  <a:lnTo>
                    <a:pt x="13980" y="6321"/>
                  </a:lnTo>
                  <a:lnTo>
                    <a:pt x="14257" y="6321"/>
                  </a:lnTo>
                  <a:lnTo>
                    <a:pt x="14364" y="6301"/>
                  </a:lnTo>
                  <a:lnTo>
                    <a:pt x="14502" y="6218"/>
                  </a:lnTo>
                  <a:lnTo>
                    <a:pt x="14595" y="6116"/>
                  </a:lnTo>
                  <a:lnTo>
                    <a:pt x="14671" y="5951"/>
                  </a:lnTo>
                  <a:lnTo>
                    <a:pt x="14764" y="5765"/>
                  </a:lnTo>
                  <a:lnTo>
                    <a:pt x="14810" y="5621"/>
                  </a:lnTo>
                  <a:lnTo>
                    <a:pt x="14810" y="5477"/>
                  </a:lnTo>
                  <a:lnTo>
                    <a:pt x="14794" y="5333"/>
                  </a:lnTo>
                  <a:lnTo>
                    <a:pt x="14702" y="5168"/>
                  </a:lnTo>
                  <a:lnTo>
                    <a:pt x="14564" y="5107"/>
                  </a:lnTo>
                  <a:lnTo>
                    <a:pt x="14395" y="5065"/>
                  </a:lnTo>
                  <a:lnTo>
                    <a:pt x="14226" y="4983"/>
                  </a:lnTo>
                  <a:lnTo>
                    <a:pt x="13949" y="4880"/>
                  </a:lnTo>
                  <a:lnTo>
                    <a:pt x="13811" y="4798"/>
                  </a:lnTo>
                  <a:lnTo>
                    <a:pt x="13673" y="4695"/>
                  </a:lnTo>
                  <a:lnTo>
                    <a:pt x="13504" y="4551"/>
                  </a:lnTo>
                  <a:lnTo>
                    <a:pt x="13396" y="4427"/>
                  </a:lnTo>
                  <a:lnTo>
                    <a:pt x="13319" y="4365"/>
                  </a:lnTo>
                  <a:lnTo>
                    <a:pt x="13120" y="4242"/>
                  </a:lnTo>
                  <a:lnTo>
                    <a:pt x="12951" y="4139"/>
                  </a:lnTo>
                  <a:lnTo>
                    <a:pt x="12874" y="4098"/>
                  </a:lnTo>
                  <a:lnTo>
                    <a:pt x="12751" y="4056"/>
                  </a:lnTo>
                  <a:lnTo>
                    <a:pt x="12613" y="4056"/>
                  </a:lnTo>
                  <a:lnTo>
                    <a:pt x="12475" y="4098"/>
                  </a:lnTo>
                  <a:lnTo>
                    <a:pt x="12336" y="4098"/>
                  </a:lnTo>
                  <a:lnTo>
                    <a:pt x="12290" y="4056"/>
                  </a:lnTo>
                  <a:lnTo>
                    <a:pt x="12259" y="3953"/>
                  </a:lnTo>
                  <a:lnTo>
                    <a:pt x="12259" y="3912"/>
                  </a:lnTo>
                  <a:lnTo>
                    <a:pt x="12290" y="3871"/>
                  </a:lnTo>
                  <a:lnTo>
                    <a:pt x="12336" y="3789"/>
                  </a:lnTo>
                  <a:lnTo>
                    <a:pt x="12398" y="3727"/>
                  </a:lnTo>
                  <a:lnTo>
                    <a:pt x="12428" y="3686"/>
                  </a:lnTo>
                  <a:lnTo>
                    <a:pt x="12428" y="3603"/>
                  </a:lnTo>
                  <a:lnTo>
                    <a:pt x="12398" y="3542"/>
                  </a:lnTo>
                  <a:lnTo>
                    <a:pt x="12367" y="3500"/>
                  </a:lnTo>
                  <a:lnTo>
                    <a:pt x="12306" y="3500"/>
                  </a:lnTo>
                  <a:lnTo>
                    <a:pt x="12152" y="3603"/>
                  </a:lnTo>
                  <a:lnTo>
                    <a:pt x="12060" y="3645"/>
                  </a:lnTo>
                  <a:lnTo>
                    <a:pt x="11983" y="3645"/>
                  </a:lnTo>
                  <a:lnTo>
                    <a:pt x="11952" y="3603"/>
                  </a:lnTo>
                  <a:lnTo>
                    <a:pt x="11952" y="3542"/>
                  </a:lnTo>
                  <a:lnTo>
                    <a:pt x="11921" y="3398"/>
                  </a:lnTo>
                  <a:lnTo>
                    <a:pt x="11891" y="3356"/>
                  </a:lnTo>
                  <a:lnTo>
                    <a:pt x="11845" y="3315"/>
                  </a:lnTo>
                  <a:lnTo>
                    <a:pt x="11783" y="3356"/>
                  </a:lnTo>
                  <a:lnTo>
                    <a:pt x="11783" y="3398"/>
                  </a:lnTo>
                  <a:lnTo>
                    <a:pt x="11752" y="3459"/>
                  </a:lnTo>
                  <a:lnTo>
                    <a:pt x="11752" y="3583"/>
                  </a:lnTo>
                  <a:lnTo>
                    <a:pt x="11722" y="3603"/>
                  </a:lnTo>
                  <a:lnTo>
                    <a:pt x="11706" y="3645"/>
                  </a:lnTo>
                  <a:lnTo>
                    <a:pt x="11614" y="3645"/>
                  </a:lnTo>
                  <a:lnTo>
                    <a:pt x="11583" y="3542"/>
                  </a:lnTo>
                  <a:lnTo>
                    <a:pt x="11568" y="3500"/>
                  </a:lnTo>
                  <a:lnTo>
                    <a:pt x="11507" y="3500"/>
                  </a:lnTo>
                  <a:lnTo>
                    <a:pt x="11476" y="3583"/>
                  </a:lnTo>
                  <a:lnTo>
                    <a:pt x="11445" y="3645"/>
                  </a:lnTo>
                  <a:lnTo>
                    <a:pt x="11445" y="3871"/>
                  </a:lnTo>
                  <a:lnTo>
                    <a:pt x="11399" y="3912"/>
                  </a:lnTo>
                  <a:lnTo>
                    <a:pt x="11338" y="3953"/>
                  </a:lnTo>
                  <a:lnTo>
                    <a:pt x="11276" y="3953"/>
                  </a:lnTo>
                  <a:lnTo>
                    <a:pt x="11230" y="3912"/>
                  </a:lnTo>
                  <a:lnTo>
                    <a:pt x="11230" y="3768"/>
                  </a:lnTo>
                  <a:lnTo>
                    <a:pt x="11261" y="3542"/>
                  </a:lnTo>
                  <a:lnTo>
                    <a:pt x="11261" y="3459"/>
                  </a:lnTo>
                  <a:lnTo>
                    <a:pt x="11230" y="3398"/>
                  </a:lnTo>
                  <a:lnTo>
                    <a:pt x="11169" y="3356"/>
                  </a:lnTo>
                  <a:lnTo>
                    <a:pt x="11092" y="3398"/>
                  </a:lnTo>
                  <a:lnTo>
                    <a:pt x="11030" y="3418"/>
                  </a:lnTo>
                  <a:lnTo>
                    <a:pt x="10984" y="3603"/>
                  </a:lnTo>
                  <a:lnTo>
                    <a:pt x="10923" y="3686"/>
                  </a:lnTo>
                  <a:lnTo>
                    <a:pt x="10861" y="3727"/>
                  </a:lnTo>
                  <a:lnTo>
                    <a:pt x="10785" y="3686"/>
                  </a:lnTo>
                  <a:lnTo>
                    <a:pt x="10677" y="3645"/>
                  </a:lnTo>
                  <a:lnTo>
                    <a:pt x="10585" y="3645"/>
                  </a:lnTo>
                  <a:lnTo>
                    <a:pt x="10508" y="3686"/>
                  </a:lnTo>
                  <a:lnTo>
                    <a:pt x="10477" y="3768"/>
                  </a:lnTo>
                  <a:lnTo>
                    <a:pt x="10447" y="3871"/>
                  </a:lnTo>
                  <a:lnTo>
                    <a:pt x="10370" y="4056"/>
                  </a:lnTo>
                  <a:lnTo>
                    <a:pt x="10308" y="4139"/>
                  </a:lnTo>
                  <a:lnTo>
                    <a:pt x="10232" y="4201"/>
                  </a:lnTo>
                  <a:lnTo>
                    <a:pt x="10063" y="4242"/>
                  </a:lnTo>
                  <a:lnTo>
                    <a:pt x="9832" y="4283"/>
                  </a:lnTo>
                  <a:lnTo>
                    <a:pt x="9755" y="4324"/>
                  </a:lnTo>
                  <a:lnTo>
                    <a:pt x="9663" y="4365"/>
                  </a:lnTo>
                  <a:lnTo>
                    <a:pt x="9617" y="4468"/>
                  </a:lnTo>
                  <a:lnTo>
                    <a:pt x="9556" y="4571"/>
                  </a:lnTo>
                  <a:lnTo>
                    <a:pt x="9556" y="4757"/>
                  </a:lnTo>
                  <a:lnTo>
                    <a:pt x="9525" y="4880"/>
                  </a:lnTo>
                  <a:lnTo>
                    <a:pt x="9510" y="4962"/>
                  </a:lnTo>
                  <a:lnTo>
                    <a:pt x="9448" y="4983"/>
                  </a:lnTo>
                  <a:lnTo>
                    <a:pt x="9371" y="4983"/>
                  </a:lnTo>
                  <a:lnTo>
                    <a:pt x="9233" y="5024"/>
                  </a:lnTo>
                  <a:lnTo>
                    <a:pt x="9233" y="5148"/>
                  </a:lnTo>
                  <a:lnTo>
                    <a:pt x="9310" y="5251"/>
                  </a:lnTo>
                  <a:lnTo>
                    <a:pt x="9341" y="5333"/>
                  </a:lnTo>
                  <a:lnTo>
                    <a:pt x="9310" y="5395"/>
                  </a:lnTo>
                  <a:lnTo>
                    <a:pt x="9279" y="5436"/>
                  </a:lnTo>
                  <a:lnTo>
                    <a:pt x="9079" y="5436"/>
                  </a:lnTo>
                  <a:lnTo>
                    <a:pt x="9064" y="5518"/>
                  </a:lnTo>
                  <a:lnTo>
                    <a:pt x="9064" y="5580"/>
                  </a:lnTo>
                  <a:lnTo>
                    <a:pt x="9079" y="5663"/>
                  </a:lnTo>
                  <a:lnTo>
                    <a:pt x="9079" y="5807"/>
                  </a:lnTo>
                  <a:lnTo>
                    <a:pt x="9064" y="5848"/>
                  </a:lnTo>
                  <a:lnTo>
                    <a:pt x="9003" y="5889"/>
                  </a:lnTo>
                  <a:lnTo>
                    <a:pt x="8972" y="5889"/>
                  </a:lnTo>
                  <a:lnTo>
                    <a:pt x="8834" y="5807"/>
                  </a:lnTo>
                  <a:lnTo>
                    <a:pt x="8726" y="5765"/>
                  </a:lnTo>
                  <a:lnTo>
                    <a:pt x="8649" y="5807"/>
                  </a:lnTo>
                  <a:lnTo>
                    <a:pt x="8618" y="5889"/>
                  </a:lnTo>
                  <a:lnTo>
                    <a:pt x="8649" y="5951"/>
                  </a:lnTo>
                  <a:lnTo>
                    <a:pt x="8665" y="6074"/>
                  </a:lnTo>
                  <a:lnTo>
                    <a:pt x="8787" y="6260"/>
                  </a:lnTo>
                  <a:lnTo>
                    <a:pt x="8803" y="6363"/>
                  </a:lnTo>
                  <a:lnTo>
                    <a:pt x="8803" y="6404"/>
                  </a:lnTo>
                  <a:lnTo>
                    <a:pt x="8726" y="6445"/>
                  </a:lnTo>
                  <a:lnTo>
                    <a:pt x="8665" y="6445"/>
                  </a:lnTo>
                  <a:lnTo>
                    <a:pt x="8557" y="6404"/>
                  </a:lnTo>
                  <a:lnTo>
                    <a:pt x="8496" y="6363"/>
                  </a:lnTo>
                  <a:lnTo>
                    <a:pt x="8419" y="6363"/>
                  </a:lnTo>
                  <a:lnTo>
                    <a:pt x="8357" y="6404"/>
                  </a:lnTo>
                  <a:lnTo>
                    <a:pt x="8311" y="6486"/>
                  </a:lnTo>
                  <a:lnTo>
                    <a:pt x="8250" y="6630"/>
                  </a:lnTo>
                  <a:lnTo>
                    <a:pt x="8204" y="6774"/>
                  </a:lnTo>
                  <a:lnTo>
                    <a:pt x="8142" y="6919"/>
                  </a:lnTo>
                  <a:lnTo>
                    <a:pt x="8065" y="7042"/>
                  </a:lnTo>
                  <a:lnTo>
                    <a:pt x="7973" y="7104"/>
                  </a:lnTo>
                  <a:lnTo>
                    <a:pt x="7896" y="7186"/>
                  </a:lnTo>
                  <a:lnTo>
                    <a:pt x="7866" y="7227"/>
                  </a:lnTo>
                  <a:lnTo>
                    <a:pt x="7866" y="7269"/>
                  </a:lnTo>
                  <a:lnTo>
                    <a:pt x="7912" y="7289"/>
                  </a:lnTo>
                  <a:lnTo>
                    <a:pt x="7973" y="7330"/>
                  </a:lnTo>
                  <a:lnTo>
                    <a:pt x="8081" y="7454"/>
                  </a:lnTo>
                  <a:lnTo>
                    <a:pt x="8081" y="7495"/>
                  </a:lnTo>
                  <a:lnTo>
                    <a:pt x="8035" y="7557"/>
                  </a:lnTo>
                  <a:lnTo>
                    <a:pt x="7943" y="7557"/>
                  </a:lnTo>
                  <a:lnTo>
                    <a:pt x="7835" y="7516"/>
                  </a:lnTo>
                  <a:lnTo>
                    <a:pt x="7666" y="7454"/>
                  </a:lnTo>
                  <a:lnTo>
                    <a:pt x="7497" y="7413"/>
                  </a:lnTo>
                  <a:lnTo>
                    <a:pt x="7451" y="7454"/>
                  </a:lnTo>
                  <a:lnTo>
                    <a:pt x="7389" y="7516"/>
                  </a:lnTo>
                  <a:lnTo>
                    <a:pt x="7359" y="7598"/>
                  </a:lnTo>
                  <a:lnTo>
                    <a:pt x="7389" y="7680"/>
                  </a:lnTo>
                  <a:lnTo>
                    <a:pt x="7420" y="7742"/>
                  </a:lnTo>
                  <a:lnTo>
                    <a:pt x="7420" y="7825"/>
                  </a:lnTo>
                  <a:lnTo>
                    <a:pt x="7389" y="7886"/>
                  </a:lnTo>
                  <a:lnTo>
                    <a:pt x="7328" y="7928"/>
                  </a:lnTo>
                  <a:lnTo>
                    <a:pt x="7190" y="7969"/>
                  </a:lnTo>
                  <a:lnTo>
                    <a:pt x="7036" y="7969"/>
                  </a:lnTo>
                  <a:lnTo>
                    <a:pt x="6975" y="8051"/>
                  </a:lnTo>
                  <a:lnTo>
                    <a:pt x="6944" y="8113"/>
                  </a:lnTo>
                  <a:lnTo>
                    <a:pt x="6913" y="8195"/>
                  </a:lnTo>
                  <a:lnTo>
                    <a:pt x="6944" y="8298"/>
                  </a:lnTo>
                  <a:lnTo>
                    <a:pt x="6944" y="8463"/>
                  </a:lnTo>
                  <a:lnTo>
                    <a:pt x="6883" y="8484"/>
                  </a:lnTo>
                  <a:lnTo>
                    <a:pt x="6867" y="8525"/>
                  </a:lnTo>
                  <a:lnTo>
                    <a:pt x="6775" y="8566"/>
                  </a:lnTo>
                  <a:lnTo>
                    <a:pt x="6498" y="8566"/>
                  </a:lnTo>
                  <a:lnTo>
                    <a:pt x="6468" y="8607"/>
                  </a:lnTo>
                  <a:lnTo>
                    <a:pt x="6529" y="8710"/>
                  </a:lnTo>
                  <a:lnTo>
                    <a:pt x="6529" y="8751"/>
                  </a:lnTo>
                  <a:lnTo>
                    <a:pt x="6560" y="8792"/>
                  </a:lnTo>
                  <a:lnTo>
                    <a:pt x="6560" y="8854"/>
                  </a:lnTo>
                  <a:lnTo>
                    <a:pt x="6529" y="8854"/>
                  </a:lnTo>
                  <a:lnTo>
                    <a:pt x="6468" y="8937"/>
                  </a:lnTo>
                  <a:lnTo>
                    <a:pt x="6452" y="8978"/>
                  </a:lnTo>
                  <a:lnTo>
                    <a:pt x="6468" y="9019"/>
                  </a:lnTo>
                  <a:lnTo>
                    <a:pt x="6468" y="9060"/>
                  </a:lnTo>
                  <a:lnTo>
                    <a:pt x="6529" y="9081"/>
                  </a:lnTo>
                  <a:lnTo>
                    <a:pt x="6591" y="9122"/>
                  </a:lnTo>
                  <a:lnTo>
                    <a:pt x="6606" y="9204"/>
                  </a:lnTo>
                  <a:lnTo>
                    <a:pt x="6591" y="9245"/>
                  </a:lnTo>
                  <a:lnTo>
                    <a:pt x="6529" y="9348"/>
                  </a:lnTo>
                  <a:lnTo>
                    <a:pt x="6498" y="9431"/>
                  </a:lnTo>
                  <a:lnTo>
                    <a:pt x="6498" y="9451"/>
                  </a:lnTo>
                  <a:lnTo>
                    <a:pt x="6560" y="9492"/>
                  </a:lnTo>
                  <a:lnTo>
                    <a:pt x="6667" y="9492"/>
                  </a:lnTo>
                  <a:lnTo>
                    <a:pt x="6744" y="9534"/>
                  </a:lnTo>
                  <a:lnTo>
                    <a:pt x="6775" y="9616"/>
                  </a:lnTo>
                  <a:lnTo>
                    <a:pt x="6775" y="9678"/>
                  </a:lnTo>
                  <a:lnTo>
                    <a:pt x="6729" y="9760"/>
                  </a:lnTo>
                  <a:lnTo>
                    <a:pt x="6667" y="9801"/>
                  </a:lnTo>
                  <a:lnTo>
                    <a:pt x="6560" y="9863"/>
                  </a:lnTo>
                  <a:lnTo>
                    <a:pt x="6529" y="9945"/>
                  </a:lnTo>
                  <a:lnTo>
                    <a:pt x="6606" y="10048"/>
                  </a:lnTo>
                  <a:lnTo>
                    <a:pt x="6729" y="10028"/>
                  </a:lnTo>
                  <a:lnTo>
                    <a:pt x="6744" y="10028"/>
                  </a:lnTo>
                  <a:lnTo>
                    <a:pt x="6775" y="10048"/>
                  </a:lnTo>
                  <a:lnTo>
                    <a:pt x="6775" y="10131"/>
                  </a:lnTo>
                  <a:lnTo>
                    <a:pt x="6729" y="10213"/>
                  </a:lnTo>
                  <a:lnTo>
                    <a:pt x="6667" y="10316"/>
                  </a:lnTo>
                  <a:lnTo>
                    <a:pt x="6637" y="10357"/>
                  </a:lnTo>
                  <a:lnTo>
                    <a:pt x="6637" y="10419"/>
                  </a:lnTo>
                  <a:lnTo>
                    <a:pt x="6667" y="10501"/>
                  </a:lnTo>
                  <a:lnTo>
                    <a:pt x="6836" y="10501"/>
                  </a:lnTo>
                  <a:lnTo>
                    <a:pt x="6867" y="10584"/>
                  </a:lnTo>
                  <a:lnTo>
                    <a:pt x="6883" y="10687"/>
                  </a:lnTo>
                  <a:lnTo>
                    <a:pt x="6913" y="10769"/>
                  </a:lnTo>
                  <a:lnTo>
                    <a:pt x="6944" y="10810"/>
                  </a:lnTo>
                  <a:lnTo>
                    <a:pt x="7005" y="10810"/>
                  </a:lnTo>
                  <a:lnTo>
                    <a:pt x="7051" y="10769"/>
                  </a:lnTo>
                  <a:lnTo>
                    <a:pt x="7113" y="10728"/>
                  </a:lnTo>
                  <a:lnTo>
                    <a:pt x="7144" y="10625"/>
                  </a:lnTo>
                  <a:lnTo>
                    <a:pt x="7190" y="10543"/>
                  </a:lnTo>
                  <a:lnTo>
                    <a:pt x="7251" y="10501"/>
                  </a:lnTo>
                  <a:lnTo>
                    <a:pt x="7451" y="10501"/>
                  </a:lnTo>
                  <a:lnTo>
                    <a:pt x="7466" y="10419"/>
                  </a:lnTo>
                  <a:lnTo>
                    <a:pt x="7497" y="10357"/>
                  </a:lnTo>
                  <a:lnTo>
                    <a:pt x="7528" y="10275"/>
                  </a:lnTo>
                  <a:lnTo>
                    <a:pt x="7589" y="10234"/>
                  </a:lnTo>
                  <a:lnTo>
                    <a:pt x="7635" y="10213"/>
                  </a:lnTo>
                  <a:lnTo>
                    <a:pt x="7697" y="10234"/>
                  </a:lnTo>
                  <a:lnTo>
                    <a:pt x="7758" y="10275"/>
                  </a:lnTo>
                  <a:lnTo>
                    <a:pt x="7835" y="10275"/>
                  </a:lnTo>
                  <a:lnTo>
                    <a:pt x="7943" y="10234"/>
                  </a:lnTo>
                  <a:lnTo>
                    <a:pt x="8004" y="10234"/>
                  </a:lnTo>
                  <a:lnTo>
                    <a:pt x="8035" y="10357"/>
                  </a:lnTo>
                  <a:lnTo>
                    <a:pt x="8035" y="10460"/>
                  </a:lnTo>
                  <a:lnTo>
                    <a:pt x="7973" y="10625"/>
                  </a:lnTo>
                  <a:lnTo>
                    <a:pt x="7943" y="10728"/>
                  </a:lnTo>
                  <a:lnTo>
                    <a:pt x="7973" y="10810"/>
                  </a:lnTo>
                  <a:lnTo>
                    <a:pt x="8004" y="10872"/>
                  </a:lnTo>
                  <a:lnTo>
                    <a:pt x="8081" y="10996"/>
                  </a:lnTo>
                  <a:lnTo>
                    <a:pt x="8204" y="11057"/>
                  </a:lnTo>
                  <a:lnTo>
                    <a:pt x="8342" y="11099"/>
                  </a:lnTo>
                  <a:lnTo>
                    <a:pt x="8450" y="11202"/>
                  </a:lnTo>
                  <a:lnTo>
                    <a:pt x="8496" y="11325"/>
                  </a:lnTo>
                  <a:lnTo>
                    <a:pt x="8496" y="11366"/>
                  </a:lnTo>
                  <a:lnTo>
                    <a:pt x="8480" y="11366"/>
                  </a:lnTo>
                  <a:lnTo>
                    <a:pt x="8419" y="11428"/>
                  </a:lnTo>
                  <a:lnTo>
                    <a:pt x="8388" y="11510"/>
                  </a:lnTo>
                  <a:lnTo>
                    <a:pt x="8388" y="11655"/>
                  </a:lnTo>
                  <a:lnTo>
                    <a:pt x="8419" y="11778"/>
                  </a:lnTo>
                  <a:lnTo>
                    <a:pt x="8450" y="11799"/>
                  </a:lnTo>
                  <a:lnTo>
                    <a:pt x="8496" y="11881"/>
                  </a:lnTo>
                  <a:lnTo>
                    <a:pt x="8618" y="11881"/>
                  </a:lnTo>
                  <a:lnTo>
                    <a:pt x="8665" y="11799"/>
                  </a:lnTo>
                  <a:lnTo>
                    <a:pt x="8726" y="11737"/>
                  </a:lnTo>
                  <a:lnTo>
                    <a:pt x="8803" y="11428"/>
                  </a:lnTo>
                  <a:lnTo>
                    <a:pt x="8834" y="11407"/>
                  </a:lnTo>
                  <a:lnTo>
                    <a:pt x="9202" y="11407"/>
                  </a:lnTo>
                  <a:lnTo>
                    <a:pt x="9233" y="11366"/>
                  </a:lnTo>
                  <a:lnTo>
                    <a:pt x="9233" y="11057"/>
                  </a:lnTo>
                  <a:lnTo>
                    <a:pt x="9172" y="10872"/>
                  </a:lnTo>
                  <a:lnTo>
                    <a:pt x="9141" y="10687"/>
                  </a:lnTo>
                  <a:lnTo>
                    <a:pt x="9141" y="10625"/>
                  </a:lnTo>
                  <a:lnTo>
                    <a:pt x="9202" y="10460"/>
                  </a:lnTo>
                  <a:lnTo>
                    <a:pt x="9248" y="10419"/>
                  </a:lnTo>
                  <a:lnTo>
                    <a:pt x="9479" y="10316"/>
                  </a:lnTo>
                  <a:lnTo>
                    <a:pt x="9556" y="10234"/>
                  </a:lnTo>
                  <a:lnTo>
                    <a:pt x="9648" y="10131"/>
                  </a:lnTo>
                  <a:lnTo>
                    <a:pt x="9663" y="9987"/>
                  </a:lnTo>
                  <a:lnTo>
                    <a:pt x="9663" y="9843"/>
                  </a:lnTo>
                  <a:lnTo>
                    <a:pt x="9617" y="9678"/>
                  </a:lnTo>
                  <a:lnTo>
                    <a:pt x="9556" y="9534"/>
                  </a:lnTo>
                  <a:lnTo>
                    <a:pt x="9417" y="9307"/>
                  </a:lnTo>
                  <a:lnTo>
                    <a:pt x="9371" y="9204"/>
                  </a:lnTo>
                  <a:lnTo>
                    <a:pt x="9341" y="9060"/>
                  </a:lnTo>
                  <a:lnTo>
                    <a:pt x="9371" y="8937"/>
                  </a:lnTo>
                  <a:lnTo>
                    <a:pt x="9387" y="8834"/>
                  </a:lnTo>
                  <a:lnTo>
                    <a:pt x="9448" y="8669"/>
                  </a:lnTo>
                  <a:lnTo>
                    <a:pt x="9479" y="8566"/>
                  </a:lnTo>
                  <a:lnTo>
                    <a:pt x="9448" y="8298"/>
                  </a:lnTo>
                  <a:lnTo>
                    <a:pt x="9448" y="8195"/>
                  </a:lnTo>
                  <a:lnTo>
                    <a:pt x="9510" y="8072"/>
                  </a:lnTo>
                  <a:lnTo>
                    <a:pt x="9556" y="8010"/>
                  </a:lnTo>
                  <a:lnTo>
                    <a:pt x="9617" y="7969"/>
                  </a:lnTo>
                  <a:lnTo>
                    <a:pt x="9663" y="7928"/>
                  </a:lnTo>
                  <a:lnTo>
                    <a:pt x="9694" y="7825"/>
                  </a:lnTo>
                  <a:lnTo>
                    <a:pt x="9725" y="7680"/>
                  </a:lnTo>
                  <a:lnTo>
                    <a:pt x="9755" y="7598"/>
                  </a:lnTo>
                  <a:lnTo>
                    <a:pt x="9817" y="7516"/>
                  </a:lnTo>
                  <a:lnTo>
                    <a:pt x="9924" y="7495"/>
                  </a:lnTo>
                  <a:lnTo>
                    <a:pt x="10032" y="7454"/>
                  </a:lnTo>
                  <a:lnTo>
                    <a:pt x="10109" y="7413"/>
                  </a:lnTo>
                  <a:lnTo>
                    <a:pt x="10201" y="7269"/>
                  </a:lnTo>
                  <a:lnTo>
                    <a:pt x="10339" y="6960"/>
                  </a:lnTo>
                  <a:lnTo>
                    <a:pt x="10370" y="6816"/>
                  </a:lnTo>
                  <a:lnTo>
                    <a:pt x="10416" y="6630"/>
                  </a:lnTo>
                  <a:lnTo>
                    <a:pt x="10416" y="6548"/>
                  </a:lnTo>
                  <a:lnTo>
                    <a:pt x="10477" y="6486"/>
                  </a:lnTo>
                  <a:lnTo>
                    <a:pt x="10554" y="6363"/>
                  </a:lnTo>
                  <a:lnTo>
                    <a:pt x="10692" y="6301"/>
                  </a:lnTo>
                  <a:lnTo>
                    <a:pt x="10846" y="6321"/>
                  </a:lnTo>
                  <a:lnTo>
                    <a:pt x="10892" y="6363"/>
                  </a:lnTo>
                  <a:lnTo>
                    <a:pt x="10954" y="6404"/>
                  </a:lnTo>
                  <a:lnTo>
                    <a:pt x="10984" y="6507"/>
                  </a:lnTo>
                  <a:lnTo>
                    <a:pt x="11000" y="6630"/>
                  </a:lnTo>
                  <a:lnTo>
                    <a:pt x="11000" y="6816"/>
                  </a:lnTo>
                  <a:lnTo>
                    <a:pt x="11030" y="6919"/>
                  </a:lnTo>
                  <a:lnTo>
                    <a:pt x="11030" y="7042"/>
                  </a:lnTo>
                  <a:lnTo>
                    <a:pt x="11000" y="7145"/>
                  </a:lnTo>
                  <a:lnTo>
                    <a:pt x="10954" y="7186"/>
                  </a:lnTo>
                  <a:lnTo>
                    <a:pt x="10785" y="7289"/>
                  </a:lnTo>
                  <a:lnTo>
                    <a:pt x="10585" y="7454"/>
                  </a:lnTo>
                  <a:lnTo>
                    <a:pt x="10508" y="7516"/>
                  </a:lnTo>
                  <a:lnTo>
                    <a:pt x="10416" y="7680"/>
                  </a:lnTo>
                  <a:lnTo>
                    <a:pt x="10401" y="7783"/>
                  </a:lnTo>
                  <a:lnTo>
                    <a:pt x="10370" y="7886"/>
                  </a:lnTo>
                  <a:lnTo>
                    <a:pt x="10370" y="8051"/>
                  </a:lnTo>
                  <a:lnTo>
                    <a:pt x="10401" y="8195"/>
                  </a:lnTo>
                  <a:lnTo>
                    <a:pt x="10447" y="8484"/>
                  </a:lnTo>
                  <a:lnTo>
                    <a:pt x="10477" y="8648"/>
                  </a:lnTo>
                  <a:lnTo>
                    <a:pt x="10508" y="8710"/>
                  </a:lnTo>
                  <a:lnTo>
                    <a:pt x="10585" y="8895"/>
                  </a:lnTo>
                  <a:lnTo>
                    <a:pt x="10616" y="9060"/>
                  </a:lnTo>
                  <a:lnTo>
                    <a:pt x="10646" y="9204"/>
                  </a:lnTo>
                  <a:lnTo>
                    <a:pt x="10677" y="9307"/>
                  </a:lnTo>
                  <a:lnTo>
                    <a:pt x="10723" y="9431"/>
                  </a:lnTo>
                  <a:lnTo>
                    <a:pt x="10815" y="9451"/>
                  </a:lnTo>
                  <a:lnTo>
                    <a:pt x="10892" y="9492"/>
                  </a:lnTo>
                  <a:lnTo>
                    <a:pt x="10984" y="9492"/>
                  </a:lnTo>
                  <a:lnTo>
                    <a:pt x="11061" y="9431"/>
                  </a:lnTo>
                  <a:lnTo>
                    <a:pt x="11261" y="9245"/>
                  </a:lnTo>
                  <a:lnTo>
                    <a:pt x="11368" y="9204"/>
                  </a:lnTo>
                  <a:lnTo>
                    <a:pt x="11507" y="9163"/>
                  </a:lnTo>
                  <a:lnTo>
                    <a:pt x="11568" y="9204"/>
                  </a:lnTo>
                  <a:lnTo>
                    <a:pt x="11614" y="9245"/>
                  </a:lnTo>
                  <a:lnTo>
                    <a:pt x="11752" y="9307"/>
                  </a:lnTo>
                  <a:lnTo>
                    <a:pt x="12014" y="9307"/>
                  </a:lnTo>
                  <a:lnTo>
                    <a:pt x="12121" y="9390"/>
                  </a:lnTo>
                  <a:lnTo>
                    <a:pt x="12167" y="9492"/>
                  </a:lnTo>
                  <a:lnTo>
                    <a:pt x="12198" y="9534"/>
                  </a:lnTo>
                  <a:lnTo>
                    <a:pt x="12167" y="9616"/>
                  </a:lnTo>
                  <a:lnTo>
                    <a:pt x="12121" y="9678"/>
                  </a:lnTo>
                  <a:lnTo>
                    <a:pt x="12014" y="9719"/>
                  </a:lnTo>
                  <a:lnTo>
                    <a:pt x="11891" y="9719"/>
                  </a:lnTo>
                  <a:lnTo>
                    <a:pt x="11814" y="9678"/>
                  </a:lnTo>
                  <a:lnTo>
                    <a:pt x="11706" y="9637"/>
                  </a:lnTo>
                  <a:lnTo>
                    <a:pt x="11614" y="9678"/>
                  </a:lnTo>
                  <a:lnTo>
                    <a:pt x="11568" y="9760"/>
                  </a:lnTo>
                  <a:lnTo>
                    <a:pt x="11507" y="9843"/>
                  </a:lnTo>
                  <a:lnTo>
                    <a:pt x="11445" y="9863"/>
                  </a:lnTo>
                  <a:lnTo>
                    <a:pt x="11307" y="9863"/>
                  </a:lnTo>
                  <a:lnTo>
                    <a:pt x="11199" y="9843"/>
                  </a:lnTo>
                  <a:lnTo>
                    <a:pt x="11092" y="9801"/>
                  </a:lnTo>
                  <a:lnTo>
                    <a:pt x="11030" y="9801"/>
                  </a:lnTo>
                  <a:lnTo>
                    <a:pt x="10954" y="9843"/>
                  </a:lnTo>
                  <a:lnTo>
                    <a:pt x="10861" y="9945"/>
                  </a:lnTo>
                  <a:lnTo>
                    <a:pt x="10846" y="10090"/>
                  </a:lnTo>
                  <a:lnTo>
                    <a:pt x="10846" y="10213"/>
                  </a:lnTo>
                  <a:lnTo>
                    <a:pt x="10892" y="10357"/>
                  </a:lnTo>
                  <a:lnTo>
                    <a:pt x="10923" y="10460"/>
                  </a:lnTo>
                  <a:lnTo>
                    <a:pt x="10984" y="10625"/>
                  </a:lnTo>
                  <a:lnTo>
                    <a:pt x="10984" y="10728"/>
                  </a:lnTo>
                  <a:lnTo>
                    <a:pt x="10923" y="10831"/>
                  </a:lnTo>
                  <a:lnTo>
                    <a:pt x="10892" y="10913"/>
                  </a:lnTo>
                  <a:lnTo>
                    <a:pt x="10754" y="10913"/>
                  </a:lnTo>
                  <a:lnTo>
                    <a:pt x="10616" y="10728"/>
                  </a:lnTo>
                  <a:lnTo>
                    <a:pt x="10508" y="10687"/>
                  </a:lnTo>
                  <a:lnTo>
                    <a:pt x="10401" y="10728"/>
                  </a:lnTo>
                  <a:lnTo>
                    <a:pt x="10278" y="10831"/>
                  </a:lnTo>
                  <a:lnTo>
                    <a:pt x="10247" y="10996"/>
                  </a:lnTo>
                  <a:lnTo>
                    <a:pt x="10247" y="11099"/>
                  </a:lnTo>
                  <a:lnTo>
                    <a:pt x="10278" y="11243"/>
                  </a:lnTo>
                  <a:lnTo>
                    <a:pt x="10278" y="11552"/>
                  </a:lnTo>
                  <a:lnTo>
                    <a:pt x="10232" y="11655"/>
                  </a:lnTo>
                  <a:lnTo>
                    <a:pt x="10170" y="11778"/>
                  </a:lnTo>
                  <a:lnTo>
                    <a:pt x="10170" y="11799"/>
                  </a:lnTo>
                  <a:lnTo>
                    <a:pt x="10201" y="11881"/>
                  </a:lnTo>
                  <a:lnTo>
                    <a:pt x="10201" y="11963"/>
                  </a:lnTo>
                  <a:lnTo>
                    <a:pt x="10170" y="12025"/>
                  </a:lnTo>
                  <a:lnTo>
                    <a:pt x="10109" y="12066"/>
                  </a:lnTo>
                  <a:lnTo>
                    <a:pt x="10001" y="12066"/>
                  </a:lnTo>
                  <a:lnTo>
                    <a:pt x="9955" y="12149"/>
                  </a:lnTo>
                  <a:lnTo>
                    <a:pt x="9924" y="12190"/>
                  </a:lnTo>
                  <a:lnTo>
                    <a:pt x="9894" y="12252"/>
                  </a:lnTo>
                  <a:lnTo>
                    <a:pt x="9863" y="12375"/>
                  </a:lnTo>
                  <a:lnTo>
                    <a:pt x="9755" y="12478"/>
                  </a:lnTo>
                  <a:lnTo>
                    <a:pt x="9648" y="12519"/>
                  </a:lnTo>
                  <a:lnTo>
                    <a:pt x="9233" y="12519"/>
                  </a:lnTo>
                  <a:lnTo>
                    <a:pt x="9079" y="12561"/>
                  </a:lnTo>
                  <a:lnTo>
                    <a:pt x="8803" y="12705"/>
                  </a:lnTo>
                  <a:lnTo>
                    <a:pt x="8726" y="12746"/>
                  </a:lnTo>
                  <a:lnTo>
                    <a:pt x="8665" y="12746"/>
                  </a:lnTo>
                  <a:lnTo>
                    <a:pt x="8526" y="12705"/>
                  </a:lnTo>
                  <a:lnTo>
                    <a:pt x="8419" y="12622"/>
                  </a:lnTo>
                  <a:lnTo>
                    <a:pt x="8311" y="12561"/>
                  </a:lnTo>
                  <a:lnTo>
                    <a:pt x="8204" y="12561"/>
                  </a:lnTo>
                  <a:lnTo>
                    <a:pt x="8173" y="12581"/>
                  </a:lnTo>
                  <a:lnTo>
                    <a:pt x="8142" y="12663"/>
                  </a:lnTo>
                  <a:lnTo>
                    <a:pt x="8081" y="12746"/>
                  </a:lnTo>
                  <a:lnTo>
                    <a:pt x="8035" y="12766"/>
                  </a:lnTo>
                  <a:lnTo>
                    <a:pt x="7973" y="12766"/>
                  </a:lnTo>
                  <a:lnTo>
                    <a:pt x="7866" y="12705"/>
                  </a:lnTo>
                  <a:lnTo>
                    <a:pt x="7697" y="12519"/>
                  </a:lnTo>
                  <a:lnTo>
                    <a:pt x="7635" y="12437"/>
                  </a:lnTo>
                  <a:lnTo>
                    <a:pt x="7635" y="12252"/>
                  </a:lnTo>
                  <a:lnTo>
                    <a:pt x="7697" y="12149"/>
                  </a:lnTo>
                  <a:lnTo>
                    <a:pt x="7727" y="12025"/>
                  </a:lnTo>
                  <a:lnTo>
                    <a:pt x="7697" y="11922"/>
                  </a:lnTo>
                  <a:lnTo>
                    <a:pt x="7666" y="11799"/>
                  </a:lnTo>
                  <a:lnTo>
                    <a:pt x="7666" y="11613"/>
                  </a:lnTo>
                  <a:lnTo>
                    <a:pt x="7727" y="11407"/>
                  </a:lnTo>
                  <a:lnTo>
                    <a:pt x="7697" y="11243"/>
                  </a:lnTo>
                  <a:lnTo>
                    <a:pt x="7697" y="11099"/>
                  </a:lnTo>
                  <a:lnTo>
                    <a:pt x="7727" y="10996"/>
                  </a:lnTo>
                  <a:lnTo>
                    <a:pt x="7758" y="10831"/>
                  </a:lnTo>
                  <a:lnTo>
                    <a:pt x="7758" y="10810"/>
                  </a:lnTo>
                  <a:lnTo>
                    <a:pt x="7727" y="10728"/>
                  </a:lnTo>
                  <a:lnTo>
                    <a:pt x="7666" y="10728"/>
                  </a:lnTo>
                  <a:lnTo>
                    <a:pt x="7620" y="10769"/>
                  </a:lnTo>
                  <a:lnTo>
                    <a:pt x="7589" y="10810"/>
                  </a:lnTo>
                  <a:lnTo>
                    <a:pt x="7558" y="10872"/>
                  </a:lnTo>
                  <a:lnTo>
                    <a:pt x="7558" y="10913"/>
                  </a:lnTo>
                  <a:lnTo>
                    <a:pt x="7528" y="10996"/>
                  </a:lnTo>
                  <a:lnTo>
                    <a:pt x="7451" y="10996"/>
                  </a:lnTo>
                  <a:lnTo>
                    <a:pt x="7389" y="10954"/>
                  </a:lnTo>
                  <a:lnTo>
                    <a:pt x="7328" y="10954"/>
                  </a:lnTo>
                  <a:lnTo>
                    <a:pt x="7313" y="10996"/>
                  </a:lnTo>
                  <a:lnTo>
                    <a:pt x="7313" y="11016"/>
                  </a:lnTo>
                  <a:lnTo>
                    <a:pt x="7359" y="11099"/>
                  </a:lnTo>
                  <a:lnTo>
                    <a:pt x="7466" y="11202"/>
                  </a:lnTo>
                  <a:lnTo>
                    <a:pt x="7497" y="11243"/>
                  </a:lnTo>
                  <a:lnTo>
                    <a:pt x="7497" y="11284"/>
                  </a:lnTo>
                  <a:lnTo>
                    <a:pt x="7220" y="11366"/>
                  </a:lnTo>
                  <a:lnTo>
                    <a:pt x="7144" y="11469"/>
                  </a:lnTo>
                  <a:lnTo>
                    <a:pt x="7113" y="11552"/>
                  </a:lnTo>
                  <a:lnTo>
                    <a:pt x="7144" y="11655"/>
                  </a:lnTo>
                  <a:lnTo>
                    <a:pt x="7190" y="11737"/>
                  </a:lnTo>
                  <a:lnTo>
                    <a:pt x="7220" y="11737"/>
                  </a:lnTo>
                  <a:lnTo>
                    <a:pt x="7251" y="11799"/>
                  </a:lnTo>
                  <a:lnTo>
                    <a:pt x="7282" y="11881"/>
                  </a:lnTo>
                  <a:lnTo>
                    <a:pt x="7251" y="11922"/>
                  </a:lnTo>
                  <a:lnTo>
                    <a:pt x="7220" y="11984"/>
                  </a:lnTo>
                  <a:lnTo>
                    <a:pt x="7190" y="12066"/>
                  </a:lnTo>
                  <a:lnTo>
                    <a:pt x="7190" y="12149"/>
                  </a:lnTo>
                  <a:lnTo>
                    <a:pt x="7220" y="12210"/>
                  </a:lnTo>
                  <a:lnTo>
                    <a:pt x="7313" y="12375"/>
                  </a:lnTo>
                  <a:lnTo>
                    <a:pt x="7389" y="12478"/>
                  </a:lnTo>
                  <a:lnTo>
                    <a:pt x="7420" y="12561"/>
                  </a:lnTo>
                  <a:lnTo>
                    <a:pt x="7451" y="12622"/>
                  </a:lnTo>
                  <a:lnTo>
                    <a:pt x="7451" y="12808"/>
                  </a:lnTo>
                  <a:lnTo>
                    <a:pt x="7420" y="12890"/>
                  </a:lnTo>
                  <a:lnTo>
                    <a:pt x="7359" y="12931"/>
                  </a:lnTo>
                  <a:lnTo>
                    <a:pt x="7113" y="12931"/>
                  </a:lnTo>
                  <a:lnTo>
                    <a:pt x="7005" y="13075"/>
                  </a:lnTo>
                  <a:lnTo>
                    <a:pt x="6913" y="13116"/>
                  </a:lnTo>
                  <a:lnTo>
                    <a:pt x="6806" y="13075"/>
                  </a:lnTo>
                  <a:lnTo>
                    <a:pt x="6698" y="13075"/>
                  </a:lnTo>
                  <a:lnTo>
                    <a:pt x="6591" y="13116"/>
                  </a:lnTo>
                  <a:lnTo>
                    <a:pt x="6498" y="13178"/>
                  </a:lnTo>
                  <a:lnTo>
                    <a:pt x="6452" y="13302"/>
                  </a:lnTo>
                  <a:lnTo>
                    <a:pt x="6391" y="13446"/>
                  </a:lnTo>
                  <a:lnTo>
                    <a:pt x="6391" y="13714"/>
                  </a:lnTo>
                  <a:lnTo>
                    <a:pt x="6360" y="13858"/>
                  </a:lnTo>
                  <a:lnTo>
                    <a:pt x="6299" y="13940"/>
                  </a:lnTo>
                  <a:lnTo>
                    <a:pt x="6253" y="13961"/>
                  </a:lnTo>
                  <a:lnTo>
                    <a:pt x="5976" y="14043"/>
                  </a:lnTo>
                  <a:lnTo>
                    <a:pt x="5838" y="14002"/>
                  </a:lnTo>
                  <a:lnTo>
                    <a:pt x="5746" y="14002"/>
                  </a:lnTo>
                  <a:lnTo>
                    <a:pt x="5669" y="14043"/>
                  </a:lnTo>
                  <a:lnTo>
                    <a:pt x="5607" y="14125"/>
                  </a:lnTo>
                  <a:lnTo>
                    <a:pt x="5607" y="14270"/>
                  </a:lnTo>
                  <a:lnTo>
                    <a:pt x="5638" y="14414"/>
                  </a:lnTo>
                  <a:lnTo>
                    <a:pt x="5669" y="14496"/>
                  </a:lnTo>
                  <a:lnTo>
                    <a:pt x="5669" y="14599"/>
                  </a:lnTo>
                  <a:lnTo>
                    <a:pt x="5607" y="14723"/>
                  </a:lnTo>
                  <a:lnTo>
                    <a:pt x="5531" y="14743"/>
                  </a:lnTo>
                  <a:lnTo>
                    <a:pt x="5438" y="14784"/>
                  </a:lnTo>
                  <a:lnTo>
                    <a:pt x="5362" y="14784"/>
                  </a:lnTo>
                  <a:lnTo>
                    <a:pt x="5285" y="14743"/>
                  </a:lnTo>
                  <a:lnTo>
                    <a:pt x="5223" y="14723"/>
                  </a:lnTo>
                  <a:lnTo>
                    <a:pt x="5085" y="14599"/>
                  </a:lnTo>
                  <a:lnTo>
                    <a:pt x="4993" y="14558"/>
                  </a:lnTo>
                  <a:lnTo>
                    <a:pt x="4978" y="14599"/>
                  </a:lnTo>
                  <a:lnTo>
                    <a:pt x="4947" y="14599"/>
                  </a:lnTo>
                  <a:lnTo>
                    <a:pt x="4916" y="14681"/>
                  </a:lnTo>
                  <a:lnTo>
                    <a:pt x="4947" y="14784"/>
                  </a:lnTo>
                  <a:lnTo>
                    <a:pt x="4993" y="14908"/>
                  </a:lnTo>
                  <a:lnTo>
                    <a:pt x="4993" y="15052"/>
                  </a:lnTo>
                  <a:lnTo>
                    <a:pt x="4978" y="15093"/>
                  </a:lnTo>
                  <a:lnTo>
                    <a:pt x="4916" y="15114"/>
                  </a:lnTo>
                  <a:lnTo>
                    <a:pt x="4332" y="15114"/>
                  </a:lnTo>
                  <a:lnTo>
                    <a:pt x="4255" y="15155"/>
                  </a:lnTo>
                  <a:lnTo>
                    <a:pt x="4225" y="15196"/>
                  </a:lnTo>
                  <a:lnTo>
                    <a:pt x="4194" y="15320"/>
                  </a:lnTo>
                  <a:lnTo>
                    <a:pt x="4225" y="15382"/>
                  </a:lnTo>
                  <a:lnTo>
                    <a:pt x="4255" y="15464"/>
                  </a:lnTo>
                  <a:lnTo>
                    <a:pt x="4332" y="15526"/>
                  </a:lnTo>
                  <a:lnTo>
                    <a:pt x="4578" y="15608"/>
                  </a:lnTo>
                  <a:lnTo>
                    <a:pt x="4686" y="15752"/>
                  </a:lnTo>
                  <a:lnTo>
                    <a:pt x="4716" y="15896"/>
                  </a:lnTo>
                  <a:lnTo>
                    <a:pt x="4747" y="16061"/>
                  </a:lnTo>
                  <a:lnTo>
                    <a:pt x="4778" y="16123"/>
                  </a:lnTo>
                  <a:lnTo>
                    <a:pt x="4839" y="16205"/>
                  </a:lnTo>
                  <a:lnTo>
                    <a:pt x="4993" y="16288"/>
                  </a:lnTo>
                  <a:lnTo>
                    <a:pt x="5131" y="16390"/>
                  </a:lnTo>
                  <a:lnTo>
                    <a:pt x="5193" y="16432"/>
                  </a:lnTo>
                  <a:lnTo>
                    <a:pt x="5223" y="16535"/>
                  </a:lnTo>
                  <a:lnTo>
                    <a:pt x="5223" y="16617"/>
                  </a:lnTo>
                  <a:lnTo>
                    <a:pt x="5193" y="16761"/>
                  </a:lnTo>
                  <a:lnTo>
                    <a:pt x="5116" y="16905"/>
                  </a:lnTo>
                  <a:lnTo>
                    <a:pt x="5024" y="17070"/>
                  </a:lnTo>
                  <a:lnTo>
                    <a:pt x="4993" y="17173"/>
                  </a:lnTo>
                  <a:lnTo>
                    <a:pt x="4993" y="17399"/>
                  </a:lnTo>
                  <a:lnTo>
                    <a:pt x="4947" y="17502"/>
                  </a:lnTo>
                  <a:lnTo>
                    <a:pt x="4885" y="17585"/>
                  </a:lnTo>
                  <a:lnTo>
                    <a:pt x="4839" y="17667"/>
                  </a:lnTo>
                  <a:lnTo>
                    <a:pt x="4670" y="17688"/>
                  </a:lnTo>
                  <a:lnTo>
                    <a:pt x="4532" y="17729"/>
                  </a:lnTo>
                  <a:lnTo>
                    <a:pt x="4163" y="17729"/>
                  </a:lnTo>
                  <a:lnTo>
                    <a:pt x="3964" y="17688"/>
                  </a:lnTo>
                  <a:lnTo>
                    <a:pt x="3887" y="17667"/>
                  </a:lnTo>
                  <a:lnTo>
                    <a:pt x="3810" y="17626"/>
                  </a:lnTo>
                  <a:lnTo>
                    <a:pt x="3687" y="17502"/>
                  </a:lnTo>
                  <a:lnTo>
                    <a:pt x="3610" y="17461"/>
                  </a:lnTo>
                  <a:lnTo>
                    <a:pt x="3549" y="17461"/>
                  </a:lnTo>
                  <a:lnTo>
                    <a:pt x="3472" y="17544"/>
                  </a:lnTo>
                  <a:lnTo>
                    <a:pt x="3441" y="17585"/>
                  </a:lnTo>
                  <a:lnTo>
                    <a:pt x="3364" y="17626"/>
                  </a:lnTo>
                  <a:lnTo>
                    <a:pt x="3272" y="17667"/>
                  </a:lnTo>
                  <a:lnTo>
                    <a:pt x="3195" y="17729"/>
                  </a:lnTo>
                  <a:lnTo>
                    <a:pt x="3134" y="17811"/>
                  </a:lnTo>
                  <a:lnTo>
                    <a:pt x="3134" y="17955"/>
                  </a:lnTo>
                  <a:lnTo>
                    <a:pt x="3165" y="18223"/>
                  </a:lnTo>
                  <a:lnTo>
                    <a:pt x="3226" y="18408"/>
                  </a:lnTo>
                  <a:lnTo>
                    <a:pt x="3242" y="18635"/>
                  </a:lnTo>
                  <a:lnTo>
                    <a:pt x="3226" y="18738"/>
                  </a:lnTo>
                  <a:lnTo>
                    <a:pt x="3195" y="18841"/>
                  </a:lnTo>
                  <a:lnTo>
                    <a:pt x="3088" y="19067"/>
                  </a:lnTo>
                  <a:lnTo>
                    <a:pt x="3057" y="19191"/>
                  </a:lnTo>
                  <a:lnTo>
                    <a:pt x="3057" y="19335"/>
                  </a:lnTo>
                  <a:lnTo>
                    <a:pt x="3103" y="19561"/>
                  </a:lnTo>
                  <a:lnTo>
                    <a:pt x="3165" y="19809"/>
                  </a:lnTo>
                  <a:lnTo>
                    <a:pt x="3272" y="20014"/>
                  </a:lnTo>
                  <a:lnTo>
                    <a:pt x="3380" y="20159"/>
                  </a:lnTo>
                  <a:lnTo>
                    <a:pt x="3518" y="20220"/>
                  </a:lnTo>
                  <a:lnTo>
                    <a:pt x="3672" y="20303"/>
                  </a:lnTo>
                  <a:lnTo>
                    <a:pt x="3856" y="20406"/>
                  </a:lnTo>
                  <a:lnTo>
                    <a:pt x="3964" y="20447"/>
                  </a:lnTo>
                  <a:lnTo>
                    <a:pt x="4086" y="20488"/>
                  </a:lnTo>
                  <a:lnTo>
                    <a:pt x="4225" y="20447"/>
                  </a:lnTo>
                  <a:lnTo>
                    <a:pt x="4302" y="20447"/>
                  </a:lnTo>
                  <a:lnTo>
                    <a:pt x="4394" y="20406"/>
                  </a:lnTo>
                  <a:lnTo>
                    <a:pt x="4532" y="20488"/>
                  </a:lnTo>
                  <a:lnTo>
                    <a:pt x="4578" y="20529"/>
                  </a:lnTo>
                  <a:lnTo>
                    <a:pt x="4670" y="20529"/>
                  </a:lnTo>
                  <a:lnTo>
                    <a:pt x="4716" y="20488"/>
                  </a:lnTo>
                  <a:lnTo>
                    <a:pt x="4778" y="20406"/>
                  </a:lnTo>
                  <a:lnTo>
                    <a:pt x="4855" y="20262"/>
                  </a:lnTo>
                  <a:lnTo>
                    <a:pt x="4947" y="20117"/>
                  </a:lnTo>
                  <a:lnTo>
                    <a:pt x="5054" y="20014"/>
                  </a:lnTo>
                  <a:lnTo>
                    <a:pt x="5223" y="19850"/>
                  </a:lnTo>
                  <a:lnTo>
                    <a:pt x="5285" y="19788"/>
                  </a:lnTo>
                  <a:lnTo>
                    <a:pt x="5300" y="19664"/>
                  </a:lnTo>
                  <a:lnTo>
                    <a:pt x="5331" y="19520"/>
                  </a:lnTo>
                  <a:lnTo>
                    <a:pt x="5331" y="19232"/>
                  </a:lnTo>
                  <a:lnTo>
                    <a:pt x="5362" y="19067"/>
                  </a:lnTo>
                  <a:lnTo>
                    <a:pt x="5500" y="18779"/>
                  </a:lnTo>
                  <a:lnTo>
                    <a:pt x="5700" y="18511"/>
                  </a:lnTo>
                  <a:lnTo>
                    <a:pt x="5884" y="18408"/>
                  </a:lnTo>
                  <a:lnTo>
                    <a:pt x="6007" y="18326"/>
                  </a:lnTo>
                  <a:lnTo>
                    <a:pt x="6053" y="18244"/>
                  </a:lnTo>
                  <a:lnTo>
                    <a:pt x="6084" y="18100"/>
                  </a:lnTo>
                  <a:lnTo>
                    <a:pt x="6053" y="17955"/>
                  </a:lnTo>
                  <a:lnTo>
                    <a:pt x="6053" y="17852"/>
                  </a:lnTo>
                  <a:lnTo>
                    <a:pt x="6084" y="17770"/>
                  </a:lnTo>
                  <a:lnTo>
                    <a:pt x="6145" y="17688"/>
                  </a:lnTo>
                  <a:lnTo>
                    <a:pt x="6253" y="17585"/>
                  </a:lnTo>
                  <a:lnTo>
                    <a:pt x="6391" y="17585"/>
                  </a:lnTo>
                  <a:lnTo>
                    <a:pt x="6529" y="17667"/>
                  </a:lnTo>
                  <a:lnTo>
                    <a:pt x="6698" y="17688"/>
                  </a:lnTo>
                  <a:lnTo>
                    <a:pt x="6806" y="17688"/>
                  </a:lnTo>
                  <a:lnTo>
                    <a:pt x="6913" y="17626"/>
                  </a:lnTo>
                  <a:lnTo>
                    <a:pt x="7051" y="17461"/>
                  </a:lnTo>
                  <a:lnTo>
                    <a:pt x="7190" y="17276"/>
                  </a:lnTo>
                  <a:lnTo>
                    <a:pt x="7220" y="17214"/>
                  </a:lnTo>
                  <a:lnTo>
                    <a:pt x="7389" y="17214"/>
                  </a:lnTo>
                  <a:lnTo>
                    <a:pt x="7497" y="17255"/>
                  </a:lnTo>
                  <a:lnTo>
                    <a:pt x="7620" y="17358"/>
                  </a:lnTo>
                  <a:lnTo>
                    <a:pt x="7697" y="17461"/>
                  </a:lnTo>
                  <a:lnTo>
                    <a:pt x="7758" y="17626"/>
                  </a:lnTo>
                  <a:lnTo>
                    <a:pt x="7774" y="17811"/>
                  </a:lnTo>
                  <a:lnTo>
                    <a:pt x="7835" y="17955"/>
                  </a:lnTo>
                  <a:lnTo>
                    <a:pt x="8004" y="18223"/>
                  </a:lnTo>
                  <a:lnTo>
                    <a:pt x="8112" y="18367"/>
                  </a:lnTo>
                  <a:lnTo>
                    <a:pt x="8204" y="18450"/>
                  </a:lnTo>
                  <a:lnTo>
                    <a:pt x="8419" y="18635"/>
                  </a:lnTo>
                  <a:lnTo>
                    <a:pt x="8665" y="18779"/>
                  </a:lnTo>
                  <a:lnTo>
                    <a:pt x="8787" y="18882"/>
                  </a:lnTo>
                  <a:lnTo>
                    <a:pt x="8864" y="19067"/>
                  </a:lnTo>
                  <a:lnTo>
                    <a:pt x="8941" y="19335"/>
                  </a:lnTo>
                  <a:lnTo>
                    <a:pt x="8941" y="19603"/>
                  </a:lnTo>
                  <a:lnTo>
                    <a:pt x="8926" y="19788"/>
                  </a:lnTo>
                  <a:lnTo>
                    <a:pt x="8926" y="19973"/>
                  </a:lnTo>
                  <a:lnTo>
                    <a:pt x="8864" y="20014"/>
                  </a:lnTo>
                  <a:lnTo>
                    <a:pt x="8757" y="20014"/>
                  </a:lnTo>
                  <a:lnTo>
                    <a:pt x="8588" y="19973"/>
                  </a:lnTo>
                  <a:lnTo>
                    <a:pt x="8357" y="19973"/>
                  </a:lnTo>
                  <a:lnTo>
                    <a:pt x="8342" y="20014"/>
                  </a:lnTo>
                  <a:lnTo>
                    <a:pt x="8311" y="20035"/>
                  </a:lnTo>
                  <a:lnTo>
                    <a:pt x="8311" y="20220"/>
                  </a:lnTo>
                  <a:lnTo>
                    <a:pt x="8388" y="20344"/>
                  </a:lnTo>
                  <a:lnTo>
                    <a:pt x="8480" y="20406"/>
                  </a:lnTo>
                  <a:lnTo>
                    <a:pt x="8588" y="20447"/>
                  </a:lnTo>
                  <a:lnTo>
                    <a:pt x="8665" y="20447"/>
                  </a:lnTo>
                  <a:lnTo>
                    <a:pt x="8757" y="20406"/>
                  </a:lnTo>
                  <a:lnTo>
                    <a:pt x="8787" y="20385"/>
                  </a:lnTo>
                  <a:lnTo>
                    <a:pt x="8803" y="20303"/>
                  </a:lnTo>
                  <a:lnTo>
                    <a:pt x="8864" y="20159"/>
                  </a:lnTo>
                  <a:lnTo>
                    <a:pt x="8926" y="20076"/>
                  </a:lnTo>
                  <a:lnTo>
                    <a:pt x="9003" y="20035"/>
                  </a:lnTo>
                  <a:lnTo>
                    <a:pt x="9064" y="19932"/>
                  </a:lnTo>
                  <a:lnTo>
                    <a:pt x="9141" y="19809"/>
                  </a:lnTo>
                  <a:lnTo>
                    <a:pt x="9233" y="19664"/>
                  </a:lnTo>
                  <a:lnTo>
                    <a:pt x="9248" y="19561"/>
                  </a:lnTo>
                  <a:lnTo>
                    <a:pt x="9248" y="19479"/>
                  </a:lnTo>
                  <a:lnTo>
                    <a:pt x="9202" y="19335"/>
                  </a:lnTo>
                  <a:lnTo>
                    <a:pt x="9172" y="19253"/>
                  </a:lnTo>
                  <a:lnTo>
                    <a:pt x="9172" y="19150"/>
                  </a:lnTo>
                  <a:lnTo>
                    <a:pt x="9202" y="19006"/>
                  </a:lnTo>
                  <a:lnTo>
                    <a:pt x="9233" y="18964"/>
                  </a:lnTo>
                  <a:lnTo>
                    <a:pt x="9279" y="18964"/>
                  </a:lnTo>
                  <a:lnTo>
                    <a:pt x="9371" y="19006"/>
                  </a:lnTo>
                  <a:lnTo>
                    <a:pt x="9448" y="19067"/>
                  </a:lnTo>
                  <a:lnTo>
                    <a:pt x="9510" y="19067"/>
                  </a:lnTo>
                  <a:lnTo>
                    <a:pt x="9525" y="19026"/>
                  </a:lnTo>
                  <a:lnTo>
                    <a:pt x="9525" y="19006"/>
                  </a:lnTo>
                  <a:lnTo>
                    <a:pt x="9479" y="18882"/>
                  </a:lnTo>
                  <a:lnTo>
                    <a:pt x="9341" y="18738"/>
                  </a:lnTo>
                  <a:lnTo>
                    <a:pt x="9233" y="18655"/>
                  </a:lnTo>
                  <a:lnTo>
                    <a:pt x="9110" y="18635"/>
                  </a:lnTo>
                  <a:lnTo>
                    <a:pt x="8941" y="18367"/>
                  </a:lnTo>
                  <a:lnTo>
                    <a:pt x="8864" y="18285"/>
                  </a:lnTo>
                  <a:lnTo>
                    <a:pt x="8757" y="18182"/>
                  </a:lnTo>
                  <a:lnTo>
                    <a:pt x="8649" y="18100"/>
                  </a:lnTo>
                  <a:lnTo>
                    <a:pt x="8526" y="17997"/>
                  </a:lnTo>
                  <a:lnTo>
                    <a:pt x="8419" y="17770"/>
                  </a:lnTo>
                  <a:lnTo>
                    <a:pt x="8342" y="17585"/>
                  </a:lnTo>
                  <a:lnTo>
                    <a:pt x="8250" y="17399"/>
                  </a:lnTo>
                  <a:lnTo>
                    <a:pt x="8173" y="17255"/>
                  </a:lnTo>
                  <a:lnTo>
                    <a:pt x="8142" y="17091"/>
                  </a:lnTo>
                  <a:lnTo>
                    <a:pt x="8142" y="16905"/>
                  </a:lnTo>
                  <a:lnTo>
                    <a:pt x="8204" y="16885"/>
                  </a:lnTo>
                  <a:lnTo>
                    <a:pt x="8219" y="16843"/>
                  </a:lnTo>
                  <a:lnTo>
                    <a:pt x="8311" y="16843"/>
                  </a:lnTo>
                  <a:lnTo>
                    <a:pt x="8357" y="16885"/>
                  </a:lnTo>
                  <a:lnTo>
                    <a:pt x="8450" y="16905"/>
                  </a:lnTo>
                  <a:lnTo>
                    <a:pt x="8526" y="17070"/>
                  </a:lnTo>
                  <a:lnTo>
                    <a:pt x="8618" y="17276"/>
                  </a:lnTo>
                  <a:lnTo>
                    <a:pt x="8726" y="17461"/>
                  </a:lnTo>
                  <a:lnTo>
                    <a:pt x="8834" y="17585"/>
                  </a:lnTo>
                  <a:lnTo>
                    <a:pt x="8941" y="17688"/>
                  </a:lnTo>
                  <a:lnTo>
                    <a:pt x="9202" y="17873"/>
                  </a:lnTo>
                  <a:lnTo>
                    <a:pt x="9417" y="18038"/>
                  </a:lnTo>
                  <a:lnTo>
                    <a:pt x="9525" y="18058"/>
                  </a:lnTo>
                  <a:lnTo>
                    <a:pt x="9617" y="18141"/>
                  </a:lnTo>
                  <a:lnTo>
                    <a:pt x="9725" y="18285"/>
                  </a:lnTo>
                  <a:lnTo>
                    <a:pt x="9786" y="18450"/>
                  </a:lnTo>
                  <a:lnTo>
                    <a:pt x="9817" y="18697"/>
                  </a:lnTo>
                  <a:lnTo>
                    <a:pt x="9832" y="19006"/>
                  </a:lnTo>
                  <a:lnTo>
                    <a:pt x="9863" y="19108"/>
                  </a:lnTo>
                  <a:lnTo>
                    <a:pt x="9894" y="19253"/>
                  </a:lnTo>
                  <a:lnTo>
                    <a:pt x="10032" y="19479"/>
                  </a:lnTo>
                  <a:lnTo>
                    <a:pt x="10170" y="19623"/>
                  </a:lnTo>
                  <a:lnTo>
                    <a:pt x="10278" y="19788"/>
                  </a:lnTo>
                  <a:lnTo>
                    <a:pt x="10416" y="19850"/>
                  </a:lnTo>
                  <a:lnTo>
                    <a:pt x="10477" y="19891"/>
                  </a:lnTo>
                  <a:lnTo>
                    <a:pt x="10539" y="19973"/>
                  </a:lnTo>
                  <a:lnTo>
                    <a:pt x="10508" y="20014"/>
                  </a:lnTo>
                  <a:lnTo>
                    <a:pt x="10477" y="20035"/>
                  </a:lnTo>
                  <a:lnTo>
                    <a:pt x="10370" y="20035"/>
                  </a:lnTo>
                  <a:lnTo>
                    <a:pt x="10308" y="20076"/>
                  </a:lnTo>
                  <a:lnTo>
                    <a:pt x="10308" y="20262"/>
                  </a:lnTo>
                  <a:lnTo>
                    <a:pt x="10339" y="20385"/>
                  </a:lnTo>
                  <a:lnTo>
                    <a:pt x="10401" y="20447"/>
                  </a:lnTo>
                  <a:lnTo>
                    <a:pt x="10477" y="20488"/>
                  </a:lnTo>
                  <a:lnTo>
                    <a:pt x="10616" y="20488"/>
                  </a:lnTo>
                  <a:lnTo>
                    <a:pt x="10646" y="20447"/>
                  </a:lnTo>
                  <a:lnTo>
                    <a:pt x="10677" y="20385"/>
                  </a:lnTo>
                  <a:lnTo>
                    <a:pt x="10692" y="20303"/>
                  </a:lnTo>
                  <a:lnTo>
                    <a:pt x="10692" y="20200"/>
                  </a:lnTo>
                  <a:lnTo>
                    <a:pt x="10754" y="20117"/>
                  </a:lnTo>
                  <a:lnTo>
                    <a:pt x="10846" y="20076"/>
                  </a:lnTo>
                  <a:lnTo>
                    <a:pt x="10892" y="20035"/>
                  </a:lnTo>
                  <a:lnTo>
                    <a:pt x="10954" y="20014"/>
                  </a:lnTo>
                  <a:lnTo>
                    <a:pt x="10954" y="19891"/>
                  </a:lnTo>
                  <a:lnTo>
                    <a:pt x="10923" y="19809"/>
                  </a:lnTo>
                  <a:lnTo>
                    <a:pt x="10861" y="19706"/>
                  </a:lnTo>
                  <a:lnTo>
                    <a:pt x="10785" y="19603"/>
                  </a:lnTo>
                  <a:lnTo>
                    <a:pt x="10692" y="19438"/>
                  </a:lnTo>
                  <a:lnTo>
                    <a:pt x="10677" y="19335"/>
                  </a:lnTo>
                  <a:lnTo>
                    <a:pt x="10692" y="19253"/>
                  </a:lnTo>
                  <a:lnTo>
                    <a:pt x="10723" y="19191"/>
                  </a:lnTo>
                  <a:lnTo>
                    <a:pt x="10785" y="19150"/>
                  </a:lnTo>
                  <a:lnTo>
                    <a:pt x="10923" y="19150"/>
                  </a:lnTo>
                  <a:lnTo>
                    <a:pt x="10984" y="19108"/>
                  </a:lnTo>
                  <a:lnTo>
                    <a:pt x="11000" y="19026"/>
                  </a:lnTo>
                  <a:lnTo>
                    <a:pt x="11030" y="18923"/>
                  </a:lnTo>
                  <a:lnTo>
                    <a:pt x="11061" y="18841"/>
                  </a:lnTo>
                  <a:lnTo>
                    <a:pt x="11092" y="18779"/>
                  </a:lnTo>
                  <a:lnTo>
                    <a:pt x="11123" y="18738"/>
                  </a:lnTo>
                  <a:lnTo>
                    <a:pt x="11199" y="18738"/>
                  </a:lnTo>
                  <a:lnTo>
                    <a:pt x="11276" y="18779"/>
                  </a:lnTo>
                  <a:lnTo>
                    <a:pt x="11430" y="18841"/>
                  </a:lnTo>
                  <a:lnTo>
                    <a:pt x="11476" y="18882"/>
                  </a:lnTo>
                  <a:lnTo>
                    <a:pt x="11507" y="19006"/>
                  </a:lnTo>
                  <a:lnTo>
                    <a:pt x="11583" y="19232"/>
                  </a:lnTo>
                  <a:lnTo>
                    <a:pt x="11614" y="19335"/>
                  </a:lnTo>
                  <a:lnTo>
                    <a:pt x="11645" y="19479"/>
                  </a:lnTo>
                  <a:lnTo>
                    <a:pt x="11614" y="19932"/>
                  </a:lnTo>
                  <a:lnTo>
                    <a:pt x="11614" y="20014"/>
                  </a:lnTo>
                  <a:lnTo>
                    <a:pt x="11645" y="20117"/>
                  </a:lnTo>
                  <a:lnTo>
                    <a:pt x="11676" y="20200"/>
                  </a:lnTo>
                  <a:lnTo>
                    <a:pt x="11752" y="20303"/>
                  </a:lnTo>
                  <a:lnTo>
                    <a:pt x="11952" y="20488"/>
                  </a:lnTo>
                  <a:lnTo>
                    <a:pt x="12060" y="20673"/>
                  </a:lnTo>
                  <a:lnTo>
                    <a:pt x="12121" y="20797"/>
                  </a:lnTo>
                  <a:lnTo>
                    <a:pt x="12167" y="20859"/>
                  </a:lnTo>
                  <a:lnTo>
                    <a:pt x="12259" y="20900"/>
                  </a:lnTo>
                  <a:lnTo>
                    <a:pt x="12306" y="20941"/>
                  </a:lnTo>
                  <a:lnTo>
                    <a:pt x="12428" y="20859"/>
                  </a:lnTo>
                  <a:lnTo>
                    <a:pt x="12505" y="20797"/>
                  </a:lnTo>
                  <a:lnTo>
                    <a:pt x="12613" y="20673"/>
                  </a:lnTo>
                  <a:lnTo>
                    <a:pt x="12736" y="20673"/>
                  </a:lnTo>
                  <a:lnTo>
                    <a:pt x="12813" y="20715"/>
                  </a:lnTo>
                  <a:lnTo>
                    <a:pt x="12889" y="20797"/>
                  </a:lnTo>
                  <a:lnTo>
                    <a:pt x="12982" y="20859"/>
                  </a:lnTo>
                  <a:lnTo>
                    <a:pt x="13089" y="20900"/>
                  </a:lnTo>
                  <a:lnTo>
                    <a:pt x="13258" y="20900"/>
                  </a:lnTo>
                  <a:lnTo>
                    <a:pt x="13396" y="20859"/>
                  </a:lnTo>
                  <a:lnTo>
                    <a:pt x="13504" y="20797"/>
                  </a:lnTo>
                  <a:lnTo>
                    <a:pt x="13627" y="20591"/>
                  </a:lnTo>
                  <a:lnTo>
                    <a:pt x="13642" y="20570"/>
                  </a:lnTo>
                  <a:lnTo>
                    <a:pt x="13704" y="20570"/>
                  </a:lnTo>
                  <a:lnTo>
                    <a:pt x="13734" y="20591"/>
                  </a:lnTo>
                  <a:lnTo>
                    <a:pt x="13780" y="20632"/>
                  </a:lnTo>
                  <a:lnTo>
                    <a:pt x="13811" y="20756"/>
                  </a:lnTo>
                  <a:lnTo>
                    <a:pt x="13842" y="20818"/>
                  </a:lnTo>
                  <a:lnTo>
                    <a:pt x="13811" y="20941"/>
                  </a:lnTo>
                  <a:lnTo>
                    <a:pt x="13780" y="21085"/>
                  </a:lnTo>
                  <a:lnTo>
                    <a:pt x="13704" y="21353"/>
                  </a:lnTo>
                  <a:lnTo>
                    <a:pt x="13596" y="21579"/>
                  </a:lnTo>
                  <a:lnTo>
                    <a:pt x="13811" y="21456"/>
                  </a:lnTo>
                  <a:lnTo>
                    <a:pt x="14042" y="21353"/>
                  </a:lnTo>
                  <a:lnTo>
                    <a:pt x="14257" y="21312"/>
                  </a:lnTo>
                  <a:lnTo>
                    <a:pt x="14456" y="21271"/>
                  </a:lnTo>
                  <a:lnTo>
                    <a:pt x="14671" y="21312"/>
                  </a:lnTo>
                  <a:lnTo>
                    <a:pt x="14871" y="21312"/>
                  </a:lnTo>
                  <a:lnTo>
                    <a:pt x="15286" y="21415"/>
                  </a:lnTo>
                  <a:lnTo>
                    <a:pt x="15701" y="21538"/>
                  </a:lnTo>
                  <a:lnTo>
                    <a:pt x="16116" y="21600"/>
                  </a:lnTo>
                  <a:lnTo>
                    <a:pt x="16561" y="21600"/>
                  </a:lnTo>
                  <a:lnTo>
                    <a:pt x="16822" y="21579"/>
                  </a:lnTo>
                  <a:lnTo>
                    <a:pt x="17037" y="21497"/>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sp>
          <p:nvSpPr>
            <p:cNvPr id="1190" name="Shape"/>
            <p:cNvSpPr/>
            <p:nvPr/>
          </p:nvSpPr>
          <p:spPr>
            <a:xfrm>
              <a:off x="6234616" y="3335113"/>
              <a:ext cx="2855947" cy="3773443"/>
            </a:xfrm>
            <a:custGeom>
              <a:avLst/>
              <a:gdLst/>
              <a:ahLst/>
              <a:cxnLst>
                <a:cxn ang="0">
                  <a:pos x="wd2" y="hd2"/>
                </a:cxn>
                <a:cxn ang="5400000">
                  <a:pos x="wd2" y="hd2"/>
                </a:cxn>
                <a:cxn ang="10800000">
                  <a:pos x="wd2" y="hd2"/>
                </a:cxn>
                <a:cxn ang="16200000">
                  <a:pos x="wd2" y="hd2"/>
                </a:cxn>
              </a:cxnLst>
              <a:rect l="0" t="0" r="r" b="b"/>
              <a:pathLst>
                <a:path w="21600" h="21600" extrusionOk="0">
                  <a:moveTo>
                    <a:pt x="20818" y="15927"/>
                  </a:moveTo>
                  <a:lnTo>
                    <a:pt x="20797" y="16068"/>
                  </a:lnTo>
                  <a:lnTo>
                    <a:pt x="20797" y="16208"/>
                  </a:lnTo>
                  <a:lnTo>
                    <a:pt x="20818" y="16410"/>
                  </a:lnTo>
                  <a:lnTo>
                    <a:pt x="20818" y="16613"/>
                  </a:lnTo>
                  <a:lnTo>
                    <a:pt x="20797" y="16784"/>
                  </a:lnTo>
                  <a:lnTo>
                    <a:pt x="20715" y="16971"/>
                  </a:lnTo>
                  <a:lnTo>
                    <a:pt x="20488" y="17314"/>
                  </a:lnTo>
                  <a:lnTo>
                    <a:pt x="20385" y="17486"/>
                  </a:lnTo>
                  <a:lnTo>
                    <a:pt x="20344" y="17688"/>
                  </a:lnTo>
                  <a:lnTo>
                    <a:pt x="20262" y="17875"/>
                  </a:lnTo>
                  <a:lnTo>
                    <a:pt x="20159" y="18047"/>
                  </a:lnTo>
                  <a:lnTo>
                    <a:pt x="20035" y="18218"/>
                  </a:lnTo>
                  <a:lnTo>
                    <a:pt x="19973" y="18421"/>
                  </a:lnTo>
                  <a:lnTo>
                    <a:pt x="19891" y="18701"/>
                  </a:lnTo>
                  <a:lnTo>
                    <a:pt x="19829" y="18842"/>
                  </a:lnTo>
                  <a:lnTo>
                    <a:pt x="19747" y="18888"/>
                  </a:lnTo>
                  <a:lnTo>
                    <a:pt x="19664" y="18919"/>
                  </a:lnTo>
                  <a:lnTo>
                    <a:pt x="19603" y="18951"/>
                  </a:lnTo>
                  <a:lnTo>
                    <a:pt x="19479" y="18951"/>
                  </a:lnTo>
                  <a:lnTo>
                    <a:pt x="19294" y="18919"/>
                  </a:lnTo>
                  <a:lnTo>
                    <a:pt x="19108" y="18842"/>
                  </a:lnTo>
                  <a:lnTo>
                    <a:pt x="19006" y="18701"/>
                  </a:lnTo>
                  <a:lnTo>
                    <a:pt x="18923" y="18577"/>
                  </a:lnTo>
                  <a:lnTo>
                    <a:pt x="18882" y="18468"/>
                  </a:lnTo>
                  <a:lnTo>
                    <a:pt x="18655" y="18249"/>
                  </a:lnTo>
                  <a:lnTo>
                    <a:pt x="18635" y="18125"/>
                  </a:lnTo>
                  <a:lnTo>
                    <a:pt x="18594" y="17969"/>
                  </a:lnTo>
                  <a:lnTo>
                    <a:pt x="18635" y="17829"/>
                  </a:lnTo>
                  <a:lnTo>
                    <a:pt x="18697" y="17688"/>
                  </a:lnTo>
                  <a:lnTo>
                    <a:pt x="18779" y="17564"/>
                  </a:lnTo>
                  <a:lnTo>
                    <a:pt x="18923" y="17455"/>
                  </a:lnTo>
                  <a:lnTo>
                    <a:pt x="19047" y="17314"/>
                  </a:lnTo>
                  <a:lnTo>
                    <a:pt x="19108" y="17205"/>
                  </a:lnTo>
                  <a:lnTo>
                    <a:pt x="19108" y="17065"/>
                  </a:lnTo>
                  <a:lnTo>
                    <a:pt x="19067" y="16925"/>
                  </a:lnTo>
                  <a:lnTo>
                    <a:pt x="19006" y="16644"/>
                  </a:lnTo>
                  <a:lnTo>
                    <a:pt x="19006" y="16504"/>
                  </a:lnTo>
                  <a:lnTo>
                    <a:pt x="19047" y="16348"/>
                  </a:lnTo>
                  <a:lnTo>
                    <a:pt x="19108" y="16270"/>
                  </a:lnTo>
                  <a:lnTo>
                    <a:pt x="19191" y="16208"/>
                  </a:lnTo>
                  <a:lnTo>
                    <a:pt x="19417" y="16130"/>
                  </a:lnTo>
                  <a:lnTo>
                    <a:pt x="19664" y="16052"/>
                  </a:lnTo>
                  <a:lnTo>
                    <a:pt x="19850" y="15958"/>
                  </a:lnTo>
                  <a:lnTo>
                    <a:pt x="20014" y="15849"/>
                  </a:lnTo>
                  <a:lnTo>
                    <a:pt x="20076" y="15740"/>
                  </a:lnTo>
                  <a:lnTo>
                    <a:pt x="20159" y="15616"/>
                  </a:lnTo>
                  <a:lnTo>
                    <a:pt x="20241" y="15569"/>
                  </a:lnTo>
                  <a:lnTo>
                    <a:pt x="20303" y="15538"/>
                  </a:lnTo>
                  <a:lnTo>
                    <a:pt x="20529" y="15538"/>
                  </a:lnTo>
                  <a:lnTo>
                    <a:pt x="20715" y="15600"/>
                  </a:lnTo>
                  <a:lnTo>
                    <a:pt x="20797" y="15647"/>
                  </a:lnTo>
                  <a:lnTo>
                    <a:pt x="20818" y="15756"/>
                  </a:lnTo>
                  <a:lnTo>
                    <a:pt x="20818" y="15927"/>
                  </a:lnTo>
                  <a:close/>
                  <a:moveTo>
                    <a:pt x="15279" y="1808"/>
                  </a:moveTo>
                  <a:lnTo>
                    <a:pt x="15093" y="1886"/>
                  </a:lnTo>
                  <a:lnTo>
                    <a:pt x="14908" y="1917"/>
                  </a:lnTo>
                  <a:lnTo>
                    <a:pt x="14743" y="1917"/>
                  </a:lnTo>
                  <a:lnTo>
                    <a:pt x="14455" y="1839"/>
                  </a:lnTo>
                  <a:lnTo>
                    <a:pt x="14352" y="1808"/>
                  </a:lnTo>
                  <a:lnTo>
                    <a:pt x="14228" y="1808"/>
                  </a:lnTo>
                  <a:lnTo>
                    <a:pt x="14146" y="1839"/>
                  </a:lnTo>
                  <a:lnTo>
                    <a:pt x="14084" y="1886"/>
                  </a:lnTo>
                  <a:lnTo>
                    <a:pt x="14002" y="1886"/>
                  </a:lnTo>
                  <a:lnTo>
                    <a:pt x="13940" y="1855"/>
                  </a:lnTo>
                  <a:lnTo>
                    <a:pt x="13817" y="1839"/>
                  </a:lnTo>
                  <a:lnTo>
                    <a:pt x="13343" y="1855"/>
                  </a:lnTo>
                  <a:lnTo>
                    <a:pt x="13116" y="1839"/>
                  </a:lnTo>
                  <a:lnTo>
                    <a:pt x="12993" y="1777"/>
                  </a:lnTo>
                  <a:lnTo>
                    <a:pt x="12890" y="1714"/>
                  </a:lnTo>
                  <a:lnTo>
                    <a:pt x="12519" y="1496"/>
                  </a:lnTo>
                  <a:lnTo>
                    <a:pt x="12334" y="1434"/>
                  </a:lnTo>
                  <a:lnTo>
                    <a:pt x="12210" y="1403"/>
                  </a:lnTo>
                  <a:lnTo>
                    <a:pt x="12108" y="1403"/>
                  </a:lnTo>
                  <a:lnTo>
                    <a:pt x="11881" y="1434"/>
                  </a:lnTo>
                  <a:lnTo>
                    <a:pt x="11737" y="1496"/>
                  </a:lnTo>
                  <a:lnTo>
                    <a:pt x="11613" y="1605"/>
                  </a:lnTo>
                  <a:lnTo>
                    <a:pt x="11593" y="1668"/>
                  </a:lnTo>
                  <a:lnTo>
                    <a:pt x="11552" y="1745"/>
                  </a:lnTo>
                  <a:lnTo>
                    <a:pt x="11552" y="1948"/>
                  </a:lnTo>
                  <a:lnTo>
                    <a:pt x="11510" y="2057"/>
                  </a:lnTo>
                  <a:lnTo>
                    <a:pt x="11407" y="2119"/>
                  </a:lnTo>
                  <a:lnTo>
                    <a:pt x="11284" y="2151"/>
                  </a:lnTo>
                  <a:lnTo>
                    <a:pt x="11140" y="2151"/>
                  </a:lnTo>
                  <a:lnTo>
                    <a:pt x="10831" y="2088"/>
                  </a:lnTo>
                  <a:lnTo>
                    <a:pt x="10501" y="1995"/>
                  </a:lnTo>
                  <a:lnTo>
                    <a:pt x="10275" y="1855"/>
                  </a:lnTo>
                  <a:lnTo>
                    <a:pt x="9904" y="1636"/>
                  </a:lnTo>
                  <a:lnTo>
                    <a:pt x="9719" y="1558"/>
                  </a:lnTo>
                  <a:lnTo>
                    <a:pt x="9451" y="1496"/>
                  </a:lnTo>
                  <a:lnTo>
                    <a:pt x="9204" y="1465"/>
                  </a:lnTo>
                  <a:lnTo>
                    <a:pt x="8978" y="1387"/>
                  </a:lnTo>
                  <a:lnTo>
                    <a:pt x="8751" y="1262"/>
                  </a:lnTo>
                  <a:lnTo>
                    <a:pt x="8648" y="1184"/>
                  </a:lnTo>
                  <a:lnTo>
                    <a:pt x="8607" y="1106"/>
                  </a:lnTo>
                  <a:lnTo>
                    <a:pt x="8566" y="966"/>
                  </a:lnTo>
                  <a:lnTo>
                    <a:pt x="8566" y="810"/>
                  </a:lnTo>
                  <a:lnTo>
                    <a:pt x="8648" y="530"/>
                  </a:lnTo>
                  <a:lnTo>
                    <a:pt x="8669" y="374"/>
                  </a:lnTo>
                  <a:lnTo>
                    <a:pt x="8669" y="249"/>
                  </a:lnTo>
                  <a:lnTo>
                    <a:pt x="8648" y="140"/>
                  </a:lnTo>
                  <a:lnTo>
                    <a:pt x="8566" y="78"/>
                  </a:lnTo>
                  <a:lnTo>
                    <a:pt x="8484" y="62"/>
                  </a:lnTo>
                  <a:lnTo>
                    <a:pt x="8257" y="0"/>
                  </a:lnTo>
                  <a:lnTo>
                    <a:pt x="8010" y="0"/>
                  </a:lnTo>
                  <a:lnTo>
                    <a:pt x="7742" y="31"/>
                  </a:lnTo>
                  <a:lnTo>
                    <a:pt x="7516" y="62"/>
                  </a:lnTo>
                  <a:lnTo>
                    <a:pt x="7227" y="109"/>
                  </a:lnTo>
                  <a:lnTo>
                    <a:pt x="6960" y="171"/>
                  </a:lnTo>
                  <a:lnTo>
                    <a:pt x="6363" y="171"/>
                  </a:lnTo>
                  <a:lnTo>
                    <a:pt x="6116" y="140"/>
                  </a:lnTo>
                  <a:lnTo>
                    <a:pt x="5848" y="171"/>
                  </a:lnTo>
                  <a:lnTo>
                    <a:pt x="5621" y="249"/>
                  </a:lnTo>
                  <a:lnTo>
                    <a:pt x="5395" y="374"/>
                  </a:lnTo>
                  <a:lnTo>
                    <a:pt x="5127" y="514"/>
                  </a:lnTo>
                  <a:lnTo>
                    <a:pt x="4921" y="623"/>
                  </a:lnTo>
                  <a:lnTo>
                    <a:pt x="4798" y="655"/>
                  </a:lnTo>
                  <a:lnTo>
                    <a:pt x="4530" y="655"/>
                  </a:lnTo>
                  <a:lnTo>
                    <a:pt x="4386" y="623"/>
                  </a:lnTo>
                  <a:lnTo>
                    <a:pt x="4283" y="592"/>
                  </a:lnTo>
                  <a:lnTo>
                    <a:pt x="3830" y="592"/>
                  </a:lnTo>
                  <a:lnTo>
                    <a:pt x="3748" y="530"/>
                  </a:lnTo>
                  <a:lnTo>
                    <a:pt x="3645" y="483"/>
                  </a:lnTo>
                  <a:lnTo>
                    <a:pt x="3542" y="452"/>
                  </a:lnTo>
                  <a:lnTo>
                    <a:pt x="3377" y="483"/>
                  </a:lnTo>
                  <a:lnTo>
                    <a:pt x="3315" y="514"/>
                  </a:lnTo>
                  <a:lnTo>
                    <a:pt x="3274" y="592"/>
                  </a:lnTo>
                  <a:lnTo>
                    <a:pt x="3274" y="810"/>
                  </a:lnTo>
                  <a:lnTo>
                    <a:pt x="3233" y="966"/>
                  </a:lnTo>
                  <a:lnTo>
                    <a:pt x="3192" y="1013"/>
                  </a:lnTo>
                  <a:lnTo>
                    <a:pt x="3130" y="1075"/>
                  </a:lnTo>
                  <a:lnTo>
                    <a:pt x="2945" y="1122"/>
                  </a:lnTo>
                  <a:lnTo>
                    <a:pt x="2759" y="1184"/>
                  </a:lnTo>
                  <a:lnTo>
                    <a:pt x="2636" y="1216"/>
                  </a:lnTo>
                  <a:lnTo>
                    <a:pt x="2574" y="1262"/>
                  </a:lnTo>
                  <a:lnTo>
                    <a:pt x="2492" y="1387"/>
                  </a:lnTo>
                  <a:lnTo>
                    <a:pt x="2389" y="1496"/>
                  </a:lnTo>
                  <a:lnTo>
                    <a:pt x="2224" y="1995"/>
                  </a:lnTo>
                  <a:lnTo>
                    <a:pt x="2183" y="2260"/>
                  </a:lnTo>
                  <a:lnTo>
                    <a:pt x="2162" y="2447"/>
                  </a:lnTo>
                  <a:lnTo>
                    <a:pt x="2080" y="2618"/>
                  </a:lnTo>
                  <a:lnTo>
                    <a:pt x="1977" y="2821"/>
                  </a:lnTo>
                  <a:lnTo>
                    <a:pt x="1791" y="2961"/>
                  </a:lnTo>
                  <a:lnTo>
                    <a:pt x="1524" y="3070"/>
                  </a:lnTo>
                  <a:lnTo>
                    <a:pt x="1297" y="3179"/>
                  </a:lnTo>
                  <a:lnTo>
                    <a:pt x="1071" y="3335"/>
                  </a:lnTo>
                  <a:lnTo>
                    <a:pt x="1009" y="3413"/>
                  </a:lnTo>
                  <a:lnTo>
                    <a:pt x="968" y="3522"/>
                  </a:lnTo>
                  <a:lnTo>
                    <a:pt x="885" y="3694"/>
                  </a:lnTo>
                  <a:lnTo>
                    <a:pt x="782" y="3834"/>
                  </a:lnTo>
                  <a:lnTo>
                    <a:pt x="659" y="3974"/>
                  </a:lnTo>
                  <a:lnTo>
                    <a:pt x="288" y="4255"/>
                  </a:lnTo>
                  <a:lnTo>
                    <a:pt x="247" y="4317"/>
                  </a:lnTo>
                  <a:lnTo>
                    <a:pt x="227" y="4395"/>
                  </a:lnTo>
                  <a:lnTo>
                    <a:pt x="144" y="4597"/>
                  </a:lnTo>
                  <a:lnTo>
                    <a:pt x="62" y="4769"/>
                  </a:lnTo>
                  <a:lnTo>
                    <a:pt x="21" y="4940"/>
                  </a:lnTo>
                  <a:lnTo>
                    <a:pt x="62" y="5049"/>
                  </a:lnTo>
                  <a:lnTo>
                    <a:pt x="144" y="5127"/>
                  </a:lnTo>
                  <a:lnTo>
                    <a:pt x="185" y="5221"/>
                  </a:lnTo>
                  <a:lnTo>
                    <a:pt x="185" y="5330"/>
                  </a:lnTo>
                  <a:lnTo>
                    <a:pt x="227" y="5548"/>
                  </a:lnTo>
                  <a:lnTo>
                    <a:pt x="288" y="5719"/>
                  </a:lnTo>
                  <a:lnTo>
                    <a:pt x="329" y="5922"/>
                  </a:lnTo>
                  <a:lnTo>
                    <a:pt x="288" y="6062"/>
                  </a:lnTo>
                  <a:lnTo>
                    <a:pt x="247" y="6171"/>
                  </a:lnTo>
                  <a:lnTo>
                    <a:pt x="144" y="6436"/>
                  </a:lnTo>
                  <a:lnTo>
                    <a:pt x="62" y="6592"/>
                  </a:lnTo>
                  <a:lnTo>
                    <a:pt x="21" y="6795"/>
                  </a:lnTo>
                  <a:lnTo>
                    <a:pt x="0" y="6997"/>
                  </a:lnTo>
                  <a:lnTo>
                    <a:pt x="0" y="7169"/>
                  </a:lnTo>
                  <a:lnTo>
                    <a:pt x="21" y="7278"/>
                  </a:lnTo>
                  <a:lnTo>
                    <a:pt x="103" y="7387"/>
                  </a:lnTo>
                  <a:lnTo>
                    <a:pt x="288" y="7558"/>
                  </a:lnTo>
                  <a:lnTo>
                    <a:pt x="515" y="7761"/>
                  </a:lnTo>
                  <a:lnTo>
                    <a:pt x="700" y="7917"/>
                  </a:lnTo>
                  <a:lnTo>
                    <a:pt x="803" y="8088"/>
                  </a:lnTo>
                  <a:lnTo>
                    <a:pt x="968" y="8291"/>
                  </a:lnTo>
                  <a:lnTo>
                    <a:pt x="1194" y="8743"/>
                  </a:lnTo>
                  <a:lnTo>
                    <a:pt x="1297" y="8961"/>
                  </a:lnTo>
                  <a:lnTo>
                    <a:pt x="1441" y="9164"/>
                  </a:lnTo>
                  <a:lnTo>
                    <a:pt x="1627" y="9304"/>
                  </a:lnTo>
                  <a:lnTo>
                    <a:pt x="1853" y="9444"/>
                  </a:lnTo>
                  <a:lnTo>
                    <a:pt x="2224" y="9584"/>
                  </a:lnTo>
                  <a:lnTo>
                    <a:pt x="2636" y="9725"/>
                  </a:lnTo>
                  <a:lnTo>
                    <a:pt x="2821" y="9787"/>
                  </a:lnTo>
                  <a:lnTo>
                    <a:pt x="3047" y="9818"/>
                  </a:lnTo>
                  <a:lnTo>
                    <a:pt x="3274" y="9818"/>
                  </a:lnTo>
                  <a:lnTo>
                    <a:pt x="3459" y="9787"/>
                  </a:lnTo>
                  <a:lnTo>
                    <a:pt x="3912" y="9678"/>
                  </a:lnTo>
                  <a:lnTo>
                    <a:pt x="4386" y="9616"/>
                  </a:lnTo>
                  <a:lnTo>
                    <a:pt x="4571" y="9584"/>
                  </a:lnTo>
                  <a:lnTo>
                    <a:pt x="4736" y="9584"/>
                  </a:lnTo>
                  <a:lnTo>
                    <a:pt x="4880" y="9616"/>
                  </a:lnTo>
                  <a:lnTo>
                    <a:pt x="5024" y="9678"/>
                  </a:lnTo>
                  <a:lnTo>
                    <a:pt x="5168" y="9694"/>
                  </a:lnTo>
                  <a:lnTo>
                    <a:pt x="5333" y="9694"/>
                  </a:lnTo>
                  <a:lnTo>
                    <a:pt x="5580" y="9647"/>
                  </a:lnTo>
                  <a:lnTo>
                    <a:pt x="6074" y="9506"/>
                  </a:lnTo>
                  <a:lnTo>
                    <a:pt x="6321" y="9444"/>
                  </a:lnTo>
                  <a:lnTo>
                    <a:pt x="6671" y="9444"/>
                  </a:lnTo>
                  <a:lnTo>
                    <a:pt x="6733" y="9475"/>
                  </a:lnTo>
                  <a:lnTo>
                    <a:pt x="6898" y="9553"/>
                  </a:lnTo>
                  <a:lnTo>
                    <a:pt x="7227" y="9756"/>
                  </a:lnTo>
                  <a:lnTo>
                    <a:pt x="7413" y="9834"/>
                  </a:lnTo>
                  <a:lnTo>
                    <a:pt x="7598" y="9896"/>
                  </a:lnTo>
                  <a:lnTo>
                    <a:pt x="7742" y="9927"/>
                  </a:lnTo>
                  <a:lnTo>
                    <a:pt x="7866" y="9990"/>
                  </a:lnTo>
                  <a:lnTo>
                    <a:pt x="8072" y="10145"/>
                  </a:lnTo>
                  <a:lnTo>
                    <a:pt x="8195" y="10317"/>
                  </a:lnTo>
                  <a:lnTo>
                    <a:pt x="8257" y="10551"/>
                  </a:lnTo>
                  <a:lnTo>
                    <a:pt x="8257" y="10769"/>
                  </a:lnTo>
                  <a:lnTo>
                    <a:pt x="8236" y="11003"/>
                  </a:lnTo>
                  <a:lnTo>
                    <a:pt x="8113" y="11455"/>
                  </a:lnTo>
                  <a:lnTo>
                    <a:pt x="8072" y="11642"/>
                  </a:lnTo>
                  <a:lnTo>
                    <a:pt x="8113" y="11875"/>
                  </a:lnTo>
                  <a:lnTo>
                    <a:pt x="8236" y="12094"/>
                  </a:lnTo>
                  <a:lnTo>
                    <a:pt x="8381" y="12296"/>
                  </a:lnTo>
                  <a:lnTo>
                    <a:pt x="8792" y="12608"/>
                  </a:lnTo>
                  <a:lnTo>
                    <a:pt x="9163" y="12951"/>
                  </a:lnTo>
                  <a:lnTo>
                    <a:pt x="9266" y="13169"/>
                  </a:lnTo>
                  <a:lnTo>
                    <a:pt x="9390" y="13387"/>
                  </a:lnTo>
                  <a:lnTo>
                    <a:pt x="9390" y="13823"/>
                  </a:lnTo>
                  <a:lnTo>
                    <a:pt x="9348" y="13979"/>
                  </a:lnTo>
                  <a:lnTo>
                    <a:pt x="9348" y="14244"/>
                  </a:lnTo>
                  <a:lnTo>
                    <a:pt x="9431" y="14322"/>
                  </a:lnTo>
                  <a:lnTo>
                    <a:pt x="9534" y="14462"/>
                  </a:lnTo>
                  <a:lnTo>
                    <a:pt x="9534" y="14634"/>
                  </a:lnTo>
                  <a:lnTo>
                    <a:pt x="9492" y="14836"/>
                  </a:lnTo>
                  <a:lnTo>
                    <a:pt x="9431" y="15008"/>
                  </a:lnTo>
                  <a:lnTo>
                    <a:pt x="9204" y="15335"/>
                  </a:lnTo>
                  <a:lnTo>
                    <a:pt x="9122" y="15506"/>
                  </a:lnTo>
                  <a:lnTo>
                    <a:pt x="9060" y="15709"/>
                  </a:lnTo>
                  <a:lnTo>
                    <a:pt x="8978" y="15912"/>
                  </a:lnTo>
                  <a:lnTo>
                    <a:pt x="8937" y="16161"/>
                  </a:lnTo>
                  <a:lnTo>
                    <a:pt x="8937" y="16410"/>
                  </a:lnTo>
                  <a:lnTo>
                    <a:pt x="8978" y="16519"/>
                  </a:lnTo>
                  <a:lnTo>
                    <a:pt x="9060" y="16613"/>
                  </a:lnTo>
                  <a:lnTo>
                    <a:pt x="9204" y="16722"/>
                  </a:lnTo>
                  <a:lnTo>
                    <a:pt x="9307" y="16753"/>
                  </a:lnTo>
                  <a:lnTo>
                    <a:pt x="9348" y="16800"/>
                  </a:lnTo>
                  <a:lnTo>
                    <a:pt x="9451" y="16925"/>
                  </a:lnTo>
                  <a:lnTo>
                    <a:pt x="9492" y="17065"/>
                  </a:lnTo>
                  <a:lnTo>
                    <a:pt x="9575" y="17283"/>
                  </a:lnTo>
                  <a:lnTo>
                    <a:pt x="9637" y="17486"/>
                  </a:lnTo>
                  <a:lnTo>
                    <a:pt x="9678" y="17688"/>
                  </a:lnTo>
                  <a:lnTo>
                    <a:pt x="9843" y="17906"/>
                  </a:lnTo>
                  <a:lnTo>
                    <a:pt x="9904" y="17984"/>
                  </a:lnTo>
                  <a:lnTo>
                    <a:pt x="9987" y="18125"/>
                  </a:lnTo>
                  <a:lnTo>
                    <a:pt x="10028" y="18436"/>
                  </a:lnTo>
                  <a:lnTo>
                    <a:pt x="10028" y="18748"/>
                  </a:lnTo>
                  <a:lnTo>
                    <a:pt x="10048" y="19091"/>
                  </a:lnTo>
                  <a:lnTo>
                    <a:pt x="10090" y="19231"/>
                  </a:lnTo>
                  <a:lnTo>
                    <a:pt x="10172" y="19403"/>
                  </a:lnTo>
                  <a:lnTo>
                    <a:pt x="10646" y="20104"/>
                  </a:lnTo>
                  <a:lnTo>
                    <a:pt x="10769" y="20306"/>
                  </a:lnTo>
                  <a:lnTo>
                    <a:pt x="10831" y="20556"/>
                  </a:lnTo>
                  <a:lnTo>
                    <a:pt x="10831" y="20930"/>
                  </a:lnTo>
                  <a:lnTo>
                    <a:pt x="10810" y="21117"/>
                  </a:lnTo>
                  <a:lnTo>
                    <a:pt x="10810" y="21288"/>
                  </a:lnTo>
                  <a:lnTo>
                    <a:pt x="10831" y="21397"/>
                  </a:lnTo>
                  <a:lnTo>
                    <a:pt x="10913" y="21491"/>
                  </a:lnTo>
                  <a:lnTo>
                    <a:pt x="10996" y="21569"/>
                  </a:lnTo>
                  <a:lnTo>
                    <a:pt x="11099" y="21600"/>
                  </a:lnTo>
                  <a:lnTo>
                    <a:pt x="11325" y="21600"/>
                  </a:lnTo>
                  <a:lnTo>
                    <a:pt x="11613" y="21538"/>
                  </a:lnTo>
                  <a:lnTo>
                    <a:pt x="11799" y="21491"/>
                  </a:lnTo>
                  <a:lnTo>
                    <a:pt x="11984" y="21429"/>
                  </a:lnTo>
                  <a:lnTo>
                    <a:pt x="12396" y="21429"/>
                  </a:lnTo>
                  <a:lnTo>
                    <a:pt x="12746" y="21491"/>
                  </a:lnTo>
                  <a:lnTo>
                    <a:pt x="13302" y="21491"/>
                  </a:lnTo>
                  <a:lnTo>
                    <a:pt x="13487" y="21460"/>
                  </a:lnTo>
                  <a:lnTo>
                    <a:pt x="13672" y="21397"/>
                  </a:lnTo>
                  <a:lnTo>
                    <a:pt x="13817" y="21351"/>
                  </a:lnTo>
                  <a:lnTo>
                    <a:pt x="14146" y="21117"/>
                  </a:lnTo>
                  <a:lnTo>
                    <a:pt x="14455" y="20868"/>
                  </a:lnTo>
                  <a:lnTo>
                    <a:pt x="14537" y="20790"/>
                  </a:lnTo>
                  <a:lnTo>
                    <a:pt x="14558" y="20696"/>
                  </a:lnTo>
                  <a:lnTo>
                    <a:pt x="14681" y="20478"/>
                  </a:lnTo>
                  <a:lnTo>
                    <a:pt x="14743" y="20353"/>
                  </a:lnTo>
                  <a:lnTo>
                    <a:pt x="14867" y="20244"/>
                  </a:lnTo>
                  <a:lnTo>
                    <a:pt x="15134" y="20073"/>
                  </a:lnTo>
                  <a:lnTo>
                    <a:pt x="15382" y="19886"/>
                  </a:lnTo>
                  <a:lnTo>
                    <a:pt x="15464" y="19761"/>
                  </a:lnTo>
                  <a:lnTo>
                    <a:pt x="15526" y="19652"/>
                  </a:lnTo>
                  <a:lnTo>
                    <a:pt x="15567" y="19512"/>
                  </a:lnTo>
                  <a:lnTo>
                    <a:pt x="15608" y="19403"/>
                  </a:lnTo>
                  <a:lnTo>
                    <a:pt x="15649" y="19153"/>
                  </a:lnTo>
                  <a:lnTo>
                    <a:pt x="15690" y="19029"/>
                  </a:lnTo>
                  <a:lnTo>
                    <a:pt x="15752" y="18951"/>
                  </a:lnTo>
                  <a:lnTo>
                    <a:pt x="15937" y="18842"/>
                  </a:lnTo>
                  <a:lnTo>
                    <a:pt x="16205" y="18639"/>
                  </a:lnTo>
                  <a:lnTo>
                    <a:pt x="16246" y="18561"/>
                  </a:lnTo>
                  <a:lnTo>
                    <a:pt x="16349" y="18296"/>
                  </a:lnTo>
                  <a:lnTo>
                    <a:pt x="16473" y="17875"/>
                  </a:lnTo>
                  <a:lnTo>
                    <a:pt x="16473" y="17735"/>
                  </a:lnTo>
                  <a:lnTo>
                    <a:pt x="16308" y="17517"/>
                  </a:lnTo>
                  <a:lnTo>
                    <a:pt x="16205" y="17455"/>
                  </a:lnTo>
                  <a:lnTo>
                    <a:pt x="16123" y="17392"/>
                  </a:lnTo>
                  <a:lnTo>
                    <a:pt x="16102" y="17314"/>
                  </a:lnTo>
                  <a:lnTo>
                    <a:pt x="16123" y="17205"/>
                  </a:lnTo>
                  <a:lnTo>
                    <a:pt x="16205" y="17096"/>
                  </a:lnTo>
                  <a:lnTo>
                    <a:pt x="16308" y="16971"/>
                  </a:lnTo>
                  <a:lnTo>
                    <a:pt x="16617" y="16831"/>
                  </a:lnTo>
                  <a:lnTo>
                    <a:pt x="16843" y="16753"/>
                  </a:lnTo>
                  <a:lnTo>
                    <a:pt x="17091" y="16660"/>
                  </a:lnTo>
                  <a:lnTo>
                    <a:pt x="17317" y="16582"/>
                  </a:lnTo>
                  <a:lnTo>
                    <a:pt x="17502" y="16442"/>
                  </a:lnTo>
                  <a:lnTo>
                    <a:pt x="17626" y="16301"/>
                  </a:lnTo>
                  <a:lnTo>
                    <a:pt x="17688" y="16130"/>
                  </a:lnTo>
                  <a:lnTo>
                    <a:pt x="17770" y="15756"/>
                  </a:lnTo>
                  <a:lnTo>
                    <a:pt x="17852" y="15569"/>
                  </a:lnTo>
                  <a:lnTo>
                    <a:pt x="17914" y="15397"/>
                  </a:lnTo>
                  <a:lnTo>
                    <a:pt x="17955" y="15195"/>
                  </a:lnTo>
                  <a:lnTo>
                    <a:pt x="17997" y="15008"/>
                  </a:lnTo>
                  <a:lnTo>
                    <a:pt x="17997" y="14556"/>
                  </a:lnTo>
                  <a:lnTo>
                    <a:pt x="17914" y="14322"/>
                  </a:lnTo>
                  <a:lnTo>
                    <a:pt x="17852" y="14135"/>
                  </a:lnTo>
                  <a:lnTo>
                    <a:pt x="17688" y="13761"/>
                  </a:lnTo>
                  <a:lnTo>
                    <a:pt x="17544" y="13387"/>
                  </a:lnTo>
                  <a:lnTo>
                    <a:pt x="17441" y="13231"/>
                  </a:lnTo>
                  <a:lnTo>
                    <a:pt x="17399" y="13060"/>
                  </a:lnTo>
                  <a:lnTo>
                    <a:pt x="17441" y="12919"/>
                  </a:lnTo>
                  <a:lnTo>
                    <a:pt x="17441" y="12779"/>
                  </a:lnTo>
                  <a:lnTo>
                    <a:pt x="17502" y="12639"/>
                  </a:lnTo>
                  <a:lnTo>
                    <a:pt x="17585" y="12499"/>
                  </a:lnTo>
                  <a:lnTo>
                    <a:pt x="17667" y="12405"/>
                  </a:lnTo>
                  <a:lnTo>
                    <a:pt x="17729" y="12358"/>
                  </a:lnTo>
                  <a:lnTo>
                    <a:pt x="17873" y="12234"/>
                  </a:lnTo>
                  <a:lnTo>
                    <a:pt x="17955" y="12125"/>
                  </a:lnTo>
                  <a:lnTo>
                    <a:pt x="18038" y="11984"/>
                  </a:lnTo>
                  <a:lnTo>
                    <a:pt x="18141" y="11875"/>
                  </a:lnTo>
                  <a:lnTo>
                    <a:pt x="18326" y="11766"/>
                  </a:lnTo>
                  <a:lnTo>
                    <a:pt x="18511" y="11642"/>
                  </a:lnTo>
                  <a:lnTo>
                    <a:pt x="18655" y="11532"/>
                  </a:lnTo>
                  <a:lnTo>
                    <a:pt x="19047" y="11221"/>
                  </a:lnTo>
                  <a:lnTo>
                    <a:pt x="19376" y="10862"/>
                  </a:lnTo>
                  <a:lnTo>
                    <a:pt x="19438" y="10722"/>
                  </a:lnTo>
                  <a:lnTo>
                    <a:pt x="19644" y="10488"/>
                  </a:lnTo>
                  <a:lnTo>
                    <a:pt x="19788" y="10410"/>
                  </a:lnTo>
                  <a:lnTo>
                    <a:pt x="20035" y="10239"/>
                  </a:lnTo>
                  <a:lnTo>
                    <a:pt x="20303" y="10099"/>
                  </a:lnTo>
                  <a:lnTo>
                    <a:pt x="20529" y="9896"/>
                  </a:lnTo>
                  <a:lnTo>
                    <a:pt x="20632" y="9818"/>
                  </a:lnTo>
                  <a:lnTo>
                    <a:pt x="20715" y="9694"/>
                  </a:lnTo>
                  <a:lnTo>
                    <a:pt x="20715" y="9304"/>
                  </a:lnTo>
                  <a:lnTo>
                    <a:pt x="20797" y="9164"/>
                  </a:lnTo>
                  <a:lnTo>
                    <a:pt x="20818" y="9023"/>
                  </a:lnTo>
                  <a:lnTo>
                    <a:pt x="20941" y="8883"/>
                  </a:lnTo>
                  <a:lnTo>
                    <a:pt x="21126" y="8649"/>
                  </a:lnTo>
                  <a:lnTo>
                    <a:pt x="21271" y="8462"/>
                  </a:lnTo>
                  <a:lnTo>
                    <a:pt x="21394" y="8291"/>
                  </a:lnTo>
                  <a:lnTo>
                    <a:pt x="21456" y="8119"/>
                  </a:lnTo>
                  <a:lnTo>
                    <a:pt x="21579" y="7901"/>
                  </a:lnTo>
                  <a:lnTo>
                    <a:pt x="21600" y="7777"/>
                  </a:lnTo>
                  <a:lnTo>
                    <a:pt x="21600" y="7730"/>
                  </a:lnTo>
                  <a:lnTo>
                    <a:pt x="21579" y="7668"/>
                  </a:lnTo>
                  <a:lnTo>
                    <a:pt x="21497" y="7621"/>
                  </a:lnTo>
                  <a:lnTo>
                    <a:pt x="21415" y="7621"/>
                  </a:lnTo>
                  <a:lnTo>
                    <a:pt x="21312" y="7636"/>
                  </a:lnTo>
                  <a:lnTo>
                    <a:pt x="21229" y="7668"/>
                  </a:lnTo>
                  <a:lnTo>
                    <a:pt x="21023" y="7777"/>
                  </a:lnTo>
                  <a:lnTo>
                    <a:pt x="20941" y="7808"/>
                  </a:lnTo>
                  <a:lnTo>
                    <a:pt x="20632" y="7808"/>
                  </a:lnTo>
                  <a:lnTo>
                    <a:pt x="20488" y="7839"/>
                  </a:lnTo>
                  <a:lnTo>
                    <a:pt x="20385" y="7901"/>
                  </a:lnTo>
                  <a:lnTo>
                    <a:pt x="20303" y="7948"/>
                  </a:lnTo>
                  <a:lnTo>
                    <a:pt x="20159" y="8010"/>
                  </a:lnTo>
                  <a:lnTo>
                    <a:pt x="19973" y="8010"/>
                  </a:lnTo>
                  <a:lnTo>
                    <a:pt x="19644" y="7979"/>
                  </a:lnTo>
                  <a:lnTo>
                    <a:pt x="19232" y="7979"/>
                  </a:lnTo>
                  <a:lnTo>
                    <a:pt x="19150" y="7917"/>
                  </a:lnTo>
                  <a:lnTo>
                    <a:pt x="19067" y="7870"/>
                  </a:lnTo>
                  <a:lnTo>
                    <a:pt x="19006" y="7699"/>
                  </a:lnTo>
                  <a:lnTo>
                    <a:pt x="18923" y="7590"/>
                  </a:lnTo>
                  <a:lnTo>
                    <a:pt x="18861" y="7465"/>
                  </a:lnTo>
                  <a:lnTo>
                    <a:pt x="18635" y="7278"/>
                  </a:lnTo>
                  <a:lnTo>
                    <a:pt x="18408" y="7106"/>
                  </a:lnTo>
                  <a:lnTo>
                    <a:pt x="18223" y="6873"/>
                  </a:lnTo>
                  <a:lnTo>
                    <a:pt x="18038" y="6623"/>
                  </a:lnTo>
                  <a:lnTo>
                    <a:pt x="17811" y="6374"/>
                  </a:lnTo>
                  <a:lnTo>
                    <a:pt x="17626" y="6094"/>
                  </a:lnTo>
                  <a:lnTo>
                    <a:pt x="17482" y="5813"/>
                  </a:lnTo>
                  <a:lnTo>
                    <a:pt x="17399" y="5470"/>
                  </a:lnTo>
                  <a:lnTo>
                    <a:pt x="17317" y="5330"/>
                  </a:lnTo>
                  <a:lnTo>
                    <a:pt x="17255" y="5158"/>
                  </a:lnTo>
                  <a:lnTo>
                    <a:pt x="17070" y="4909"/>
                  </a:lnTo>
                  <a:lnTo>
                    <a:pt x="16843" y="4675"/>
                  </a:lnTo>
                  <a:lnTo>
                    <a:pt x="16658" y="4457"/>
                  </a:lnTo>
                  <a:lnTo>
                    <a:pt x="16514" y="4208"/>
                  </a:lnTo>
                  <a:lnTo>
                    <a:pt x="16473" y="4068"/>
                  </a:lnTo>
                  <a:lnTo>
                    <a:pt x="16473" y="3803"/>
                  </a:lnTo>
                  <a:lnTo>
                    <a:pt x="16432" y="3662"/>
                  </a:lnTo>
                  <a:lnTo>
                    <a:pt x="16246" y="3444"/>
                  </a:lnTo>
                  <a:lnTo>
                    <a:pt x="16061" y="3179"/>
                  </a:lnTo>
                  <a:lnTo>
                    <a:pt x="15835" y="2930"/>
                  </a:lnTo>
                  <a:lnTo>
                    <a:pt x="15690" y="2790"/>
                  </a:lnTo>
                  <a:lnTo>
                    <a:pt x="15690" y="2743"/>
                  </a:lnTo>
                  <a:lnTo>
                    <a:pt x="15649" y="2681"/>
                  </a:lnTo>
                  <a:lnTo>
                    <a:pt x="15711" y="2618"/>
                  </a:lnTo>
                  <a:lnTo>
                    <a:pt x="15526" y="2431"/>
                  </a:lnTo>
                  <a:lnTo>
                    <a:pt x="15340" y="2197"/>
                  </a:lnTo>
                  <a:lnTo>
                    <a:pt x="15279" y="1995"/>
                  </a:lnTo>
                  <a:lnTo>
                    <a:pt x="15237" y="1886"/>
                  </a:lnTo>
                  <a:lnTo>
                    <a:pt x="15279" y="1808"/>
                  </a:lnTo>
                  <a:close/>
                </a:path>
              </a:pathLst>
            </a:custGeom>
            <a:solidFill>
              <a:srgbClr val="D9D9D9">
                <a:alpha val="15000"/>
              </a:srgbClr>
            </a:solidFill>
            <a:ln w="9525" cap="flat">
              <a:solidFill>
                <a:srgbClr val="D9D9D9">
                  <a:alpha val="15000"/>
                </a:srgbClr>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sz="1800">
                <a:latin typeface="Calibri"/>
                <a:ea typeface="Calibri"/>
                <a:cs typeface="Calibri"/>
                <a:sym typeface="Calibri"/>
              </a:endParaRPr>
            </a:p>
          </p:txBody>
        </p:sp>
      </p:grpSp>
      <p:sp>
        <p:nvSpPr>
          <p:cNvPr id="1193" name="Thom Rainer’s research (The Unchurched Next Door):…"/>
          <p:cNvSpPr txBox="1"/>
          <p:nvPr/>
        </p:nvSpPr>
        <p:spPr>
          <a:xfrm>
            <a:off x="2324866" y="3231165"/>
            <a:ext cx="19152300" cy="806673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Listen to the “</a:t>
            </a:r>
            <a:r>
              <a:rPr lang="en-US" sz="6000" dirty="0" smtClean="0">
                <a:solidFill>
                  <a:srgbClr val="FFC000"/>
                </a:solidFill>
                <a:effectLst>
                  <a:outerShdw blurRad="63500" dist="88900" dir="2939454" rotWithShape="0">
                    <a:srgbClr val="000000"/>
                  </a:outerShdw>
                </a:effectLst>
                <a:latin typeface="Arial"/>
                <a:ea typeface="Arial"/>
                <a:cs typeface="Arial"/>
                <a:sym typeface="Arial"/>
              </a:rPr>
              <a:t>heartbeat</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of your community. What are the “</a:t>
            </a:r>
            <a:r>
              <a:rPr lang="en-US" sz="6000" dirty="0" smtClean="0">
                <a:solidFill>
                  <a:srgbClr val="FFC000"/>
                </a:solidFill>
                <a:effectLst>
                  <a:outerShdw blurRad="63500" dist="88900" dir="2939454" rotWithShape="0">
                    <a:srgbClr val="000000"/>
                  </a:outerShdw>
                </a:effectLst>
                <a:latin typeface="Arial"/>
                <a:ea typeface="Arial"/>
                <a:cs typeface="Arial"/>
                <a:sym typeface="Arial"/>
              </a:rPr>
              <a:t>real needs</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smtClean="0">
              <a:solidFill>
                <a:srgbClr val="FFC000"/>
              </a:solidFill>
              <a:effectLst>
                <a:outerShdw blurRad="63500" dist="88900" dir="2939454" rotWithShape="0">
                  <a:srgbClr val="000000"/>
                </a:outerShdw>
              </a:effectLst>
              <a:latin typeface="Arial"/>
              <a:ea typeface="Arial"/>
              <a:cs typeface="Arial"/>
              <a:sym typeface="Arial"/>
            </a:endParaRPr>
          </a:p>
          <a:p>
            <a:pPr marL="1143000" indent="-1143000" algn="l" defTabSz="584200">
              <a:buFontTx/>
              <a:buAutoNum type="arabicPeriod"/>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Consult with </a:t>
            </a:r>
            <a:r>
              <a:rPr lang="en-US" sz="6000" dirty="0" smtClean="0">
                <a:solidFill>
                  <a:srgbClr val="DCBD23"/>
                </a:solidFill>
                <a:effectLst>
                  <a:outerShdw blurRad="63500" dist="88900" dir="2939454" rotWithShape="0">
                    <a:srgbClr val="000000"/>
                  </a:outerShdw>
                </a:effectLst>
                <a:latin typeface="Arial"/>
                <a:ea typeface="Arial"/>
                <a:cs typeface="Arial"/>
                <a:sym typeface="Arial"/>
              </a:rPr>
              <a:t>community leaders </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and agencies</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a:solidFill>
                <a:srgbClr val="FFFFFF"/>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a:solidFill>
                  <a:srgbClr val="FFFFFF"/>
                </a:solidFill>
                <a:effectLst>
                  <a:outerShdw blurRad="63500" dist="88900" dir="2939454" rotWithShape="0">
                    <a:srgbClr val="000000"/>
                  </a:outerShdw>
                </a:effectLst>
                <a:latin typeface="Arial"/>
                <a:ea typeface="Arial"/>
                <a:cs typeface="Arial"/>
                <a:sym typeface="Arial"/>
              </a:rPr>
              <a:t>	</a:t>
            </a:r>
            <a:r>
              <a:rPr lang="en-US" sz="6000" dirty="0" smtClean="0">
                <a:solidFill>
                  <a:srgbClr val="FFFFFF"/>
                </a:solidFill>
                <a:effectLst>
                  <a:outerShdw blurRad="63500" dist="88900" dir="2939454" rotWithShape="0">
                    <a:srgbClr val="000000"/>
                  </a:outerShdw>
                </a:effectLst>
                <a:latin typeface="Arial"/>
                <a:ea typeface="Arial"/>
                <a:cs typeface="Arial"/>
                <a:sym typeface="Arial"/>
              </a:rPr>
              <a:t>	</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r>
              <a:rPr lang="en-US" sz="6000" dirty="0" smtClean="0">
                <a:solidFill>
                  <a:srgbClr val="FFFFFF"/>
                </a:solidFill>
                <a:effectLst>
                  <a:outerShdw blurRad="63500" dist="88900" dir="2939454" rotWithShape="0">
                    <a:srgbClr val="000000"/>
                  </a:outerShdw>
                </a:effectLst>
                <a:latin typeface="Arial"/>
                <a:ea typeface="Arial"/>
                <a:cs typeface="Arial"/>
                <a:sym typeface="Arial"/>
              </a:rPr>
              <a:t>				</a:t>
            </a: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a:solidFill>
                <a:srgbClr val="FFFFFF"/>
              </a:solidFill>
              <a:effectLst>
                <a:outerShdw blurRad="63500" dist="88900" dir="2939454" rotWithShape="0">
                  <a:srgbClr val="000000"/>
                </a:outerShdw>
              </a:effectLst>
              <a:latin typeface="Arial"/>
              <a:ea typeface="Arial"/>
              <a:cs typeface="Arial"/>
              <a:sym typeface="Arial"/>
            </a:endParaRPr>
          </a:p>
          <a:p>
            <a:pPr algn="l" defTabSz="584200">
              <a:defRPr sz="6000">
                <a:solidFill>
                  <a:srgbClr val="FFFFFF"/>
                </a:solidFill>
                <a:effectLst>
                  <a:outerShdw blurRad="63500" dist="88900" dir="2939454" rotWithShape="0">
                    <a:srgbClr val="000000"/>
                  </a:outerShdw>
                </a:effectLst>
                <a:latin typeface="Arial"/>
                <a:ea typeface="Arial"/>
                <a:cs typeface="Arial"/>
                <a:sym typeface="Arial"/>
              </a:defRPr>
            </a:pPr>
            <a:endParaRPr lang="en-US" sz="6000" dirty="0" smtClean="0">
              <a:solidFill>
                <a:srgbClr val="FFFFFF"/>
              </a:solidFill>
              <a:effectLst>
                <a:outerShdw blurRad="63500" dist="88900" dir="2939454" rotWithShape="0">
                  <a:srgbClr val="000000"/>
                </a:outerShdw>
              </a:effectLst>
              <a:latin typeface="Arial"/>
              <a:ea typeface="Arial"/>
              <a:cs typeface="Arial"/>
              <a:sym typeface="Arial"/>
            </a:endParaRPr>
          </a:p>
        </p:txBody>
      </p:sp>
      <p:sp>
        <p:nvSpPr>
          <p:cNvPr id="22" name="3.Service"/>
          <p:cNvSpPr txBox="1"/>
          <p:nvPr/>
        </p:nvSpPr>
        <p:spPr>
          <a:xfrm>
            <a:off x="2425458" y="1637791"/>
            <a:ext cx="19533084" cy="14735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marL="457200" lvl="1" indent="0" defTabSz="584200">
              <a:defRPr sz="8000" b="1">
                <a:solidFill>
                  <a:srgbClr val="FFFFFF"/>
                </a:solidFill>
                <a:effectLst>
                  <a:outerShdw blurRad="63500" dist="63500" dir="2400000" rotWithShape="0">
                    <a:srgbClr val="000000"/>
                  </a:outerShdw>
                </a:effectLst>
                <a:latin typeface="Arial"/>
                <a:ea typeface="Arial"/>
                <a:cs typeface="Arial"/>
                <a:sym typeface="Arial"/>
              </a:defRPr>
            </a:pPr>
            <a:r>
              <a:rPr lang="en-US" sz="8000" b="1" dirty="0" smtClean="0">
                <a:solidFill>
                  <a:srgbClr val="FFC000"/>
                </a:solidFill>
                <a:effectLst>
                  <a:outerShdw blurRad="63500" dist="63500" dir="2400000" rotWithShape="0">
                    <a:srgbClr val="000000"/>
                  </a:outerShdw>
                </a:effectLst>
                <a:latin typeface="Arial"/>
                <a:ea typeface="Arial"/>
                <a:cs typeface="Arial"/>
                <a:sym typeface="Arial"/>
              </a:rPr>
              <a:t>Community Assessment</a:t>
            </a:r>
            <a:endParaRPr sz="8000" b="1" dirty="0">
              <a:solidFill>
                <a:srgbClr val="FFC000"/>
              </a:solidFill>
              <a:effectLst>
                <a:outerShdw blurRad="63500" dist="63500" dir="2400000" rotWithShape="0">
                  <a:srgbClr val="000000"/>
                </a:outerShdw>
              </a:effectLst>
              <a:latin typeface="Arial"/>
              <a:ea typeface="Arial"/>
              <a:cs typeface="Arial"/>
              <a:sym typeface="Arial"/>
            </a:endParaRPr>
          </a:p>
        </p:txBody>
      </p:sp>
      <p:pic>
        <p:nvPicPr>
          <p:cNvPr id="2" name="Picture 1"/>
          <p:cNvPicPr>
            <a:picLocks noChangeAspect="1"/>
          </p:cNvPicPr>
          <p:nvPr/>
        </p:nvPicPr>
        <p:blipFill>
          <a:blip r:embed="rId3"/>
          <a:stretch>
            <a:fillRect/>
          </a:stretch>
        </p:blipFill>
        <p:spPr>
          <a:xfrm>
            <a:off x="5080184" y="7542753"/>
            <a:ext cx="5256748" cy="347895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reflection blurRad="6350" stA="50000" endA="300" endPos="55000" dir="5400000" sy="-100000" algn="bl" rotWithShape="0"/>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11197" y="7169522"/>
            <a:ext cx="5734077" cy="10373684"/>
          </a:xfrm>
          <a:prstGeom prst="rect">
            <a:avLst/>
          </a:prstGeom>
          <a:effectLst/>
        </p:spPr>
      </p:pic>
    </p:spTree>
    <p:extLst>
      <p:ext uri="{BB962C8B-B14F-4D97-AF65-F5344CB8AC3E}">
        <p14:creationId xmlns:p14="http://schemas.microsoft.com/office/powerpoint/2010/main" val="135214453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191"/>
                                        </p:tgtEl>
                                        <p:attrNameLst>
                                          <p:attrName>style.visibility</p:attrName>
                                        </p:attrNameLst>
                                      </p:cBhvr>
                                      <p:to>
                                        <p:strVal val="visible"/>
                                      </p:to>
                                    </p:set>
                                    <p:animEffect transition="in" filter="dissolve">
                                      <p:cBhvr>
                                        <p:cTn id="7" dur="1500"/>
                                        <p:tgtEl>
                                          <p:spTgt spid="11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9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1" grpId="0"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7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29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6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Default Design">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12658</TotalTime>
  <Words>4955</Words>
  <Application>Microsoft Office PowerPoint</Application>
  <PresentationFormat>Custom</PresentationFormat>
  <Paragraphs>390</Paragraphs>
  <Slides>34</Slides>
  <Notes>34</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34</vt:i4>
      </vt:variant>
    </vt:vector>
  </HeadingPairs>
  <TitlesOfParts>
    <vt:vector size="53" baseType="lpstr">
      <vt:lpstr>Arial</vt:lpstr>
      <vt:lpstr>Arial Black</vt:lpstr>
      <vt:lpstr>Calibri</vt:lpstr>
      <vt:lpstr>Helvetica</vt:lpstr>
      <vt:lpstr>Helvetica Light</vt:lpstr>
      <vt:lpstr>Helvetica Neue</vt:lpstr>
      <vt:lpstr>Minion Pro</vt:lpstr>
      <vt:lpstr>Nexa Rust Sans Black</vt:lpstr>
      <vt:lpstr>Play</vt:lpstr>
      <vt:lpstr>Tahoma</vt:lpstr>
      <vt:lpstr>Times New Roman</vt:lpstr>
      <vt:lpstr>Titillium Web</vt:lpstr>
      <vt:lpstr>Verdana</vt:lpstr>
      <vt:lpstr>Wingdings</vt:lpstr>
      <vt:lpstr>White</vt:lpstr>
      <vt:lpstr>73_White</vt:lpstr>
      <vt:lpstr>129_White</vt:lpstr>
      <vt:lpstr>6_White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Hartman</dc:creator>
  <cp:lastModifiedBy>David Hartman</cp:lastModifiedBy>
  <cp:revision>142</cp:revision>
  <cp:lastPrinted>2018-05-29T00:57:00Z</cp:lastPrinted>
  <dcterms:modified xsi:type="dcterms:W3CDTF">2021-07-12T01:25:55Z</dcterms:modified>
</cp:coreProperties>
</file>