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14" r:id="rId2"/>
  </p:sldMasterIdLst>
  <p:notesMasterIdLst>
    <p:notesMasterId r:id="rId34"/>
  </p:notesMasterIdLst>
  <p:sldIdLst>
    <p:sldId id="256" r:id="rId3"/>
    <p:sldId id="746" r:id="rId4"/>
    <p:sldId id="747" r:id="rId5"/>
    <p:sldId id="780" r:id="rId6"/>
    <p:sldId id="797" r:id="rId7"/>
    <p:sldId id="781" r:id="rId8"/>
    <p:sldId id="782" r:id="rId9"/>
    <p:sldId id="783" r:id="rId10"/>
    <p:sldId id="784" r:id="rId11"/>
    <p:sldId id="785" r:id="rId12"/>
    <p:sldId id="307" r:id="rId13"/>
    <p:sldId id="786" r:id="rId14"/>
    <p:sldId id="787" r:id="rId15"/>
    <p:sldId id="788" r:id="rId16"/>
    <p:sldId id="789" r:id="rId17"/>
    <p:sldId id="790" r:id="rId18"/>
    <p:sldId id="791" r:id="rId19"/>
    <p:sldId id="792" r:id="rId20"/>
    <p:sldId id="793" r:id="rId21"/>
    <p:sldId id="794" r:id="rId22"/>
    <p:sldId id="796" r:id="rId23"/>
    <p:sldId id="798" r:id="rId24"/>
    <p:sldId id="799" r:id="rId25"/>
    <p:sldId id="813" r:id="rId26"/>
    <p:sldId id="815" r:id="rId27"/>
    <p:sldId id="814" r:id="rId28"/>
    <p:sldId id="816" r:id="rId29"/>
    <p:sldId id="800" r:id="rId30"/>
    <p:sldId id="801" r:id="rId31"/>
    <p:sldId id="802" r:id="rId32"/>
    <p:sldId id="8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92"/>
    <p:restoredTop sz="94681"/>
  </p:normalViewPr>
  <p:slideViewPr>
    <p:cSldViewPr snapToGrid="0" snapToObjects="1">
      <p:cViewPr varScale="1">
        <p:scale>
          <a:sx n="88" d="100"/>
          <a:sy n="88" d="100"/>
        </p:scale>
        <p:origin x="208"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4F2-5717-1B45-A46B-4A25BBC99649}" type="datetimeFigureOut">
              <a:rPr lang="en-US" smtClean="0"/>
              <a:t>7/19/21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21227-3F17-E842-9073-A357FBED75DC}" type="slidenum">
              <a:rPr lang="en-US" smtClean="0"/>
              <a:t>‹#›</a:t>
            </a:fld>
            <a:endParaRPr lang="en-US"/>
          </a:p>
        </p:txBody>
      </p:sp>
    </p:spTree>
    <p:extLst>
      <p:ext uri="{BB962C8B-B14F-4D97-AF65-F5344CB8AC3E}">
        <p14:creationId xmlns:p14="http://schemas.microsoft.com/office/powerpoint/2010/main" val="292214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a:t>
            </a:fld>
            <a:endParaRPr lang="en-US"/>
          </a:p>
        </p:txBody>
      </p:sp>
    </p:spTree>
    <p:extLst>
      <p:ext uri="{BB962C8B-B14F-4D97-AF65-F5344CB8AC3E}">
        <p14:creationId xmlns:p14="http://schemas.microsoft.com/office/powerpoint/2010/main" val="369623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12</a:t>
            </a:fld>
            <a:endParaRPr lang="en-US"/>
          </a:p>
        </p:txBody>
      </p:sp>
    </p:spTree>
    <p:extLst>
      <p:ext uri="{BB962C8B-B14F-4D97-AF65-F5344CB8AC3E}">
        <p14:creationId xmlns:p14="http://schemas.microsoft.com/office/powerpoint/2010/main" val="3527718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13</a:t>
            </a:fld>
            <a:endParaRPr lang="en-US"/>
          </a:p>
        </p:txBody>
      </p:sp>
    </p:spTree>
    <p:extLst>
      <p:ext uri="{BB962C8B-B14F-4D97-AF65-F5344CB8AC3E}">
        <p14:creationId xmlns:p14="http://schemas.microsoft.com/office/powerpoint/2010/main" val="267125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14</a:t>
            </a:fld>
            <a:endParaRPr lang="en-US"/>
          </a:p>
        </p:txBody>
      </p:sp>
    </p:spTree>
    <p:extLst>
      <p:ext uri="{BB962C8B-B14F-4D97-AF65-F5344CB8AC3E}">
        <p14:creationId xmlns:p14="http://schemas.microsoft.com/office/powerpoint/2010/main" val="193853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15</a:t>
            </a:fld>
            <a:endParaRPr lang="en-US"/>
          </a:p>
        </p:txBody>
      </p:sp>
    </p:spTree>
    <p:extLst>
      <p:ext uri="{BB962C8B-B14F-4D97-AF65-F5344CB8AC3E}">
        <p14:creationId xmlns:p14="http://schemas.microsoft.com/office/powerpoint/2010/main" val="1158685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16</a:t>
            </a:fld>
            <a:endParaRPr lang="en-US"/>
          </a:p>
        </p:txBody>
      </p:sp>
    </p:spTree>
    <p:extLst>
      <p:ext uri="{BB962C8B-B14F-4D97-AF65-F5344CB8AC3E}">
        <p14:creationId xmlns:p14="http://schemas.microsoft.com/office/powerpoint/2010/main" val="33828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17</a:t>
            </a:fld>
            <a:endParaRPr lang="en-US"/>
          </a:p>
        </p:txBody>
      </p:sp>
    </p:spTree>
    <p:extLst>
      <p:ext uri="{BB962C8B-B14F-4D97-AF65-F5344CB8AC3E}">
        <p14:creationId xmlns:p14="http://schemas.microsoft.com/office/powerpoint/2010/main" val="244230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18</a:t>
            </a:fld>
            <a:endParaRPr lang="en-US"/>
          </a:p>
        </p:txBody>
      </p:sp>
    </p:spTree>
    <p:extLst>
      <p:ext uri="{BB962C8B-B14F-4D97-AF65-F5344CB8AC3E}">
        <p14:creationId xmlns:p14="http://schemas.microsoft.com/office/powerpoint/2010/main" val="2104279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19</a:t>
            </a:fld>
            <a:endParaRPr lang="en-US"/>
          </a:p>
        </p:txBody>
      </p:sp>
    </p:spTree>
    <p:extLst>
      <p:ext uri="{BB962C8B-B14F-4D97-AF65-F5344CB8AC3E}">
        <p14:creationId xmlns:p14="http://schemas.microsoft.com/office/powerpoint/2010/main" val="1288490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20</a:t>
            </a:fld>
            <a:endParaRPr lang="en-US"/>
          </a:p>
        </p:txBody>
      </p:sp>
    </p:spTree>
    <p:extLst>
      <p:ext uri="{BB962C8B-B14F-4D97-AF65-F5344CB8AC3E}">
        <p14:creationId xmlns:p14="http://schemas.microsoft.com/office/powerpoint/2010/main" val="46380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21</a:t>
            </a:fld>
            <a:endParaRPr lang="en-US"/>
          </a:p>
        </p:txBody>
      </p:sp>
    </p:spTree>
    <p:extLst>
      <p:ext uri="{BB962C8B-B14F-4D97-AF65-F5344CB8AC3E}">
        <p14:creationId xmlns:p14="http://schemas.microsoft.com/office/powerpoint/2010/main" val="184132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3</a:t>
            </a:fld>
            <a:endParaRPr lang="en-US"/>
          </a:p>
        </p:txBody>
      </p:sp>
    </p:spTree>
    <p:extLst>
      <p:ext uri="{BB962C8B-B14F-4D97-AF65-F5344CB8AC3E}">
        <p14:creationId xmlns:p14="http://schemas.microsoft.com/office/powerpoint/2010/main" val="168928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22</a:t>
            </a:fld>
            <a:endParaRPr lang="en-US"/>
          </a:p>
        </p:txBody>
      </p:sp>
    </p:spTree>
    <p:extLst>
      <p:ext uri="{BB962C8B-B14F-4D97-AF65-F5344CB8AC3E}">
        <p14:creationId xmlns:p14="http://schemas.microsoft.com/office/powerpoint/2010/main" val="1387497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23</a:t>
            </a:fld>
            <a:endParaRPr lang="en-US"/>
          </a:p>
        </p:txBody>
      </p:sp>
    </p:spTree>
    <p:extLst>
      <p:ext uri="{BB962C8B-B14F-4D97-AF65-F5344CB8AC3E}">
        <p14:creationId xmlns:p14="http://schemas.microsoft.com/office/powerpoint/2010/main" val="4128079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24</a:t>
            </a:fld>
            <a:endParaRPr lang="en-US"/>
          </a:p>
        </p:txBody>
      </p:sp>
    </p:spTree>
    <p:extLst>
      <p:ext uri="{BB962C8B-B14F-4D97-AF65-F5344CB8AC3E}">
        <p14:creationId xmlns:p14="http://schemas.microsoft.com/office/powerpoint/2010/main" val="1007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25</a:t>
            </a:fld>
            <a:endParaRPr lang="en-US"/>
          </a:p>
        </p:txBody>
      </p:sp>
    </p:spTree>
    <p:extLst>
      <p:ext uri="{BB962C8B-B14F-4D97-AF65-F5344CB8AC3E}">
        <p14:creationId xmlns:p14="http://schemas.microsoft.com/office/powerpoint/2010/main" val="95046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26</a:t>
            </a:fld>
            <a:endParaRPr lang="en-US"/>
          </a:p>
        </p:txBody>
      </p:sp>
    </p:spTree>
    <p:extLst>
      <p:ext uri="{BB962C8B-B14F-4D97-AF65-F5344CB8AC3E}">
        <p14:creationId xmlns:p14="http://schemas.microsoft.com/office/powerpoint/2010/main" val="2421257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27</a:t>
            </a:fld>
            <a:endParaRPr lang="en-US"/>
          </a:p>
        </p:txBody>
      </p:sp>
    </p:spTree>
    <p:extLst>
      <p:ext uri="{BB962C8B-B14F-4D97-AF65-F5344CB8AC3E}">
        <p14:creationId xmlns:p14="http://schemas.microsoft.com/office/powerpoint/2010/main" val="4247826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28</a:t>
            </a:fld>
            <a:endParaRPr lang="en-US"/>
          </a:p>
        </p:txBody>
      </p:sp>
    </p:spTree>
    <p:extLst>
      <p:ext uri="{BB962C8B-B14F-4D97-AF65-F5344CB8AC3E}">
        <p14:creationId xmlns:p14="http://schemas.microsoft.com/office/powerpoint/2010/main" val="2649112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29</a:t>
            </a:fld>
            <a:endParaRPr lang="en-US"/>
          </a:p>
        </p:txBody>
      </p:sp>
    </p:spTree>
    <p:extLst>
      <p:ext uri="{BB962C8B-B14F-4D97-AF65-F5344CB8AC3E}">
        <p14:creationId xmlns:p14="http://schemas.microsoft.com/office/powerpoint/2010/main" val="396113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30</a:t>
            </a:fld>
            <a:endParaRPr lang="en-US"/>
          </a:p>
        </p:txBody>
      </p:sp>
    </p:spTree>
    <p:extLst>
      <p:ext uri="{BB962C8B-B14F-4D97-AF65-F5344CB8AC3E}">
        <p14:creationId xmlns:p14="http://schemas.microsoft.com/office/powerpoint/2010/main" val="3392554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31</a:t>
            </a:fld>
            <a:endParaRPr lang="en-US"/>
          </a:p>
        </p:txBody>
      </p:sp>
    </p:spTree>
    <p:extLst>
      <p:ext uri="{BB962C8B-B14F-4D97-AF65-F5344CB8AC3E}">
        <p14:creationId xmlns:p14="http://schemas.microsoft.com/office/powerpoint/2010/main" val="222355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4</a:t>
            </a:fld>
            <a:endParaRPr lang="en-US"/>
          </a:p>
        </p:txBody>
      </p:sp>
    </p:spTree>
    <p:extLst>
      <p:ext uri="{BB962C8B-B14F-4D97-AF65-F5344CB8AC3E}">
        <p14:creationId xmlns:p14="http://schemas.microsoft.com/office/powerpoint/2010/main" val="161848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5</a:t>
            </a:fld>
            <a:endParaRPr lang="en-US"/>
          </a:p>
        </p:txBody>
      </p:sp>
    </p:spTree>
    <p:extLst>
      <p:ext uri="{BB962C8B-B14F-4D97-AF65-F5344CB8AC3E}">
        <p14:creationId xmlns:p14="http://schemas.microsoft.com/office/powerpoint/2010/main" val="1489643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6</a:t>
            </a:fld>
            <a:endParaRPr lang="en-US"/>
          </a:p>
        </p:txBody>
      </p:sp>
    </p:spTree>
    <p:extLst>
      <p:ext uri="{BB962C8B-B14F-4D97-AF65-F5344CB8AC3E}">
        <p14:creationId xmlns:p14="http://schemas.microsoft.com/office/powerpoint/2010/main" val="2551062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7</a:t>
            </a:fld>
            <a:endParaRPr lang="en-US"/>
          </a:p>
        </p:txBody>
      </p:sp>
    </p:spTree>
    <p:extLst>
      <p:ext uri="{BB962C8B-B14F-4D97-AF65-F5344CB8AC3E}">
        <p14:creationId xmlns:p14="http://schemas.microsoft.com/office/powerpoint/2010/main" val="208907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8</a:t>
            </a:fld>
            <a:endParaRPr lang="en-US"/>
          </a:p>
        </p:txBody>
      </p:sp>
    </p:spTree>
    <p:extLst>
      <p:ext uri="{BB962C8B-B14F-4D97-AF65-F5344CB8AC3E}">
        <p14:creationId xmlns:p14="http://schemas.microsoft.com/office/powerpoint/2010/main" val="248149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9</a:t>
            </a:fld>
            <a:endParaRPr lang="en-US"/>
          </a:p>
        </p:txBody>
      </p:sp>
    </p:spTree>
    <p:extLst>
      <p:ext uri="{BB962C8B-B14F-4D97-AF65-F5344CB8AC3E}">
        <p14:creationId xmlns:p14="http://schemas.microsoft.com/office/powerpoint/2010/main" val="24535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10</a:t>
            </a:fld>
            <a:endParaRPr lang="en-US"/>
          </a:p>
        </p:txBody>
      </p:sp>
    </p:spTree>
    <p:extLst>
      <p:ext uri="{BB962C8B-B14F-4D97-AF65-F5344CB8AC3E}">
        <p14:creationId xmlns:p14="http://schemas.microsoft.com/office/powerpoint/2010/main" val="266270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41717D05-6115-8C40-BA53-422E2D50AAB1}" type="slidenum">
              <a:rPr lang="en-US" smtClean="0"/>
              <a:t>‹#›</a:t>
            </a:fld>
            <a:endParaRPr lang="en-US"/>
          </a:p>
        </p:txBody>
      </p:sp>
    </p:spTree>
    <p:extLst>
      <p:ext uri="{BB962C8B-B14F-4D97-AF65-F5344CB8AC3E}">
        <p14:creationId xmlns:p14="http://schemas.microsoft.com/office/powerpoint/2010/main" val="292838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9B5E55-0DD6-AE40-8982-F180D75E49E5}" type="datetimeFigureOut">
              <a:rPr lang="en-US" smtClean="0"/>
              <a:t>7/19/21</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173948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394038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3091367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138054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29B5E55-0DD6-AE40-8982-F180D75E49E5}" type="datetimeFigureOut">
              <a:rPr lang="en-US" smtClean="0"/>
              <a:t>7/19/21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1668341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29B5E55-0DD6-AE40-8982-F180D75E49E5}" type="datetimeFigureOut">
              <a:rPr lang="en-US" smtClean="0"/>
              <a:t>7/19/21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2986373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1580319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3922092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67963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117600"/>
            <a:ext cx="10515600" cy="2124076"/>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39929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111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2139915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8799"/>
            <a:ext cx="10515600" cy="4348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629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2801"/>
            <a:ext cx="10515600" cy="5364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022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72200" y="1825626"/>
            <a:ext cx="5181600" cy="3109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804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5"/>
          <p:cNvSpPr>
            <a:spLocks noGrp="1"/>
          </p:cNvSpPr>
          <p:nvPr>
            <p:ph sz="quarter" idx="4"/>
          </p:nvPr>
        </p:nvSpPr>
        <p:spPr>
          <a:xfrm>
            <a:off x="6172200" y="2505076"/>
            <a:ext cx="5183188" cy="24297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390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5582"/>
            <a:ext cx="10515600" cy="1325563"/>
          </a:xfrm>
        </p:spPr>
        <p:txBody>
          <a:bodyPr/>
          <a:lstStyle/>
          <a:p>
            <a:r>
              <a:rPr lang="en-US"/>
              <a:t>Click to edit Master title style</a:t>
            </a:r>
          </a:p>
        </p:txBody>
      </p:sp>
    </p:spTree>
    <p:extLst>
      <p:ext uri="{BB962C8B-B14F-4D97-AF65-F5344CB8AC3E}">
        <p14:creationId xmlns:p14="http://schemas.microsoft.com/office/powerpoint/2010/main" val="1219949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4521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67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45066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488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r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9659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324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9B5E55-0DD6-AE40-8982-F180D75E49E5}" type="datetimeFigureOut">
              <a:rPr lang="en-US" smtClean="0"/>
              <a:t>7/19/21</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135059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9B5E55-0DD6-AE40-8982-F180D75E49E5}" type="datetimeFigureOut">
              <a:rPr lang="en-US" smtClean="0"/>
              <a:t>7/19/21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250956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9B5E55-0DD6-AE40-8982-F180D75E49E5}" type="datetimeFigureOut">
              <a:rPr lang="en-US" smtClean="0"/>
              <a:t>7/19/21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2632972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9B5E55-0DD6-AE40-8982-F180D75E49E5}" type="datetimeFigureOut">
              <a:rPr lang="en-US" smtClean="0"/>
              <a:t>7/19/21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2103340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B5E55-0DD6-AE40-8982-F180D75E49E5}" type="datetimeFigureOut">
              <a:rPr lang="en-US" smtClean="0"/>
              <a:t>7/19/21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339546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9B5E55-0DD6-AE40-8982-F180D75E49E5}" type="datetimeFigureOut">
              <a:rPr lang="en-US" smtClean="0"/>
              <a:t>7/19/21</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329498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9B5E55-0DD6-AE40-8982-F180D75E49E5}" type="datetimeFigureOut">
              <a:rPr lang="en-US" smtClean="0"/>
              <a:t>7/19/21</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717D05-6115-8C40-BA53-422E2D50AAB1}" type="slidenum">
              <a:rPr lang="en-US" smtClean="0"/>
              <a:t>‹#›</a:t>
            </a:fld>
            <a:endParaRPr lang="en-US"/>
          </a:p>
        </p:txBody>
      </p:sp>
    </p:spTree>
    <p:extLst>
      <p:ext uri="{BB962C8B-B14F-4D97-AF65-F5344CB8AC3E}">
        <p14:creationId xmlns:p14="http://schemas.microsoft.com/office/powerpoint/2010/main" val="208133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629B5E55-0DD6-AE40-8982-F180D75E49E5}" type="datetimeFigureOut">
              <a:rPr lang="en-US" smtClean="0"/>
              <a:t>7/19/21</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41717D05-6115-8C40-BA53-422E2D50AAB1}" type="slidenum">
              <a:rPr lang="en-US" smtClean="0"/>
              <a:t>‹#›</a:t>
            </a:fld>
            <a:endParaRPr lang="en-US"/>
          </a:p>
        </p:txBody>
      </p:sp>
    </p:spTree>
    <p:extLst>
      <p:ext uri="{BB962C8B-B14F-4D97-AF65-F5344CB8AC3E}">
        <p14:creationId xmlns:p14="http://schemas.microsoft.com/office/powerpoint/2010/main" val="40648462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140938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84F9-DD1A-5D45-A590-9E54E02993B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4A00E8-A654-B640-9A12-451FDC94215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13896D1-E11A-6B47-A0BC-D8A56FA015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6453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E58BB9F8-5EA9-0148-A13D-DC7E0936C9FB}"/>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The </a:t>
            </a:r>
            <a:r>
              <a:rPr lang="en-US" sz="4800" b="1" i="1">
                <a:solidFill>
                  <a:srgbClr val="FFFF00"/>
                </a:solidFill>
              </a:rPr>
              <a:t>Harvest</a:t>
            </a:r>
            <a:r>
              <a:rPr lang="en-US" sz="4800" b="1">
                <a:solidFill>
                  <a:srgbClr val="FFFF00"/>
                </a:solidFill>
              </a:rPr>
              <a:t> Cycle</a:t>
            </a:r>
            <a:endParaRPr lang="en-US" sz="4800" b="1" dirty="0">
              <a:solidFill>
                <a:srgbClr val="FFFF00"/>
              </a:solidFill>
            </a:endParaRPr>
          </a:p>
        </p:txBody>
      </p:sp>
      <p:sp>
        <p:nvSpPr>
          <p:cNvPr id="6" name="Content Placeholder 1">
            <a:extLst>
              <a:ext uri="{FF2B5EF4-FFF2-40B4-BE49-F238E27FC236}">
                <a16:creationId xmlns:a16="http://schemas.microsoft.com/office/drawing/2014/main" id="{25333B2F-FE57-3A4D-BA01-A22E63BA6870}"/>
              </a:ext>
            </a:extLst>
          </p:cNvPr>
          <p:cNvSpPr txBox="1">
            <a:spLocks/>
          </p:cNvSpPr>
          <p:nvPr/>
        </p:nvSpPr>
        <p:spPr>
          <a:xfrm>
            <a:off x="1295400" y="1828799"/>
            <a:ext cx="8686800" cy="43481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900" dirty="0">
                <a:solidFill>
                  <a:schemeClr val="bg1"/>
                </a:solidFill>
                <a:latin typeface="Century Gothic" charset="0"/>
                <a:ea typeface="Century Gothic" charset="0"/>
                <a:cs typeface="Century Gothic" charset="0"/>
              </a:rPr>
              <a:t>Personal preparation</a:t>
            </a:r>
          </a:p>
          <a:p>
            <a:pPr>
              <a:spcBef>
                <a:spcPts val="750"/>
              </a:spcBef>
              <a:spcAft>
                <a:spcPts val="1400"/>
              </a:spcAft>
            </a:pPr>
            <a:r>
              <a:rPr lang="en-US" sz="3900" dirty="0">
                <a:solidFill>
                  <a:schemeClr val="bg1"/>
                </a:solidFill>
                <a:latin typeface="Century Gothic" charset="0"/>
                <a:ea typeface="Century Gothic" charset="0"/>
                <a:cs typeface="Century Gothic" charset="0"/>
              </a:rPr>
              <a:t>Tools</a:t>
            </a:r>
          </a:p>
          <a:p>
            <a:pPr>
              <a:spcBef>
                <a:spcPts val="750"/>
              </a:spcBef>
              <a:spcAft>
                <a:spcPts val="1400"/>
              </a:spcAft>
            </a:pPr>
            <a:r>
              <a:rPr lang="en-US" sz="3900" dirty="0">
                <a:solidFill>
                  <a:schemeClr val="bg1"/>
                </a:solidFill>
                <a:latin typeface="Century Gothic" charset="0"/>
                <a:ea typeface="Century Gothic" charset="0"/>
                <a:cs typeface="Century Gothic" charset="0"/>
              </a:rPr>
              <a:t>Planting</a:t>
            </a:r>
          </a:p>
          <a:p>
            <a:pPr>
              <a:spcBef>
                <a:spcPts val="750"/>
              </a:spcBef>
              <a:spcAft>
                <a:spcPts val="1400"/>
              </a:spcAft>
            </a:pPr>
            <a:r>
              <a:rPr lang="en-US" sz="3900" dirty="0">
                <a:solidFill>
                  <a:schemeClr val="bg1"/>
                </a:solidFill>
                <a:latin typeface="Century Gothic" charset="0"/>
                <a:ea typeface="Century Gothic" charset="0"/>
                <a:cs typeface="Century Gothic" charset="0"/>
              </a:rPr>
              <a:t>Watering</a:t>
            </a:r>
          </a:p>
          <a:p>
            <a:pPr>
              <a:spcBef>
                <a:spcPts val="750"/>
              </a:spcBef>
              <a:spcAft>
                <a:spcPts val="1400"/>
              </a:spcAft>
            </a:pPr>
            <a:r>
              <a:rPr lang="en-US" sz="3900" dirty="0">
                <a:solidFill>
                  <a:schemeClr val="bg1"/>
                </a:solidFill>
                <a:latin typeface="Century Gothic" charset="0"/>
                <a:ea typeface="Century Gothic" charset="0"/>
                <a:cs typeface="Century Gothic" charset="0"/>
              </a:rPr>
              <a:t>Harvest</a:t>
            </a:r>
          </a:p>
          <a:p>
            <a:pPr>
              <a:spcBef>
                <a:spcPts val="750"/>
              </a:spcBef>
              <a:spcAft>
                <a:spcPts val="1400"/>
              </a:spcAft>
            </a:pPr>
            <a:r>
              <a:rPr lang="en-US" sz="3900" dirty="0">
                <a:solidFill>
                  <a:schemeClr val="bg1"/>
                </a:solidFill>
                <a:latin typeface="Century Gothic" charset="0"/>
                <a:ea typeface="Century Gothic" charset="0"/>
                <a:cs typeface="Century Gothic" charset="0"/>
              </a:rPr>
              <a:t>Follow up</a:t>
            </a:r>
          </a:p>
          <a:p>
            <a:pPr>
              <a:spcBef>
                <a:spcPts val="750"/>
              </a:spcBef>
              <a:spcAft>
                <a:spcPts val="1400"/>
              </a:spcAft>
            </a:pPr>
            <a:endParaRPr lang="en-US" sz="36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7927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457200" y="1277655"/>
            <a:ext cx="11317266" cy="5229616"/>
          </a:xfrm>
          <a:custGeom>
            <a:avLst/>
            <a:gdLst>
              <a:gd name="connsiteX0" fmla="*/ 0 w 11317266"/>
              <a:gd name="connsiteY0" fmla="*/ 0 h 5229616"/>
              <a:gd name="connsiteX1" fmla="*/ 0 w 11317266"/>
              <a:gd name="connsiteY1" fmla="*/ 5229616 h 5229616"/>
              <a:gd name="connsiteX2" fmla="*/ 1709803 w 11317266"/>
              <a:gd name="connsiteY2" fmla="*/ 5229616 h 5229616"/>
              <a:gd name="connsiteX3" fmla="*/ 11317266 w 11317266"/>
              <a:gd name="connsiteY3" fmla="*/ 2292263 h 5229616"/>
              <a:gd name="connsiteX4" fmla="*/ 11317266 w 11317266"/>
              <a:gd name="connsiteY4" fmla="*/ 0 h 5229616"/>
              <a:gd name="connsiteX5" fmla="*/ 0 w 11317266"/>
              <a:gd name="connsiteY5" fmla="*/ 0 h 52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6" h="5229616">
                <a:moveTo>
                  <a:pt x="0" y="0"/>
                </a:moveTo>
                <a:lnTo>
                  <a:pt x="0" y="5229616"/>
                </a:lnTo>
                <a:lnTo>
                  <a:pt x="1709803" y="5229616"/>
                </a:lnTo>
                <a:lnTo>
                  <a:pt x="11317266" y="2292263"/>
                </a:lnTo>
                <a:lnTo>
                  <a:pt x="11317266" y="0"/>
                </a:lnTo>
                <a:lnTo>
                  <a:pt x="0" y="0"/>
                </a:lnTo>
                <a:close/>
              </a:path>
            </a:pathLst>
          </a:cu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panose="02040502050505030304"/>
              <a:ea typeface="+mn-ea"/>
              <a:cs typeface="+mn-cs"/>
            </a:endParaRPr>
          </a:p>
        </p:txBody>
      </p:sp>
      <p:graphicFrame>
        <p:nvGraphicFramePr>
          <p:cNvPr id="4" name="Content Placeholder 3"/>
          <p:cNvGraphicFramePr>
            <a:graphicFrameLocks noGrp="1"/>
          </p:cNvGraphicFramePr>
          <p:nvPr>
            <p:ph idx="1"/>
            <p:extLst/>
          </p:nvPr>
        </p:nvGraphicFramePr>
        <p:xfrm>
          <a:off x="453711" y="398842"/>
          <a:ext cx="11314825" cy="6103254"/>
        </p:xfrm>
        <a:graphic>
          <a:graphicData uri="http://schemas.openxmlformats.org/drawingml/2006/table">
            <a:tbl>
              <a:tblPr firstRow="1" bandRow="1">
                <a:tableStyleId>{2D5ABB26-0587-4C30-8999-92F81FD0307C}</a:tableStyleId>
              </a:tblPr>
              <a:tblGrid>
                <a:gridCol w="1708767">
                  <a:extLst>
                    <a:ext uri="{9D8B030D-6E8A-4147-A177-3AD203B41FA5}">
                      <a16:colId xmlns:a16="http://schemas.microsoft.com/office/drawing/2014/main" val="20000"/>
                    </a:ext>
                  </a:extLst>
                </a:gridCol>
                <a:gridCol w="1574798">
                  <a:extLst>
                    <a:ext uri="{9D8B030D-6E8A-4147-A177-3AD203B41FA5}">
                      <a16:colId xmlns:a16="http://schemas.microsoft.com/office/drawing/2014/main" val="20001"/>
                    </a:ext>
                  </a:extLst>
                </a:gridCol>
                <a:gridCol w="2007815">
                  <a:extLst>
                    <a:ext uri="{9D8B030D-6E8A-4147-A177-3AD203B41FA5}">
                      <a16:colId xmlns:a16="http://schemas.microsoft.com/office/drawing/2014/main" val="20002"/>
                    </a:ext>
                  </a:extLst>
                </a:gridCol>
                <a:gridCol w="2007815">
                  <a:extLst>
                    <a:ext uri="{9D8B030D-6E8A-4147-A177-3AD203B41FA5}">
                      <a16:colId xmlns:a16="http://schemas.microsoft.com/office/drawing/2014/main" val="20003"/>
                    </a:ext>
                  </a:extLst>
                </a:gridCol>
                <a:gridCol w="2007815">
                  <a:extLst>
                    <a:ext uri="{9D8B030D-6E8A-4147-A177-3AD203B41FA5}">
                      <a16:colId xmlns:a16="http://schemas.microsoft.com/office/drawing/2014/main" val="20004"/>
                    </a:ext>
                  </a:extLst>
                </a:gridCol>
                <a:gridCol w="2007815">
                  <a:extLst>
                    <a:ext uri="{9D8B030D-6E8A-4147-A177-3AD203B41FA5}">
                      <a16:colId xmlns:a16="http://schemas.microsoft.com/office/drawing/2014/main" val="20005"/>
                    </a:ext>
                  </a:extLst>
                </a:gridCol>
              </a:tblGrid>
              <a:tr h="357259">
                <a:tc gridSpan="4">
                  <a:txBody>
                    <a:bodyPr/>
                    <a:lstStyle/>
                    <a:p>
                      <a:pPr algn="ctr"/>
                      <a:r>
                        <a:rPr lang="en-US" sz="1800" b="1" dirty="0">
                          <a:latin typeface="+mj-lt"/>
                        </a:rPr>
                        <a:t>Preparation</a:t>
                      </a:r>
                      <a:endParaRPr lang="en-US" sz="1800" b="1" dirty="0">
                        <a:solidFill>
                          <a:schemeClr val="tx1"/>
                        </a:solidFill>
                        <a:latin typeface="+mj-lt"/>
                      </a:endParaRPr>
                    </a:p>
                  </a:txBody>
                  <a:tcPr anchor="ctr">
                    <a:lnR w="12700" cap="flat" cmpd="sng" algn="ctr">
                      <a:solidFill>
                        <a:schemeClr val="accent1"/>
                      </a:solidFill>
                      <a:prstDash val="solid"/>
                      <a:round/>
                      <a:headEnd type="none" w="med" len="med"/>
                      <a:tailEnd type="none" w="med" len="med"/>
                    </a:lnR>
                    <a:pattFill prst="dkUpDiag">
                      <a:fgClr>
                        <a:schemeClr val="accent1"/>
                      </a:fgClr>
                      <a:bgClr>
                        <a:schemeClr val="bg1"/>
                      </a:bgClr>
                    </a:pattFill>
                  </a:tcPr>
                </a:tc>
                <a:tc hMerge="1">
                  <a:txBody>
                    <a:bodyPr/>
                    <a:lstStyle/>
                    <a:p>
                      <a:endParaRPr lang="en-US"/>
                    </a:p>
                  </a:txBody>
                  <a:tcPr/>
                </a:tc>
                <a:tc hMerge="1">
                  <a:txBody>
                    <a:bodyPr/>
                    <a:lstStyle/>
                    <a:p>
                      <a:endParaRPr lang="en-US" dirty="0"/>
                    </a:p>
                  </a:txBody>
                  <a:tcPr/>
                </a:tc>
                <a:tc hMerge="1">
                  <a:txBody>
                    <a:bodyPr/>
                    <a:lstStyle/>
                    <a:p>
                      <a:endParaRPr lang="en-US" dirty="0"/>
                    </a:p>
                  </a:txBody>
                  <a:tcPr/>
                </a:tc>
                <a:tc gridSpan="2">
                  <a:txBody>
                    <a:bodyPr/>
                    <a:lstStyle/>
                    <a:p>
                      <a:pPr algn="ctr"/>
                      <a:r>
                        <a:rPr lang="en-US" sz="1800" b="1" dirty="0">
                          <a:latin typeface="+mj-lt"/>
                        </a:rPr>
                        <a:t>Harvest</a:t>
                      </a:r>
                      <a:endParaRPr lang="en-US" sz="1800" b="1" dirty="0">
                        <a:solidFill>
                          <a:schemeClr val="tx1"/>
                        </a:solidFill>
                        <a:latin typeface="+mj-lt"/>
                      </a:endParaRPr>
                    </a:p>
                  </a:txBody>
                  <a:tcPr anchor="ctr">
                    <a:lnL w="12700" cap="flat" cmpd="sng" algn="ctr">
                      <a:solidFill>
                        <a:schemeClr val="accent1"/>
                      </a:solidFill>
                      <a:prstDash val="solid"/>
                      <a:round/>
                      <a:headEnd type="none" w="med" len="med"/>
                      <a:tailEnd type="none" w="med" len="med"/>
                    </a:lnL>
                    <a:pattFill prst="ltUpDiag">
                      <a:fgClr>
                        <a:schemeClr val="accent4"/>
                      </a:fgClr>
                      <a:bgClr>
                        <a:schemeClr val="bg1"/>
                      </a:bgClr>
                    </a:pattFill>
                  </a:tcPr>
                </a:tc>
                <a:tc hMerge="1">
                  <a:txBody>
                    <a:bodyPr/>
                    <a:lstStyle/>
                    <a:p>
                      <a:endParaRPr lang="en-US" dirty="0"/>
                    </a:p>
                  </a:txBody>
                  <a:tcPr/>
                </a:tc>
                <a:extLst>
                  <a:ext uri="{0D108BD9-81ED-4DB2-BD59-A6C34878D82A}">
                    <a16:rowId xmlns:a16="http://schemas.microsoft.com/office/drawing/2014/main" val="10000"/>
                  </a:ext>
                </a:extLst>
              </a:tr>
              <a:tr h="50611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4"/>
                          </a:solidFill>
                          <a:effectLst/>
                          <a:latin typeface="+mj-lt"/>
                        </a:rPr>
                        <a:t>Preparing the Soul</a:t>
                      </a:r>
                      <a:endParaRPr lang="en-US" sz="1400" b="1" kern="1200" dirty="0">
                        <a:solidFill>
                          <a:schemeClr val="accent4"/>
                        </a:solidFill>
                        <a:effectLst/>
                        <a:latin typeface="+mj-lt"/>
                        <a:ea typeface="+mn-ea"/>
                        <a:cs typeface="+mn-cs"/>
                      </a:endParaRPr>
                    </a:p>
                  </a:txBody>
                  <a:tcPr anchor="ctr">
                    <a:lnR w="12700" cap="flat" cmpd="sng" algn="ctr">
                      <a:solidFill>
                        <a:schemeClr val="accent1"/>
                      </a:solidFill>
                      <a:prstDash val="solid"/>
                      <a:round/>
                      <a:headEnd type="none" w="med" len="med"/>
                      <a:tailEnd type="none" w="med" len="med"/>
                    </a:lnR>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4"/>
                          </a:solidFill>
                          <a:effectLst/>
                          <a:latin typeface="+mj-lt"/>
                        </a:rPr>
                        <a:t>Sowing the Seed</a:t>
                      </a:r>
                      <a:endParaRPr lang="en-US" sz="1400" b="1" kern="1200" dirty="0">
                        <a:solidFill>
                          <a:schemeClr val="accent4"/>
                        </a:solidFill>
                        <a:effectLst/>
                        <a:latin typeface="+mj-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4"/>
                          </a:solidFill>
                          <a:effectLst/>
                          <a:latin typeface="+mj-lt"/>
                        </a:rPr>
                        <a:t>Cultivation </a:t>
                      </a:r>
                      <a:br>
                        <a:rPr lang="en-US" sz="1400" b="1" kern="1200" dirty="0">
                          <a:solidFill>
                            <a:schemeClr val="accent4"/>
                          </a:solidFill>
                          <a:effectLst/>
                          <a:latin typeface="+mj-lt"/>
                        </a:rPr>
                      </a:br>
                      <a:r>
                        <a:rPr lang="en-US" sz="1400" b="1" kern="1200" dirty="0">
                          <a:solidFill>
                            <a:schemeClr val="accent4"/>
                          </a:solidFill>
                          <a:effectLst/>
                          <a:latin typeface="+mj-lt"/>
                        </a:rPr>
                        <a:t>for Harvest</a:t>
                      </a:r>
                      <a:endParaRPr lang="en-US" sz="1400" b="1" kern="1200" dirty="0">
                        <a:solidFill>
                          <a:schemeClr val="accent4"/>
                        </a:solidFill>
                        <a:effectLst/>
                        <a:latin typeface="+mj-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a:noFill/>
                    </a:lnB>
                  </a:tcPr>
                </a:tc>
                <a:tc>
                  <a:txBody>
                    <a:bodyPr/>
                    <a:lstStyle/>
                    <a:p>
                      <a:pPr algn="ctr"/>
                      <a:r>
                        <a:rPr lang="en-US" sz="1400" b="1" dirty="0">
                          <a:solidFill>
                            <a:schemeClr val="accent4"/>
                          </a:solidFill>
                          <a:latin typeface="+mj-lt"/>
                        </a:rPr>
                        <a:t>Harvesting</a:t>
                      </a:r>
                    </a:p>
                  </a:txBody>
                  <a:tcPr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B>
                      <a:noFill/>
                    </a:lnB>
                  </a:tcPr>
                </a:tc>
                <a:tc>
                  <a:txBody>
                    <a:bodyPr/>
                    <a:lstStyle/>
                    <a:p>
                      <a:pPr algn="ctr"/>
                      <a:r>
                        <a:rPr lang="en-US" sz="1400" b="1" dirty="0">
                          <a:solidFill>
                            <a:schemeClr val="accent4"/>
                          </a:solidFill>
                          <a:latin typeface="+mj-lt"/>
                        </a:rPr>
                        <a:t>Preserving </a:t>
                      </a:r>
                      <a:br>
                        <a:rPr lang="en-US" sz="1400" b="1" dirty="0">
                          <a:solidFill>
                            <a:schemeClr val="accent4"/>
                          </a:solidFill>
                          <a:latin typeface="+mj-lt"/>
                        </a:rPr>
                      </a:br>
                      <a:r>
                        <a:rPr lang="en-US" sz="1400" b="1" dirty="0">
                          <a:solidFill>
                            <a:schemeClr val="accent4"/>
                          </a:solidFill>
                          <a:latin typeface="+mj-lt"/>
                        </a:rPr>
                        <a:t>the Harvest</a:t>
                      </a:r>
                    </a:p>
                  </a:txBody>
                  <a:tcPr anchor="ctr">
                    <a:lnL w="12700" cap="flat" cmpd="sng" algn="ctr">
                      <a:solidFill>
                        <a:schemeClr val="accent4"/>
                      </a:solidFill>
                      <a:prstDash val="solid"/>
                      <a:round/>
                      <a:headEnd type="none" w="med" len="med"/>
                      <a:tailEnd type="none" w="med" len="med"/>
                    </a:lnL>
                    <a:lnB>
                      <a:noFill/>
                    </a:lnB>
                  </a:tcPr>
                </a:tc>
                <a:extLst>
                  <a:ext uri="{0D108BD9-81ED-4DB2-BD59-A6C34878D82A}">
                    <a16:rowId xmlns:a16="http://schemas.microsoft.com/office/drawing/2014/main" val="10001"/>
                  </a:ext>
                </a:extLst>
              </a:tr>
              <a:tr h="291764">
                <a:tc gridSpan="2">
                  <a:txBody>
                    <a:bodyPr/>
                    <a:lstStyle/>
                    <a:p>
                      <a:pPr marL="117475" indent="-117475">
                        <a:spcAft>
                          <a:spcPts val="600"/>
                        </a:spcAft>
                        <a:buFont typeface="Arial" charset="0"/>
                        <a:buChar char="•"/>
                        <a:tabLst/>
                      </a:pPr>
                      <a:r>
                        <a:rPr lang="en-US" sz="1100" b="1" kern="1200" dirty="0">
                          <a:effectLst/>
                        </a:rPr>
                        <a:t>Personal Prayer</a:t>
                      </a:r>
                      <a:r>
                        <a:rPr lang="en-US" sz="1100" b="1" kern="1200" baseline="0" dirty="0">
                          <a:effectLst/>
                        </a:rPr>
                        <a:t> and </a:t>
                      </a:r>
                      <a:r>
                        <a:rPr lang="en-US" sz="1100" b="1" kern="1200" dirty="0">
                          <a:effectLst/>
                        </a:rPr>
                        <a:t>Bible Study</a:t>
                      </a:r>
                      <a:endParaRPr lang="en-US" sz="1100" b="1" kern="1200" dirty="0">
                        <a:solidFill>
                          <a:schemeClr val="tx1"/>
                        </a:solidFill>
                        <a:effectLst/>
                        <a:latin typeface="+mn-lt"/>
                        <a:ea typeface="+mn-ea"/>
                        <a:cs typeface="+mn-cs"/>
                      </a:endParaRPr>
                    </a:p>
                  </a:txBody>
                  <a:tcPr>
                    <a:lnR w="12700" cap="flat" cmpd="sng" algn="ctr">
                      <a:noFill/>
                      <a:prstDash val="solid"/>
                      <a:round/>
                      <a:headEnd type="none" w="med" len="med"/>
                      <a:tailEnd type="none" w="med" len="med"/>
                    </a:lnR>
                    <a:gradFill flip="none" rotWithShape="1">
                      <a:gsLst>
                        <a:gs pos="0">
                          <a:schemeClr val="accent1">
                            <a:alpha val="85000"/>
                          </a:schemeClr>
                        </a:gs>
                        <a:gs pos="100000">
                          <a:schemeClr val="accent1">
                            <a:alpha val="0"/>
                          </a:schemeClr>
                        </a:gs>
                      </a:gsLst>
                      <a:path path="circle">
                        <a:fillToRect t="100000" r="100000"/>
                      </a:path>
                      <a:tileRect l="-100000" b="-100000"/>
                    </a:gradFill>
                  </a:tcPr>
                </a:tc>
                <a:tc hMerge="1">
                  <a:txBody>
                    <a:bodyPr/>
                    <a:lstStyle/>
                    <a:p>
                      <a:endParaRPr lang="en-US"/>
                    </a:p>
                  </a:txBody>
                  <a:tcPr/>
                </a:tc>
                <a:tc rowSpan="3">
                  <a:txBody>
                    <a:bodyPr/>
                    <a:lstStyle/>
                    <a:p>
                      <a:pPr marL="117475" indent="-117475">
                        <a:spcAft>
                          <a:spcPts val="600"/>
                        </a:spcAft>
                        <a:buFont typeface="Arial" charset="0"/>
                        <a:buChar char="•"/>
                        <a:tabLst/>
                      </a:pPr>
                      <a:r>
                        <a:rPr lang="en-US" sz="1100" b="1" kern="1200" dirty="0">
                          <a:effectLst/>
                        </a:rPr>
                        <a:t>Giving Bible Studies </a:t>
                      </a:r>
                      <a:br>
                        <a:rPr lang="en-US" sz="1100" b="1" kern="1200" dirty="0">
                          <a:effectLst/>
                        </a:rPr>
                      </a:br>
                      <a:r>
                        <a:rPr lang="en-US" sz="1100" b="1" kern="1200" dirty="0">
                          <a:effectLst/>
                        </a:rPr>
                        <a:t>in Friends’ Homes</a:t>
                      </a:r>
                    </a:p>
                    <a:p>
                      <a:pPr marL="117475" indent="-117475">
                        <a:spcAft>
                          <a:spcPts val="600"/>
                        </a:spcAft>
                        <a:buFont typeface="Arial" charset="0"/>
                        <a:buChar char="•"/>
                        <a:tabLst/>
                      </a:pPr>
                      <a:r>
                        <a:rPr lang="en-US" sz="1100" b="1" kern="1200" dirty="0">
                          <a:effectLst/>
                        </a:rPr>
                        <a:t>Small Group Bible Studies in Friends’ Homes</a:t>
                      </a:r>
                    </a:p>
                    <a:p>
                      <a:pPr marL="117475" indent="-117475">
                        <a:spcAft>
                          <a:spcPts val="600"/>
                        </a:spcAft>
                        <a:buFont typeface="Arial" charset="0"/>
                        <a:buChar char="•"/>
                        <a:tabLst/>
                      </a:pPr>
                      <a:r>
                        <a:rPr lang="en-US" sz="1100" b="1" kern="1200" dirty="0">
                          <a:effectLst/>
                        </a:rPr>
                        <a:t>Drop-off Bible Studies</a:t>
                      </a:r>
                    </a:p>
                    <a:p>
                      <a:pPr marL="117475" indent="-117475">
                        <a:spcAft>
                          <a:spcPts val="600"/>
                        </a:spcAft>
                        <a:buFont typeface="Arial" charset="0"/>
                        <a:buChar char="•"/>
                        <a:tabLst/>
                      </a:pPr>
                      <a:r>
                        <a:rPr lang="en-US" sz="1100" b="1" kern="1200" dirty="0">
                          <a:effectLst/>
                        </a:rPr>
                        <a:t>Correspondence </a:t>
                      </a:r>
                      <a:br>
                        <a:rPr lang="en-US" sz="1100" b="1" kern="1200" dirty="0">
                          <a:effectLst/>
                        </a:rPr>
                      </a:br>
                      <a:r>
                        <a:rPr lang="en-US" sz="1100" b="1" kern="1200" dirty="0">
                          <a:effectLst/>
                        </a:rPr>
                        <a:t>Bible Schools</a:t>
                      </a:r>
                    </a:p>
                    <a:p>
                      <a:pPr marL="117475" indent="-117475">
                        <a:spcAft>
                          <a:spcPts val="600"/>
                        </a:spcAft>
                        <a:buFont typeface="Arial" charset="0"/>
                        <a:buChar char="•"/>
                        <a:tabLst/>
                      </a:pPr>
                      <a:r>
                        <a:rPr lang="en-US" sz="1100" b="1" kern="1200" dirty="0">
                          <a:effectLst/>
                        </a:rPr>
                        <a:t>Distributing </a:t>
                      </a:r>
                      <a:br>
                        <a:rPr lang="en-US" sz="1100" b="1" kern="1200" dirty="0">
                          <a:effectLst/>
                        </a:rPr>
                      </a:br>
                      <a:r>
                        <a:rPr lang="en-US" sz="1100" b="1" kern="1200" dirty="0">
                          <a:effectLst/>
                        </a:rPr>
                        <a:t>Christian Literature</a:t>
                      </a:r>
                    </a:p>
                    <a:p>
                      <a:pPr marL="117475" indent="-117475">
                        <a:spcAft>
                          <a:spcPts val="600"/>
                        </a:spcAft>
                        <a:buFont typeface="Arial" charset="0"/>
                        <a:buChar char="•"/>
                        <a:tabLst/>
                      </a:pPr>
                      <a:r>
                        <a:rPr lang="en-US" sz="1100" b="1" kern="1200" dirty="0">
                          <a:effectLst/>
                        </a:rPr>
                        <a:t>Sharing Christian DVDs</a:t>
                      </a:r>
                    </a:p>
                    <a:p>
                      <a:pPr marL="117475" indent="-117475">
                        <a:spcAft>
                          <a:spcPts val="600"/>
                        </a:spcAft>
                        <a:buFont typeface="Arial" charset="0"/>
                        <a:buChar char="•"/>
                        <a:tabLst/>
                      </a:pPr>
                      <a:r>
                        <a:rPr lang="en-US" sz="1100" b="1" kern="1200" dirty="0">
                          <a:effectLst/>
                        </a:rPr>
                        <a:t>Distributing </a:t>
                      </a:r>
                      <a:br>
                        <a:rPr lang="en-US" sz="1100" b="1" kern="1200" dirty="0">
                          <a:effectLst/>
                        </a:rPr>
                      </a:br>
                      <a:r>
                        <a:rPr lang="en-US" sz="1100" b="1" kern="1200" dirty="0">
                          <a:effectLst/>
                        </a:rPr>
                        <a:t>DVD Sharing Cards</a:t>
                      </a:r>
                    </a:p>
                    <a:p>
                      <a:pPr marL="117475" indent="-117475">
                        <a:spcAft>
                          <a:spcPts val="600"/>
                        </a:spcAft>
                        <a:buFont typeface="Arial" charset="0"/>
                        <a:buChar char="•"/>
                        <a:tabLst/>
                      </a:pPr>
                      <a:r>
                        <a:rPr lang="en-US" sz="1100" b="1" kern="1200" dirty="0">
                          <a:effectLst/>
                        </a:rPr>
                        <a:t>Airing Christian </a:t>
                      </a:r>
                      <a:br>
                        <a:rPr lang="en-US" sz="1100" b="1" kern="1200" dirty="0">
                          <a:effectLst/>
                        </a:rPr>
                      </a:br>
                      <a:r>
                        <a:rPr lang="en-US" sz="1100" b="1" kern="1200" dirty="0">
                          <a:effectLst/>
                        </a:rPr>
                        <a:t>Radio Programs</a:t>
                      </a:r>
                    </a:p>
                    <a:p>
                      <a:pPr marL="117475" indent="-117475">
                        <a:spcAft>
                          <a:spcPts val="600"/>
                        </a:spcAft>
                        <a:buFont typeface="Arial" charset="0"/>
                        <a:buChar char="•"/>
                        <a:tabLst/>
                      </a:pPr>
                      <a:r>
                        <a:rPr lang="en-US" sz="1100" b="1" kern="1200" dirty="0">
                          <a:effectLst/>
                        </a:rPr>
                        <a:t>Airing Christian </a:t>
                      </a:r>
                      <a:br>
                        <a:rPr lang="en-US" sz="1100" b="1" kern="1200" dirty="0">
                          <a:effectLst/>
                        </a:rPr>
                      </a:br>
                      <a:r>
                        <a:rPr lang="en-US" sz="1100" b="1" kern="1200" dirty="0">
                          <a:effectLst/>
                        </a:rPr>
                        <a:t>Television Programs</a:t>
                      </a:r>
                    </a:p>
                    <a:p>
                      <a:pPr marL="117475" indent="-117475">
                        <a:spcAft>
                          <a:spcPts val="600"/>
                        </a:spcAft>
                        <a:buFont typeface="Arial" charset="0"/>
                        <a:buChar char="•"/>
                        <a:tabLst/>
                      </a:pPr>
                      <a:r>
                        <a:rPr lang="en-US" sz="1100" b="1" kern="1200" dirty="0">
                          <a:effectLst/>
                        </a:rPr>
                        <a:t>Sharing Your Testimony</a:t>
                      </a:r>
                    </a:p>
                    <a:p>
                      <a:pPr marL="117475" indent="-117475">
                        <a:spcAft>
                          <a:spcPts val="600"/>
                        </a:spcAft>
                        <a:buFont typeface="Arial" charset="0"/>
                        <a:buChar char="•"/>
                        <a:tabLst/>
                      </a:pPr>
                      <a:r>
                        <a:rPr lang="en-US" sz="1100" b="1" kern="1200" dirty="0">
                          <a:effectLst/>
                        </a:rPr>
                        <a:t>Conversational Evangelism</a:t>
                      </a:r>
                      <a:endParaRPr lang="en-US" sz="1100" b="1"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gradFill>
                      <a:gsLst>
                        <a:gs pos="0">
                          <a:schemeClr val="accent1">
                            <a:alpha val="82000"/>
                          </a:schemeClr>
                        </a:gs>
                        <a:gs pos="65000">
                          <a:schemeClr val="accent1">
                            <a:alpha val="0"/>
                          </a:schemeClr>
                        </a:gs>
                      </a:gsLst>
                      <a:lin ang="4200000" scaled="0"/>
                    </a:gradFill>
                  </a:tcPr>
                </a:tc>
                <a:tc rowSpan="3">
                  <a:txBody>
                    <a:bodyPr/>
                    <a:lstStyle/>
                    <a:p>
                      <a:pPr marL="117475" indent="-117475">
                        <a:spcAft>
                          <a:spcPts val="600"/>
                        </a:spcAft>
                        <a:buFont typeface="Arial" charset="0"/>
                        <a:buChar char="•"/>
                        <a:tabLst/>
                      </a:pPr>
                      <a:r>
                        <a:rPr lang="en-US" sz="1100" b="1" kern="1200" dirty="0">
                          <a:effectLst/>
                        </a:rPr>
                        <a:t>Bible Studies in Your Home/Church</a:t>
                      </a:r>
                    </a:p>
                    <a:p>
                      <a:pPr marL="117475" indent="-117475">
                        <a:spcAft>
                          <a:spcPts val="600"/>
                        </a:spcAft>
                        <a:buFont typeface="Arial" charset="0"/>
                        <a:buChar char="•"/>
                        <a:tabLst/>
                      </a:pPr>
                      <a:r>
                        <a:rPr lang="en-US" sz="1100" b="1" kern="1200" dirty="0">
                          <a:effectLst/>
                        </a:rPr>
                        <a:t>Small Group Bible Studies in Your Home/Church</a:t>
                      </a:r>
                    </a:p>
                    <a:p>
                      <a:pPr marL="117475" indent="-117475">
                        <a:spcAft>
                          <a:spcPts val="600"/>
                        </a:spcAft>
                        <a:buFont typeface="Arial" charset="0"/>
                        <a:buChar char="•"/>
                        <a:tabLst/>
                      </a:pPr>
                      <a:r>
                        <a:rPr lang="en-US" sz="1100" b="1" kern="1200" dirty="0">
                          <a:effectLst/>
                        </a:rPr>
                        <a:t>Visitors Day at Church</a:t>
                      </a:r>
                    </a:p>
                    <a:p>
                      <a:pPr marL="117475" indent="-117475">
                        <a:spcAft>
                          <a:spcPts val="600"/>
                        </a:spcAft>
                        <a:buFont typeface="Arial" charset="0"/>
                        <a:buChar char="•"/>
                        <a:tabLst/>
                      </a:pPr>
                      <a:r>
                        <a:rPr lang="en-US" sz="1100" b="1" kern="1200" dirty="0">
                          <a:effectLst/>
                        </a:rPr>
                        <a:t>Musical Concerts at Church</a:t>
                      </a:r>
                    </a:p>
                    <a:p>
                      <a:pPr marL="117475" indent="-117475">
                        <a:spcAft>
                          <a:spcPts val="600"/>
                        </a:spcAft>
                        <a:buFont typeface="Arial" charset="0"/>
                        <a:buChar char="•"/>
                        <a:tabLst/>
                      </a:pPr>
                      <a:r>
                        <a:rPr lang="en-US" sz="1100" b="1" kern="1200" dirty="0">
                          <a:effectLst/>
                        </a:rPr>
                        <a:t>Bible Study Graduation Program</a:t>
                      </a:r>
                      <a:endParaRPr lang="en-US" sz="1100" b="1"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gradFill>
                      <a:gsLst>
                        <a:gs pos="0">
                          <a:schemeClr val="accent1">
                            <a:alpha val="82000"/>
                          </a:schemeClr>
                        </a:gs>
                        <a:gs pos="65000">
                          <a:schemeClr val="accent1">
                            <a:alpha val="0"/>
                          </a:schemeClr>
                        </a:gs>
                      </a:gsLst>
                      <a:lin ang="4200000" scaled="0"/>
                    </a:gradFill>
                  </a:tcPr>
                </a:tc>
                <a:tc rowSpan="3">
                  <a:txBody>
                    <a:bodyPr/>
                    <a:lstStyle/>
                    <a:p>
                      <a:pPr marL="117475" indent="-117475">
                        <a:spcAft>
                          <a:spcPts val="600"/>
                        </a:spcAft>
                        <a:buFont typeface="Arial" charset="0"/>
                        <a:buChar char="•"/>
                        <a:tabLst/>
                      </a:pPr>
                      <a:r>
                        <a:rPr lang="en-US" sz="1100" b="1" kern="1200" dirty="0">
                          <a:effectLst/>
                        </a:rPr>
                        <a:t>Personal Bible Studies</a:t>
                      </a:r>
                    </a:p>
                    <a:p>
                      <a:pPr marL="117475" indent="-117475">
                        <a:spcAft>
                          <a:spcPts val="600"/>
                        </a:spcAft>
                        <a:buFont typeface="Arial" charset="0"/>
                        <a:buChar char="•"/>
                        <a:tabLst/>
                      </a:pPr>
                      <a:r>
                        <a:rPr lang="en-US" sz="1100" b="1" kern="1200" dirty="0">
                          <a:effectLst/>
                        </a:rPr>
                        <a:t>Public Evangelism</a:t>
                      </a:r>
                    </a:p>
                    <a:p>
                      <a:pPr marL="117475" indent="-117475">
                        <a:spcAft>
                          <a:spcPts val="600"/>
                        </a:spcAft>
                        <a:buFont typeface="Arial" charset="0"/>
                        <a:buChar char="•"/>
                        <a:tabLst/>
                      </a:pPr>
                      <a:r>
                        <a:rPr lang="en-US" sz="1100" b="1" kern="1200" dirty="0">
                          <a:effectLst/>
                        </a:rPr>
                        <a:t>Revival Meetings</a:t>
                      </a:r>
                    </a:p>
                    <a:p>
                      <a:pPr marL="117475" indent="-117475">
                        <a:spcAft>
                          <a:spcPts val="600"/>
                        </a:spcAft>
                        <a:buFont typeface="Arial" charset="0"/>
                        <a:buChar char="•"/>
                        <a:tabLst/>
                      </a:pPr>
                      <a:r>
                        <a:rPr lang="en-US" sz="1100" b="1" kern="1200" dirty="0">
                          <a:effectLst/>
                        </a:rPr>
                        <a:t>Personal Visitation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gradFill flip="none" rotWithShape="1">
                      <a:gsLst>
                        <a:gs pos="60000">
                          <a:schemeClr val="accent4">
                            <a:alpha val="0"/>
                            <a:lumMod val="79000"/>
                            <a:lumOff val="21000"/>
                          </a:schemeClr>
                        </a:gs>
                        <a:gs pos="0">
                          <a:schemeClr val="accent4">
                            <a:lumMod val="50000"/>
                            <a:alpha val="50000"/>
                          </a:schemeClr>
                        </a:gs>
                      </a:gsLst>
                      <a:lin ang="4200000" scaled="0"/>
                      <a:tileRect/>
                    </a:gradFill>
                  </a:tcPr>
                </a:tc>
                <a:tc rowSpan="3">
                  <a:txBody>
                    <a:bodyPr/>
                    <a:lstStyle/>
                    <a:p>
                      <a:pPr marL="117475" indent="-117475">
                        <a:spcAft>
                          <a:spcPts val="600"/>
                        </a:spcAft>
                        <a:buFont typeface="Arial" charset="0"/>
                        <a:buChar char="•"/>
                        <a:tabLst/>
                      </a:pPr>
                      <a:r>
                        <a:rPr lang="en-US" sz="1100" b="1" kern="1200" dirty="0">
                          <a:effectLst/>
                        </a:rPr>
                        <a:t>Pastor’s Sabbath </a:t>
                      </a:r>
                      <a:br>
                        <a:rPr lang="en-US" sz="1100" b="1" kern="1200" dirty="0">
                          <a:effectLst/>
                        </a:rPr>
                      </a:br>
                      <a:r>
                        <a:rPr lang="en-US" sz="1100" b="1" kern="1200" dirty="0">
                          <a:effectLst/>
                        </a:rPr>
                        <a:t>School Class</a:t>
                      </a:r>
                    </a:p>
                    <a:p>
                      <a:pPr marL="117475" indent="-117475">
                        <a:spcAft>
                          <a:spcPts val="600"/>
                        </a:spcAft>
                        <a:buFont typeface="Arial" charset="0"/>
                        <a:buChar char="•"/>
                        <a:tabLst/>
                      </a:pPr>
                      <a:r>
                        <a:rPr lang="en-US" sz="1100" b="1" kern="1200" dirty="0">
                          <a:effectLst/>
                        </a:rPr>
                        <a:t>Mid-week Follow-up Meeting</a:t>
                      </a:r>
                    </a:p>
                    <a:p>
                      <a:pPr marL="117475" indent="-117475">
                        <a:spcAft>
                          <a:spcPts val="600"/>
                        </a:spcAft>
                        <a:buFont typeface="Arial" charset="0"/>
                        <a:buChar char="•"/>
                        <a:tabLst/>
                      </a:pPr>
                      <a:r>
                        <a:rPr lang="en-US" sz="1100" b="1" kern="1200" dirty="0">
                          <a:effectLst/>
                        </a:rPr>
                        <a:t>Spiritual Friends Program</a:t>
                      </a:r>
                    </a:p>
                    <a:p>
                      <a:pPr marL="117475" indent="-117475">
                        <a:spcAft>
                          <a:spcPts val="600"/>
                        </a:spcAft>
                        <a:buFont typeface="Arial" charset="0"/>
                        <a:buChar char="•"/>
                        <a:tabLst/>
                      </a:pPr>
                      <a:r>
                        <a:rPr lang="en-US" sz="1100" b="1" kern="1200" dirty="0">
                          <a:effectLst/>
                        </a:rPr>
                        <a:t>Church Socials</a:t>
                      </a:r>
                    </a:p>
                    <a:p>
                      <a:pPr marL="117475" indent="-117475">
                        <a:spcAft>
                          <a:spcPts val="600"/>
                        </a:spcAft>
                        <a:buFont typeface="Arial" charset="0"/>
                        <a:buChar char="•"/>
                        <a:tabLst/>
                      </a:pPr>
                      <a:r>
                        <a:rPr lang="en-US" sz="1100" b="1" kern="1200" dirty="0">
                          <a:effectLst/>
                        </a:rPr>
                        <a:t>Involvement in </a:t>
                      </a:r>
                      <a:br>
                        <a:rPr lang="en-US" sz="1100" b="1" kern="1200" dirty="0">
                          <a:effectLst/>
                        </a:rPr>
                      </a:br>
                      <a:r>
                        <a:rPr lang="en-US" sz="1100" b="1" kern="1200" dirty="0">
                          <a:effectLst/>
                        </a:rPr>
                        <a:t>Church Ministries</a:t>
                      </a:r>
                    </a:p>
                    <a:p>
                      <a:pPr marL="117475" indent="-117475">
                        <a:spcAft>
                          <a:spcPts val="600"/>
                        </a:spcAft>
                        <a:buFont typeface="Arial" charset="0"/>
                        <a:buChar char="•"/>
                        <a:tabLst/>
                      </a:pPr>
                      <a:r>
                        <a:rPr lang="en-US" sz="1100" b="1" kern="1200" dirty="0">
                          <a:effectLst/>
                        </a:rPr>
                        <a:t>Training in Soul-winning</a:t>
                      </a:r>
                      <a:endParaRPr lang="en-US" sz="1100" b="1"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gradFill flip="none" rotWithShape="1">
                      <a:gsLst>
                        <a:gs pos="49000">
                          <a:schemeClr val="accent4">
                            <a:alpha val="0"/>
                            <a:lumMod val="79000"/>
                            <a:lumOff val="21000"/>
                          </a:schemeClr>
                        </a:gs>
                        <a:gs pos="0">
                          <a:schemeClr val="accent4">
                            <a:lumMod val="50000"/>
                            <a:alpha val="50000"/>
                          </a:schemeClr>
                        </a:gs>
                      </a:gsLst>
                      <a:lin ang="4200000" scaled="0"/>
                      <a:tileRect/>
                    </a:gradFill>
                  </a:tcPr>
                </a:tc>
                <a:extLst>
                  <a:ext uri="{0D108BD9-81ED-4DB2-BD59-A6C34878D82A}">
                    <a16:rowId xmlns:a16="http://schemas.microsoft.com/office/drawing/2014/main" val="10002"/>
                  </a:ext>
                </a:extLst>
              </a:tr>
              <a:tr h="347950">
                <a:tc gridSpan="2">
                  <a:txBody>
                    <a:bodyPr/>
                    <a:lstStyle/>
                    <a:p>
                      <a:pPr algn="ctr"/>
                      <a:r>
                        <a:rPr lang="en-US" sz="1400" b="1" kern="1200" dirty="0">
                          <a:solidFill>
                            <a:schemeClr val="accent4"/>
                          </a:solidFill>
                          <a:effectLst/>
                          <a:latin typeface="+mj-lt"/>
                        </a:rPr>
                        <a:t>Preparing</a:t>
                      </a:r>
                      <a:r>
                        <a:rPr lang="en-US" sz="1400" b="1" kern="1200" baseline="0" dirty="0">
                          <a:solidFill>
                            <a:schemeClr val="accent4"/>
                          </a:solidFill>
                          <a:effectLst/>
                          <a:latin typeface="+mj-lt"/>
                        </a:rPr>
                        <a:t> the Soil (Bridge Events)</a:t>
                      </a:r>
                      <a:endParaRPr lang="en-US" sz="1400" b="1" kern="1200" dirty="0">
                        <a:solidFill>
                          <a:schemeClr val="accent4"/>
                        </a:solidFill>
                        <a:effectLst/>
                        <a:latin typeface="+mj-lt"/>
                        <a:ea typeface="+mn-ea"/>
                        <a:cs typeface="+mn-cs"/>
                      </a:endParaRPr>
                    </a:p>
                  </a:txBody>
                  <a:tcPr anchor="ctr">
                    <a:lnR w="12700" cap="flat" cmpd="sng" algn="ctr">
                      <a:noFill/>
                      <a:prstDash val="solid"/>
                      <a:round/>
                      <a:headEnd type="none" w="med" len="med"/>
                      <a:tailEnd type="none" w="med" len="med"/>
                    </a:lnR>
                    <a:solidFill>
                      <a:schemeClr val="bg1"/>
                    </a:solidFill>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4443027">
                <a:tc>
                  <a:txBody>
                    <a:bodyPr/>
                    <a:lstStyle/>
                    <a:p>
                      <a:pPr marL="117475" indent="-117475">
                        <a:spcAft>
                          <a:spcPts val="600"/>
                        </a:spcAft>
                        <a:buFont typeface="Arial" charset="0"/>
                        <a:buChar char="•"/>
                        <a:tabLst/>
                      </a:pPr>
                      <a:r>
                        <a:rPr lang="en-US" sz="1100" b="1" kern="1200" dirty="0">
                          <a:effectLst/>
                        </a:rPr>
                        <a:t>Friendship Evangelism</a:t>
                      </a:r>
                    </a:p>
                    <a:p>
                      <a:pPr marL="117475" indent="-117475">
                        <a:spcAft>
                          <a:spcPts val="600"/>
                        </a:spcAft>
                        <a:buFont typeface="Arial" charset="0"/>
                        <a:buChar char="•"/>
                        <a:tabLst/>
                      </a:pPr>
                      <a:r>
                        <a:rPr lang="en-US" sz="1100" b="1" kern="1200" dirty="0">
                          <a:effectLst/>
                        </a:rPr>
                        <a:t>Door-to-Door</a:t>
                      </a:r>
                      <a:r>
                        <a:rPr lang="en-US" sz="1100" b="1" kern="1200" baseline="0" dirty="0">
                          <a:effectLst/>
                        </a:rPr>
                        <a:t> </a:t>
                      </a:r>
                      <a:r>
                        <a:rPr lang="en-US" sz="1100" b="1" kern="1200" dirty="0">
                          <a:effectLst/>
                        </a:rPr>
                        <a:t>Surveys</a:t>
                      </a:r>
                    </a:p>
                    <a:p>
                      <a:pPr marL="117475" indent="-117475">
                        <a:spcAft>
                          <a:spcPts val="600"/>
                        </a:spcAft>
                        <a:buFont typeface="Arial" charset="0"/>
                        <a:buChar char="•"/>
                        <a:tabLst/>
                      </a:pPr>
                      <a:r>
                        <a:rPr lang="en-US" sz="1100" b="1" kern="1200" dirty="0">
                          <a:effectLst/>
                        </a:rPr>
                        <a:t>Community Seminars</a:t>
                      </a:r>
                    </a:p>
                    <a:p>
                      <a:pPr marL="230188" lvl="0" indent="-112713">
                        <a:spcAft>
                          <a:spcPts val="300"/>
                        </a:spcAft>
                        <a:buFont typeface="Arial" charset="0"/>
                        <a:buNone/>
                        <a:tabLst/>
                      </a:pPr>
                      <a:r>
                        <a:rPr lang="en-US" sz="1200" i="1" kern="1200" dirty="0">
                          <a:effectLst/>
                        </a:rPr>
                        <a:t>Stop Smoking</a:t>
                      </a:r>
                    </a:p>
                    <a:p>
                      <a:pPr marL="230188" lvl="0" indent="-112713">
                        <a:spcAft>
                          <a:spcPts val="300"/>
                        </a:spcAft>
                        <a:buFont typeface="Arial" charset="0"/>
                        <a:buNone/>
                        <a:tabLst/>
                      </a:pPr>
                      <a:r>
                        <a:rPr lang="en-US" sz="1200" i="1" kern="1200" dirty="0">
                          <a:effectLst/>
                        </a:rPr>
                        <a:t>Vegetarian Cooking Schools</a:t>
                      </a:r>
                    </a:p>
                    <a:p>
                      <a:pPr marL="230188" lvl="0" indent="-112713">
                        <a:spcAft>
                          <a:spcPts val="300"/>
                        </a:spcAft>
                        <a:buFont typeface="Arial" charset="0"/>
                        <a:buNone/>
                        <a:tabLst/>
                      </a:pPr>
                      <a:r>
                        <a:rPr lang="en-US" sz="1200" i="1" kern="1200" dirty="0">
                          <a:effectLst/>
                        </a:rPr>
                        <a:t>Bread Baking Classes</a:t>
                      </a:r>
                    </a:p>
                    <a:p>
                      <a:pPr marL="230188" lvl="0" indent="-112713">
                        <a:spcAft>
                          <a:spcPts val="300"/>
                        </a:spcAft>
                        <a:buFont typeface="Arial" charset="0"/>
                        <a:buNone/>
                        <a:tabLst/>
                      </a:pPr>
                      <a:r>
                        <a:rPr lang="en-US" sz="1200" i="1" kern="1200" dirty="0">
                          <a:effectLst/>
                        </a:rPr>
                        <a:t>Dinner with </a:t>
                      </a:r>
                      <a:br>
                        <a:rPr lang="en-US" sz="1200" i="1" kern="1200" dirty="0">
                          <a:effectLst/>
                        </a:rPr>
                      </a:br>
                      <a:r>
                        <a:rPr lang="en-US" sz="1200" i="1" kern="1200" dirty="0">
                          <a:effectLst/>
                        </a:rPr>
                        <a:t>the Doctor</a:t>
                      </a:r>
                    </a:p>
                    <a:p>
                      <a:pPr marL="230188" lvl="0" indent="-112713">
                        <a:spcAft>
                          <a:spcPts val="300"/>
                        </a:spcAft>
                        <a:buFont typeface="Arial" charset="0"/>
                        <a:buNone/>
                        <a:tabLst/>
                      </a:pPr>
                      <a:r>
                        <a:rPr lang="en-US" sz="1200" i="1" kern="1200" dirty="0">
                          <a:effectLst/>
                        </a:rPr>
                        <a:t>Stress Reduction</a:t>
                      </a:r>
                    </a:p>
                    <a:p>
                      <a:pPr marL="230188" lvl="0" indent="-112713">
                        <a:spcAft>
                          <a:spcPts val="300"/>
                        </a:spcAft>
                        <a:buFont typeface="Arial" charset="0"/>
                        <a:buNone/>
                        <a:tabLst/>
                      </a:pPr>
                      <a:r>
                        <a:rPr lang="en-US" sz="1200" i="1" kern="1200" dirty="0">
                          <a:effectLst/>
                        </a:rPr>
                        <a:t>Reversing Diabetes</a:t>
                      </a:r>
                    </a:p>
                    <a:p>
                      <a:pPr marL="230188" lvl="0" indent="-112713">
                        <a:spcAft>
                          <a:spcPts val="300"/>
                        </a:spcAft>
                        <a:buFont typeface="Arial" charset="0"/>
                        <a:buNone/>
                        <a:tabLst/>
                      </a:pPr>
                      <a:r>
                        <a:rPr lang="en-US" sz="1200" i="1" kern="1200" dirty="0">
                          <a:effectLst/>
                        </a:rPr>
                        <a:t>Depression Recovery</a:t>
                      </a:r>
                    </a:p>
                    <a:p>
                      <a:pPr marL="230188" lvl="0" indent="-112713">
                        <a:spcAft>
                          <a:spcPts val="300"/>
                        </a:spcAft>
                        <a:buFont typeface="Arial" charset="0"/>
                        <a:buNone/>
                        <a:tabLst/>
                      </a:pPr>
                      <a:r>
                        <a:rPr lang="en-US" sz="1200" i="1" kern="1200" dirty="0">
                          <a:effectLst/>
                        </a:rPr>
                        <a:t>Divorce Recovery</a:t>
                      </a:r>
                    </a:p>
                    <a:p>
                      <a:pPr marL="230188" lvl="0" indent="-112713">
                        <a:spcAft>
                          <a:spcPts val="300"/>
                        </a:spcAft>
                        <a:buFont typeface="Arial" charset="0"/>
                        <a:buNone/>
                        <a:tabLst/>
                      </a:pPr>
                      <a:r>
                        <a:rPr lang="en-US" sz="1200" i="1" kern="1200" dirty="0">
                          <a:effectLst/>
                        </a:rPr>
                        <a:t>Parenting</a:t>
                      </a:r>
                    </a:p>
                    <a:p>
                      <a:pPr marL="230188" lvl="0" indent="-112713">
                        <a:spcAft>
                          <a:spcPts val="300"/>
                        </a:spcAft>
                        <a:buFont typeface="Arial" charset="0"/>
                        <a:buNone/>
                        <a:tabLst/>
                      </a:pPr>
                      <a:r>
                        <a:rPr lang="en-US" sz="1200" i="1" kern="1200" dirty="0">
                          <a:effectLst/>
                        </a:rPr>
                        <a:t>Basic Auto Repair</a:t>
                      </a:r>
                    </a:p>
                    <a:p>
                      <a:pPr marL="230188" lvl="0" indent="-112713">
                        <a:spcAft>
                          <a:spcPts val="300"/>
                        </a:spcAft>
                        <a:buFont typeface="Arial" charset="0"/>
                        <a:buNone/>
                        <a:tabLst/>
                      </a:pPr>
                      <a:r>
                        <a:rPr lang="en-US" sz="1200" i="1" kern="1200" dirty="0">
                          <a:effectLst/>
                        </a:rPr>
                        <a:t>Health Expos</a:t>
                      </a:r>
                    </a:p>
                    <a:p>
                      <a:pPr marL="230188" lvl="0" indent="-112713">
                        <a:spcAft>
                          <a:spcPts val="300"/>
                        </a:spcAft>
                        <a:buFont typeface="Arial" charset="0"/>
                        <a:buNone/>
                        <a:tabLst/>
                      </a:pPr>
                      <a:r>
                        <a:rPr lang="en-US" sz="1200" i="1" kern="1200" dirty="0">
                          <a:effectLst/>
                        </a:rPr>
                        <a:t>Health Lectures</a:t>
                      </a:r>
                    </a:p>
                    <a:p>
                      <a:pPr marL="230188" lvl="0" indent="-112713">
                        <a:spcAft>
                          <a:spcPts val="300"/>
                        </a:spcAft>
                        <a:buFont typeface="Arial" charset="0"/>
                        <a:buNone/>
                        <a:tabLst/>
                      </a:pPr>
                      <a:r>
                        <a:rPr lang="en-US" sz="1200" i="1" kern="1200" dirty="0">
                          <a:effectLst/>
                        </a:rPr>
                        <a:t>Weight Loss</a:t>
                      </a:r>
                    </a:p>
                    <a:p>
                      <a:pPr marL="230188" lvl="0" indent="-112713">
                        <a:spcAft>
                          <a:spcPts val="300"/>
                        </a:spcAft>
                        <a:buFont typeface="Arial" charset="0"/>
                        <a:buNone/>
                        <a:tabLst/>
                      </a:pPr>
                      <a:r>
                        <a:rPr lang="en-US" sz="1200" i="1" kern="1200" dirty="0">
                          <a:effectLst/>
                        </a:rPr>
                        <a:t>Others</a:t>
                      </a:r>
                      <a:endParaRPr lang="en-US" sz="1200" i="1" kern="1200" dirty="0">
                        <a:solidFill>
                          <a:schemeClr val="tx1"/>
                        </a:solidFill>
                        <a:effectLst/>
                        <a:latin typeface="+mn-lt"/>
                        <a:ea typeface="+mn-ea"/>
                        <a:cs typeface="+mn-cs"/>
                      </a:endParaRPr>
                    </a:p>
                  </a:txBody>
                  <a:tcPr>
                    <a:lnR>
                      <a:noFill/>
                    </a:lnR>
                    <a:gradFill>
                      <a:gsLst>
                        <a:gs pos="0">
                          <a:schemeClr val="accent1">
                            <a:alpha val="82000"/>
                          </a:schemeClr>
                        </a:gs>
                        <a:gs pos="65000">
                          <a:schemeClr val="accent1">
                            <a:alpha val="0"/>
                          </a:schemeClr>
                        </a:gs>
                      </a:gsLst>
                      <a:lin ang="4200000" scaled="0"/>
                    </a:gradFill>
                  </a:tcPr>
                </a:tc>
                <a:tc>
                  <a:txBody>
                    <a:bodyPr/>
                    <a:lstStyle/>
                    <a:p>
                      <a:pPr marL="117475" indent="-117475">
                        <a:spcAft>
                          <a:spcPts val="600"/>
                        </a:spcAft>
                        <a:buFont typeface="Arial" charset="0"/>
                        <a:buChar char="•"/>
                        <a:tabLst/>
                      </a:pPr>
                      <a:r>
                        <a:rPr lang="en-US" sz="1100" b="1" kern="1200" dirty="0">
                          <a:effectLst/>
                        </a:rPr>
                        <a:t>Meeting People’s </a:t>
                      </a:r>
                      <a:br>
                        <a:rPr lang="en-US" sz="1100" b="1" kern="1200" dirty="0">
                          <a:effectLst/>
                        </a:rPr>
                      </a:br>
                      <a:r>
                        <a:rPr lang="en-US" sz="1100" b="1" kern="1200" dirty="0">
                          <a:effectLst/>
                        </a:rPr>
                        <a:t>Physical Needs</a:t>
                      </a:r>
                    </a:p>
                    <a:p>
                      <a:pPr marL="117475" indent="-117475">
                        <a:spcAft>
                          <a:spcPts val="600"/>
                        </a:spcAft>
                        <a:buFont typeface="Arial" charset="0"/>
                        <a:buChar char="•"/>
                        <a:tabLst/>
                      </a:pPr>
                      <a:r>
                        <a:rPr lang="en-US" sz="1100" b="1" kern="1200" dirty="0">
                          <a:effectLst/>
                        </a:rPr>
                        <a:t>Community Service </a:t>
                      </a:r>
                      <a:br>
                        <a:rPr lang="en-US" sz="1100" b="1" kern="1200" dirty="0">
                          <a:effectLst/>
                        </a:rPr>
                      </a:br>
                      <a:r>
                        <a:rPr lang="en-US" sz="1100" b="1" kern="1200" dirty="0">
                          <a:effectLst/>
                        </a:rPr>
                        <a:t>to the Needy</a:t>
                      </a:r>
                    </a:p>
                    <a:p>
                      <a:pPr marL="117475" indent="-117475">
                        <a:spcAft>
                          <a:spcPts val="600"/>
                        </a:spcAft>
                        <a:buFont typeface="Arial" charset="0"/>
                        <a:buChar char="•"/>
                        <a:tabLst/>
                      </a:pPr>
                      <a:r>
                        <a:rPr lang="en-US" sz="1100" b="1" kern="1200" dirty="0">
                          <a:effectLst/>
                        </a:rPr>
                        <a:t>Advertising for </a:t>
                      </a:r>
                      <a:br>
                        <a:rPr lang="en-US" sz="1100" b="1" kern="1200" dirty="0">
                          <a:effectLst/>
                        </a:rPr>
                      </a:br>
                      <a:r>
                        <a:rPr lang="en-US" sz="1100" b="1" kern="1200" dirty="0">
                          <a:effectLst/>
                        </a:rPr>
                        <a:t>Bible Studies</a:t>
                      </a:r>
                    </a:p>
                    <a:p>
                      <a:pPr marL="117475" indent="-117475">
                        <a:spcAft>
                          <a:spcPts val="600"/>
                        </a:spcAft>
                        <a:buFont typeface="Arial" charset="0"/>
                        <a:buChar char="•"/>
                        <a:tabLst/>
                      </a:pPr>
                      <a:r>
                        <a:rPr lang="en-US" sz="1100" b="1" kern="1200" dirty="0">
                          <a:effectLst/>
                        </a:rPr>
                        <a:t>Following up Church </a:t>
                      </a:r>
                      <a:br>
                        <a:rPr lang="en-US" sz="1100" b="1" kern="1200" dirty="0">
                          <a:effectLst/>
                        </a:rPr>
                      </a:br>
                      <a:r>
                        <a:rPr lang="en-US" sz="1100" b="1" kern="1200" dirty="0">
                          <a:effectLst/>
                        </a:rPr>
                        <a:t>Guest Book</a:t>
                      </a:r>
                    </a:p>
                    <a:p>
                      <a:pPr marL="117475" indent="-117475">
                        <a:spcAft>
                          <a:spcPts val="600"/>
                        </a:spcAft>
                        <a:buFont typeface="Arial" charset="0"/>
                        <a:buChar char="•"/>
                        <a:tabLst/>
                      </a:pPr>
                      <a:r>
                        <a:rPr lang="en-US" sz="1100" b="1" kern="1200" dirty="0">
                          <a:effectLst/>
                        </a:rPr>
                        <a:t>Church School</a:t>
                      </a:r>
                    </a:p>
                    <a:p>
                      <a:pPr marL="117475" indent="-117475">
                        <a:spcAft>
                          <a:spcPts val="600"/>
                        </a:spcAft>
                        <a:buFont typeface="Arial" charset="0"/>
                        <a:buChar char="•"/>
                        <a:tabLst/>
                      </a:pPr>
                      <a:r>
                        <a:rPr lang="en-US" sz="1100" b="1" kern="1200" dirty="0">
                          <a:effectLst/>
                        </a:rPr>
                        <a:t>Building a Database </a:t>
                      </a:r>
                      <a:br>
                        <a:rPr lang="en-US" sz="1100" b="1" kern="1200" dirty="0">
                          <a:effectLst/>
                        </a:rPr>
                      </a:br>
                      <a:r>
                        <a:rPr lang="en-US" sz="1100" b="1" kern="1200" dirty="0">
                          <a:effectLst/>
                        </a:rPr>
                        <a:t>of Friends</a:t>
                      </a:r>
                    </a:p>
                    <a:p>
                      <a:pPr marL="117475" indent="-117475">
                        <a:spcAft>
                          <a:spcPts val="600"/>
                        </a:spcAft>
                        <a:buFont typeface="Arial" charset="0"/>
                        <a:buChar char="•"/>
                        <a:tabLst/>
                      </a:pPr>
                      <a:r>
                        <a:rPr lang="en-US" sz="1100" b="1" kern="1200" dirty="0">
                          <a:effectLst/>
                        </a:rPr>
                        <a:t>Discovering Existing Friends</a:t>
                      </a:r>
                    </a:p>
                    <a:p>
                      <a:pPr marL="117475" indent="-117475">
                        <a:spcAft>
                          <a:spcPts val="600"/>
                        </a:spcAft>
                        <a:buFont typeface="Arial" charset="0"/>
                        <a:buChar char="•"/>
                        <a:tabLst/>
                      </a:pPr>
                      <a:r>
                        <a:rPr lang="en-US" sz="1100" b="1" kern="1200" dirty="0">
                          <a:effectLst/>
                        </a:rPr>
                        <a:t>Prayer Ministry</a:t>
                      </a:r>
                    </a:p>
                    <a:p>
                      <a:pPr marL="117475" indent="-117475">
                        <a:spcAft>
                          <a:spcPts val="600"/>
                        </a:spcAft>
                        <a:buFont typeface="Arial" charset="0"/>
                        <a:buChar char="•"/>
                        <a:tabLst/>
                      </a:pPr>
                      <a:r>
                        <a:rPr lang="en-US" sz="1100" b="1" kern="1200" dirty="0">
                          <a:effectLst/>
                        </a:rPr>
                        <a:t>Other Personal Ministries</a:t>
                      </a:r>
                      <a:endParaRPr lang="en-US" sz="1100" b="1" kern="1200" dirty="0">
                        <a:solidFill>
                          <a:schemeClr val="tx1"/>
                        </a:solidFill>
                        <a:effectLst/>
                        <a:latin typeface="+mn-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gradFill>
                      <a:gsLst>
                        <a:gs pos="0">
                          <a:schemeClr val="accent1">
                            <a:alpha val="82000"/>
                          </a:schemeClr>
                        </a:gs>
                        <a:gs pos="65000">
                          <a:schemeClr val="accent1">
                            <a:alpha val="0"/>
                          </a:schemeClr>
                        </a:gs>
                      </a:gsLst>
                      <a:lin ang="4200000" scaled="0"/>
                    </a:gra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bl>
          </a:graphicData>
        </a:graphic>
      </p:graphicFrame>
      <p:cxnSp>
        <p:nvCxnSpPr>
          <p:cNvPr id="3" name="Straight Connector 2"/>
          <p:cNvCxnSpPr/>
          <p:nvPr/>
        </p:nvCxnSpPr>
        <p:spPr>
          <a:xfrm>
            <a:off x="9757190" y="1275136"/>
            <a:ext cx="0" cy="2908557"/>
          </a:xfrm>
          <a:prstGeom prst="line">
            <a:avLst/>
          </a:prstGeom>
          <a:ln w="12700">
            <a:gradFill flip="none" rotWithShape="1">
              <a:gsLst>
                <a:gs pos="0">
                  <a:schemeClr val="accent4"/>
                </a:gs>
                <a:gs pos="63000">
                  <a:schemeClr val="accent4">
                    <a:alpha val="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53026" y="1275136"/>
            <a:ext cx="0" cy="3516069"/>
          </a:xfrm>
          <a:prstGeom prst="line">
            <a:avLst/>
          </a:prstGeom>
          <a:ln w="12700">
            <a:gradFill flip="none" rotWithShape="1">
              <a:gsLst>
                <a:gs pos="62000">
                  <a:schemeClr val="accent1"/>
                </a:gs>
                <a:gs pos="100000">
                  <a:schemeClr val="accent1">
                    <a:alpha val="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42599" y="1275136"/>
            <a:ext cx="0" cy="4136108"/>
          </a:xfrm>
          <a:prstGeom prst="line">
            <a:avLst/>
          </a:prstGeom>
          <a:ln w="12700">
            <a:gradFill flip="none" rotWithShape="1">
              <a:gsLst>
                <a:gs pos="42000">
                  <a:schemeClr val="accent1"/>
                </a:gs>
                <a:gs pos="100000">
                  <a:schemeClr val="accent1">
                    <a:alpha val="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38434" y="1275136"/>
            <a:ext cx="0" cy="4743620"/>
          </a:xfrm>
          <a:prstGeom prst="line">
            <a:avLst/>
          </a:prstGeom>
          <a:ln w="12700">
            <a:gradFill flip="none" rotWithShape="1">
              <a:gsLst>
                <a:gs pos="39000">
                  <a:schemeClr val="accent1"/>
                </a:gs>
                <a:gs pos="100000">
                  <a:schemeClr val="accent1">
                    <a:alpha val="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531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9" name="Title 2">
            <a:extLst>
              <a:ext uri="{FF2B5EF4-FFF2-40B4-BE49-F238E27FC236}">
                <a16:creationId xmlns:a16="http://schemas.microsoft.com/office/drawing/2014/main" id="{E5D32C7A-7505-6A43-9AA6-66834BA1F6C1}"/>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Gaining a Rich Harvest</a:t>
            </a:r>
            <a:endParaRPr lang="en-US" sz="4800" b="1" dirty="0">
              <a:solidFill>
                <a:srgbClr val="FFFF00"/>
              </a:solidFill>
            </a:endParaRPr>
          </a:p>
        </p:txBody>
      </p:sp>
      <p:sp>
        <p:nvSpPr>
          <p:cNvPr id="10" name="Content Placeholder 1">
            <a:extLst>
              <a:ext uri="{FF2B5EF4-FFF2-40B4-BE49-F238E27FC236}">
                <a16:creationId xmlns:a16="http://schemas.microsoft.com/office/drawing/2014/main" id="{2F470EBC-D352-CD47-9FF7-D275BB59D8EF}"/>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750"/>
              </a:spcBef>
              <a:spcAft>
                <a:spcPts val="1400"/>
              </a:spcAft>
              <a:buFont typeface="+mj-lt"/>
              <a:buAutoNum type="arabicPeriod"/>
            </a:pPr>
            <a:r>
              <a:rPr lang="en-US" sz="3600" dirty="0">
                <a:solidFill>
                  <a:schemeClr val="bg1"/>
                </a:solidFill>
                <a:latin typeface="Century Gothic" charset="0"/>
                <a:ea typeface="Century Gothic" charset="0"/>
                <a:cs typeface="Century Gothic" charset="0"/>
              </a:rPr>
              <a:t>How to get a crowd</a:t>
            </a:r>
          </a:p>
          <a:p>
            <a:pPr marL="514350" indent="-514350">
              <a:spcBef>
                <a:spcPts val="750"/>
              </a:spcBef>
              <a:spcAft>
                <a:spcPts val="1400"/>
              </a:spcAft>
              <a:buFont typeface="+mj-lt"/>
              <a:buAutoNum type="arabicPeriod"/>
            </a:pPr>
            <a:r>
              <a:rPr lang="en-US" sz="3600" dirty="0">
                <a:solidFill>
                  <a:schemeClr val="bg1"/>
                </a:solidFill>
                <a:latin typeface="Century Gothic" charset="0"/>
                <a:ea typeface="Century Gothic" charset="0"/>
                <a:cs typeface="Century Gothic" charset="0"/>
              </a:rPr>
              <a:t>How to keep a crowd</a:t>
            </a:r>
          </a:p>
          <a:p>
            <a:pPr marL="514350" indent="-514350">
              <a:spcBef>
                <a:spcPts val="750"/>
              </a:spcBef>
              <a:spcAft>
                <a:spcPts val="1400"/>
              </a:spcAft>
              <a:buFont typeface="+mj-lt"/>
              <a:buAutoNum type="arabicPeriod"/>
            </a:pPr>
            <a:r>
              <a:rPr lang="en-US" sz="3600" dirty="0">
                <a:solidFill>
                  <a:schemeClr val="bg1"/>
                </a:solidFill>
                <a:latin typeface="Century Gothic" charset="0"/>
                <a:ea typeface="Century Gothic" charset="0"/>
                <a:cs typeface="Century Gothic" charset="0"/>
              </a:rPr>
              <a:t>How to baptize a crowd</a:t>
            </a:r>
          </a:p>
        </p:txBody>
      </p:sp>
    </p:spTree>
    <p:extLst>
      <p:ext uri="{BB962C8B-B14F-4D97-AF65-F5344CB8AC3E}">
        <p14:creationId xmlns:p14="http://schemas.microsoft.com/office/powerpoint/2010/main" val="208576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FB98ECA1-5D8A-7345-991C-BD36DB0C84AC}"/>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Gaining a Rich Harvest</a:t>
            </a:r>
            <a:endParaRPr lang="en-US" sz="4800" b="1" dirty="0">
              <a:solidFill>
                <a:srgbClr val="FFFF00"/>
              </a:solidFill>
            </a:endParaRPr>
          </a:p>
        </p:txBody>
      </p:sp>
      <p:sp>
        <p:nvSpPr>
          <p:cNvPr id="6" name="Content Placeholder 1">
            <a:extLst>
              <a:ext uri="{FF2B5EF4-FFF2-40B4-BE49-F238E27FC236}">
                <a16:creationId xmlns:a16="http://schemas.microsoft.com/office/drawing/2014/main" id="{BBAD13D4-AAE1-244A-AEDA-F2945D81AAAF}"/>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750"/>
              </a:spcBef>
              <a:spcAft>
                <a:spcPts val="1400"/>
              </a:spcAft>
              <a:buFont typeface="+mj-lt"/>
              <a:buAutoNum type="arabicPeriod"/>
            </a:pPr>
            <a:r>
              <a:rPr lang="en-US" sz="3600" b="1" dirty="0">
                <a:solidFill>
                  <a:schemeClr val="accent2"/>
                </a:solidFill>
                <a:latin typeface="Century Gothic" charset="0"/>
                <a:ea typeface="Century Gothic" charset="0"/>
                <a:cs typeface="Century Gothic" charset="0"/>
              </a:rPr>
              <a:t>How to get a crowd</a:t>
            </a:r>
          </a:p>
          <a:p>
            <a:pPr marL="514350" indent="-514350">
              <a:spcBef>
                <a:spcPts val="750"/>
              </a:spcBef>
              <a:spcAft>
                <a:spcPts val="1400"/>
              </a:spcAft>
              <a:buFont typeface="+mj-lt"/>
              <a:buAutoNum type="arabicPeriod"/>
            </a:pPr>
            <a:r>
              <a:rPr lang="en-US" sz="3600" dirty="0">
                <a:solidFill>
                  <a:schemeClr val="bg1"/>
                </a:solidFill>
                <a:latin typeface="Century Gothic" charset="0"/>
                <a:ea typeface="Century Gothic" charset="0"/>
                <a:cs typeface="Century Gothic" charset="0"/>
              </a:rPr>
              <a:t>How to keep a crowd</a:t>
            </a:r>
          </a:p>
          <a:p>
            <a:pPr marL="514350" indent="-514350">
              <a:spcBef>
                <a:spcPts val="750"/>
              </a:spcBef>
              <a:spcAft>
                <a:spcPts val="1400"/>
              </a:spcAft>
              <a:buFont typeface="+mj-lt"/>
              <a:buAutoNum type="arabicPeriod"/>
            </a:pPr>
            <a:r>
              <a:rPr lang="en-US" sz="3600" dirty="0">
                <a:solidFill>
                  <a:schemeClr val="bg1"/>
                </a:solidFill>
                <a:latin typeface="Century Gothic" charset="0"/>
                <a:ea typeface="Century Gothic" charset="0"/>
                <a:cs typeface="Century Gothic" charset="0"/>
              </a:rPr>
              <a:t>How to baptize a crowd</a:t>
            </a:r>
          </a:p>
        </p:txBody>
      </p:sp>
    </p:spTree>
    <p:extLst>
      <p:ext uri="{BB962C8B-B14F-4D97-AF65-F5344CB8AC3E}">
        <p14:creationId xmlns:p14="http://schemas.microsoft.com/office/powerpoint/2010/main" val="757077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602F4B62-269D-5C49-9AF1-8DDD4BB4801C}"/>
              </a:ext>
            </a:extLst>
          </p:cNvPr>
          <p:cNvSpPr txBox="1">
            <a:spLocks/>
          </p:cNvSpPr>
          <p:nvPr/>
        </p:nvSpPr>
        <p:spPr bwMode="gray">
          <a:xfrm>
            <a:off x="838200" y="2209800"/>
            <a:ext cx="10515600" cy="2209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A Word About</a:t>
            </a:r>
            <a:br>
              <a:rPr lang="en-US" sz="4800" b="1">
                <a:solidFill>
                  <a:srgbClr val="FFFF00"/>
                </a:solidFill>
              </a:rPr>
            </a:br>
            <a:r>
              <a:rPr lang="en-US" sz="4800" b="1">
                <a:solidFill>
                  <a:srgbClr val="FFFF00"/>
                </a:solidFill>
              </a:rPr>
              <a:t>Word-of-Mouth Advertising</a:t>
            </a:r>
            <a:endParaRPr lang="en-US" sz="4800" b="1" dirty="0">
              <a:solidFill>
                <a:srgbClr val="FFFF00"/>
              </a:solidFill>
            </a:endParaRPr>
          </a:p>
        </p:txBody>
      </p:sp>
    </p:spTree>
    <p:extLst>
      <p:ext uri="{BB962C8B-B14F-4D97-AF65-F5344CB8AC3E}">
        <p14:creationId xmlns:p14="http://schemas.microsoft.com/office/powerpoint/2010/main" val="23733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201DBA72-02D4-974A-AD44-5CBF9974ED0E}"/>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Paid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F7743AF3-36CA-0D43-95A6-7A5A3C3A1595}"/>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600" dirty="0">
                <a:solidFill>
                  <a:schemeClr val="bg1"/>
                </a:solidFill>
                <a:latin typeface="Century Gothic" charset="0"/>
                <a:ea typeface="Century Gothic" charset="0"/>
                <a:cs typeface="Century Gothic" charset="0"/>
              </a:rPr>
              <a:t>Should be a </a:t>
            </a:r>
            <a:r>
              <a:rPr lang="en-US" sz="3600" b="1" dirty="0">
                <a:solidFill>
                  <a:schemeClr val="bg1"/>
                </a:solidFill>
                <a:latin typeface="Century Gothic" charset="0"/>
                <a:ea typeface="Century Gothic" charset="0"/>
                <a:cs typeface="Century Gothic" charset="0"/>
              </a:rPr>
              <a:t>supplement</a:t>
            </a:r>
            <a:r>
              <a:rPr lang="en-US" sz="3600" dirty="0">
                <a:solidFill>
                  <a:schemeClr val="bg1"/>
                </a:solidFill>
                <a:latin typeface="Century Gothic" charset="0"/>
                <a:ea typeface="Century Gothic" charset="0"/>
                <a:cs typeface="Century Gothic" charset="0"/>
              </a:rPr>
              <a:t> to personal invitations</a:t>
            </a:r>
          </a:p>
          <a:p>
            <a:pPr>
              <a:spcBef>
                <a:spcPts val="750"/>
              </a:spcBef>
              <a:spcAft>
                <a:spcPts val="1400"/>
              </a:spcAft>
            </a:pPr>
            <a:r>
              <a:rPr lang="en-US" sz="3600" dirty="0">
                <a:solidFill>
                  <a:schemeClr val="bg1"/>
                </a:solidFill>
                <a:latin typeface="Century Gothic" charset="0"/>
                <a:ea typeface="Century Gothic" charset="0"/>
                <a:cs typeface="Century Gothic" charset="0"/>
              </a:rPr>
              <a:t>A well-done advertisement indicates a high-quality series</a:t>
            </a:r>
          </a:p>
          <a:p>
            <a:pPr>
              <a:spcBef>
                <a:spcPts val="750"/>
              </a:spcBef>
              <a:spcAft>
                <a:spcPts val="1400"/>
              </a:spcAft>
            </a:pPr>
            <a:r>
              <a:rPr lang="en-US" sz="3600" dirty="0">
                <a:solidFill>
                  <a:schemeClr val="bg1"/>
                </a:solidFill>
                <a:latin typeface="Century Gothic" charset="0"/>
                <a:ea typeface="Century Gothic" charset="0"/>
                <a:cs typeface="Century Gothic" charset="0"/>
              </a:rPr>
              <a:t>All forms of advertisement should coordinate</a:t>
            </a:r>
          </a:p>
        </p:txBody>
      </p:sp>
    </p:spTree>
    <p:extLst>
      <p:ext uri="{BB962C8B-B14F-4D97-AF65-F5344CB8AC3E}">
        <p14:creationId xmlns:p14="http://schemas.microsoft.com/office/powerpoint/2010/main" val="31614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EC20A891-8894-064D-A40B-9B1D7EEFA12C}"/>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Types of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B2452F45-0CCD-1347-988B-60A8C01FE4DD}"/>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750"/>
              </a:spcBef>
              <a:spcAft>
                <a:spcPts val="1400"/>
              </a:spcAft>
              <a:buFont typeface="+mj-lt"/>
              <a:buAutoNum type="arabicPeriod"/>
            </a:pPr>
            <a:r>
              <a:rPr lang="en-US" sz="3600" b="1" dirty="0">
                <a:solidFill>
                  <a:schemeClr val="bg1"/>
                </a:solidFill>
                <a:latin typeface="Century Gothic" charset="0"/>
                <a:ea typeface="Century Gothic" charset="0"/>
                <a:cs typeface="Century Gothic" charset="0"/>
              </a:rPr>
              <a:t>Handbills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Most effective form of advertising for an evangelistic series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Consider IIW Outreach Series Builder</a:t>
            </a:r>
          </a:p>
          <a:p>
            <a:pPr lvl="1">
              <a:spcBef>
                <a:spcPts val="750"/>
              </a:spcBef>
              <a:spcAft>
                <a:spcPts val="1400"/>
              </a:spcAft>
            </a:pPr>
            <a:r>
              <a:rPr lang="en-US" sz="3200" dirty="0">
                <a:solidFill>
                  <a:schemeClr val="bg1"/>
                </a:solidFill>
                <a:latin typeface="Century Gothic" charset="0"/>
                <a:ea typeface="Century Gothic" charset="0"/>
                <a:cs typeface="Century Gothic" charset="0"/>
              </a:rPr>
              <a:t>Design it to be eye-catching</a:t>
            </a:r>
          </a:p>
          <a:p>
            <a:pPr lvl="1">
              <a:spcBef>
                <a:spcPts val="750"/>
              </a:spcBef>
              <a:spcAft>
                <a:spcPts val="1400"/>
              </a:spcAft>
            </a:pPr>
            <a:r>
              <a:rPr lang="en-US" sz="3200" dirty="0">
                <a:solidFill>
                  <a:schemeClr val="bg1"/>
                </a:solidFill>
                <a:latin typeface="Century Gothic" charset="0"/>
                <a:ea typeface="Century Gothic" charset="0"/>
                <a:cs typeface="Century Gothic" charset="0"/>
              </a:rPr>
              <a:t>Include contact &amp; location information</a:t>
            </a:r>
          </a:p>
        </p:txBody>
      </p:sp>
    </p:spTree>
    <p:extLst>
      <p:ext uri="{BB962C8B-B14F-4D97-AF65-F5344CB8AC3E}">
        <p14:creationId xmlns:p14="http://schemas.microsoft.com/office/powerpoint/2010/main" val="428293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0C037F80-A2B2-2648-9BFE-23D0B2CD92A0}"/>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Types of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2025A1B2-12F2-2E48-9AE4-9615D385DA7C}"/>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750"/>
              </a:spcBef>
              <a:spcAft>
                <a:spcPts val="1400"/>
              </a:spcAft>
              <a:buFont typeface="+mj-lt"/>
              <a:buAutoNum type="arabicPeriod"/>
            </a:pPr>
            <a:r>
              <a:rPr lang="en-US" sz="3600" b="1" dirty="0">
                <a:solidFill>
                  <a:schemeClr val="bg1"/>
                </a:solidFill>
                <a:latin typeface="Century Gothic" charset="0"/>
                <a:ea typeface="Century Gothic" charset="0"/>
                <a:cs typeface="Century Gothic" charset="0"/>
              </a:rPr>
              <a:t>Handbills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Consider that roughly 1-2 people per 1,000 mailed will attend and income level affects response rates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Order additional handbills for hand distribution by church members</a:t>
            </a:r>
          </a:p>
        </p:txBody>
      </p:sp>
    </p:spTree>
    <p:extLst>
      <p:ext uri="{BB962C8B-B14F-4D97-AF65-F5344CB8AC3E}">
        <p14:creationId xmlns:p14="http://schemas.microsoft.com/office/powerpoint/2010/main" val="377091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5C2C8115-F190-B447-9F0A-ECED5AE56CB8}"/>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Types of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2ABBBCD0-047F-E84A-AB45-C8C5FCA33DAF}"/>
              </a:ext>
            </a:extLst>
          </p:cNvPr>
          <p:cNvSpPr txBox="1">
            <a:spLocks/>
          </p:cNvSpPr>
          <p:nvPr/>
        </p:nvSpPr>
        <p:spPr>
          <a:xfrm>
            <a:off x="1295400" y="1828799"/>
            <a:ext cx="7924800" cy="4495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750"/>
              </a:spcBef>
              <a:spcAft>
                <a:spcPts val="1400"/>
              </a:spcAft>
              <a:buFont typeface="+mj-lt"/>
              <a:buAutoNum type="arabicPeriod" startAt="2"/>
            </a:pPr>
            <a:r>
              <a:rPr lang="en-US" sz="3600" b="1" dirty="0">
                <a:solidFill>
                  <a:schemeClr val="bg1"/>
                </a:solidFill>
                <a:latin typeface="Century Gothic" charset="0"/>
                <a:ea typeface="Century Gothic" charset="0"/>
                <a:cs typeface="Century Gothic" charset="0"/>
              </a:rPr>
              <a:t>Website</a:t>
            </a:r>
          </a:p>
          <a:p>
            <a:pPr lvl="1">
              <a:spcBef>
                <a:spcPts val="750"/>
              </a:spcBef>
              <a:spcAft>
                <a:spcPts val="1400"/>
              </a:spcAft>
            </a:pPr>
            <a:r>
              <a:rPr lang="en-US" sz="3200" dirty="0">
                <a:solidFill>
                  <a:schemeClr val="bg1"/>
                </a:solidFill>
                <a:latin typeface="Century Gothic" charset="0"/>
                <a:ea typeface="Century Gothic" charset="0"/>
                <a:cs typeface="Century Gothic" charset="0"/>
              </a:rPr>
              <a:t>Consider that most people get information online</a:t>
            </a:r>
          </a:p>
          <a:p>
            <a:pPr lvl="1">
              <a:spcBef>
                <a:spcPts val="750"/>
              </a:spcBef>
              <a:spcAft>
                <a:spcPts val="1400"/>
              </a:spcAft>
            </a:pPr>
            <a:r>
              <a:rPr lang="en-US" sz="3200" dirty="0">
                <a:solidFill>
                  <a:schemeClr val="bg1"/>
                </a:solidFill>
                <a:latin typeface="Century Gothic" charset="0"/>
                <a:ea typeface="Century Gothic" charset="0"/>
                <a:cs typeface="Century Gothic" charset="0"/>
              </a:rPr>
              <a:t>Having no online presence can affect perceived legitimacy</a:t>
            </a:r>
          </a:p>
          <a:p>
            <a:pPr lvl="1">
              <a:spcBef>
                <a:spcPts val="750"/>
              </a:spcBef>
              <a:spcAft>
                <a:spcPts val="1400"/>
              </a:spcAft>
            </a:pPr>
            <a:r>
              <a:rPr lang="en-US" sz="3200" dirty="0">
                <a:solidFill>
                  <a:schemeClr val="bg1"/>
                </a:solidFill>
                <a:latin typeface="Century Gothic" charset="0"/>
                <a:ea typeface="Century Gothic" charset="0"/>
                <a:cs typeface="Century Gothic" charset="0"/>
              </a:rPr>
              <a:t>Include speaker bio, meeting topics, and day/time/location information</a:t>
            </a:r>
          </a:p>
        </p:txBody>
      </p:sp>
    </p:spTree>
    <p:extLst>
      <p:ext uri="{BB962C8B-B14F-4D97-AF65-F5344CB8AC3E}">
        <p14:creationId xmlns:p14="http://schemas.microsoft.com/office/powerpoint/2010/main" val="413006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A9A2A177-1F33-FD40-A107-7785CF5EBEBA}"/>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Types of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6473CDF7-3182-A441-A691-41E38CD7F2EB}"/>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750"/>
              </a:spcBef>
              <a:spcAft>
                <a:spcPts val="1400"/>
              </a:spcAft>
              <a:buFont typeface="+mj-lt"/>
              <a:buAutoNum type="arabicPeriod" startAt="3"/>
            </a:pPr>
            <a:r>
              <a:rPr lang="en-US" sz="3600" b="1" dirty="0">
                <a:solidFill>
                  <a:schemeClr val="bg1"/>
                </a:solidFill>
                <a:latin typeface="Century Gothic" charset="0"/>
                <a:ea typeface="Century Gothic" charset="0"/>
                <a:cs typeface="Century Gothic" charset="0"/>
              </a:rPr>
              <a:t>Social Media</a:t>
            </a:r>
          </a:p>
          <a:p>
            <a:pPr lvl="1">
              <a:spcBef>
                <a:spcPts val="750"/>
              </a:spcBef>
              <a:spcAft>
                <a:spcPts val="1400"/>
              </a:spcAft>
            </a:pPr>
            <a:r>
              <a:rPr lang="en-US" sz="3200" dirty="0">
                <a:solidFill>
                  <a:schemeClr val="bg1"/>
                </a:solidFill>
                <a:latin typeface="Century Gothic" charset="0"/>
                <a:ea typeface="Century Gothic" charset="0"/>
                <a:cs typeface="Century Gothic" charset="0"/>
              </a:rPr>
              <a:t>Can target ads to specific audiences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Fairly inexpensive</a:t>
            </a:r>
          </a:p>
          <a:p>
            <a:pPr lvl="1">
              <a:spcBef>
                <a:spcPts val="750"/>
              </a:spcBef>
              <a:spcAft>
                <a:spcPts val="1400"/>
              </a:spcAft>
            </a:pPr>
            <a:r>
              <a:rPr lang="en-US" sz="3200" dirty="0">
                <a:solidFill>
                  <a:schemeClr val="bg1"/>
                </a:solidFill>
                <a:latin typeface="Century Gothic" charset="0"/>
                <a:ea typeface="Century Gothic" charset="0"/>
                <a:cs typeface="Century Gothic" charset="0"/>
              </a:rPr>
              <a:t>Provides instant feedback on effectiveness</a:t>
            </a:r>
          </a:p>
        </p:txBody>
      </p:sp>
    </p:spTree>
    <p:extLst>
      <p:ext uri="{BB962C8B-B14F-4D97-AF65-F5344CB8AC3E}">
        <p14:creationId xmlns:p14="http://schemas.microsoft.com/office/powerpoint/2010/main" val="11473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2154436"/>
          </a:xfrm>
          <a:prstGeom prst="rect">
            <a:avLst/>
          </a:prstGeom>
          <a:noFill/>
        </p:spPr>
        <p:txBody>
          <a:bodyPr wrap="square" rtlCol="0">
            <a:spAutoFit/>
          </a:bodyPr>
          <a:lstStyle/>
          <a:p>
            <a:pPr algn="ctr"/>
            <a:endParaRPr lang="en-US" dirty="0"/>
          </a:p>
          <a:p>
            <a:pPr algn="ctr"/>
            <a:endParaRPr lang="en-US" dirty="0"/>
          </a:p>
          <a:p>
            <a:pPr algn="ctr"/>
            <a:endParaRPr lang="en-US" dirty="0"/>
          </a:p>
          <a:p>
            <a:pPr algn="ctr"/>
            <a:r>
              <a:rPr lang="en-US" sz="4000" dirty="0">
                <a:solidFill>
                  <a:schemeClr val="bg1"/>
                </a:solidFill>
              </a:rPr>
              <a:t>Christian Witnessing 101:</a:t>
            </a:r>
          </a:p>
          <a:p>
            <a:pPr algn="ctr"/>
            <a:r>
              <a:rPr lang="en-US" sz="4000" dirty="0">
                <a:solidFill>
                  <a:schemeClr val="bg1"/>
                </a:solidFill>
              </a:rPr>
              <a:t>Public Evangelism</a:t>
            </a: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8167607" y="4634737"/>
            <a:ext cx="3130478" cy="1308864"/>
          </a:xfrm>
          <a:prstGeom prst="rect">
            <a:avLst/>
          </a:prstGeom>
        </p:spPr>
      </p:pic>
    </p:spTree>
    <p:extLst>
      <p:ext uri="{BB962C8B-B14F-4D97-AF65-F5344CB8AC3E}">
        <p14:creationId xmlns:p14="http://schemas.microsoft.com/office/powerpoint/2010/main" val="3210256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B87158B0-6A44-F240-9E71-D9A8EF6AC2BB}"/>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Types of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8341CD92-E365-2843-AECF-213ACB960C89}"/>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750"/>
              </a:spcBef>
              <a:spcAft>
                <a:spcPts val="1400"/>
              </a:spcAft>
              <a:buFont typeface="+mj-lt"/>
              <a:buAutoNum type="arabicPeriod" startAt="4"/>
            </a:pPr>
            <a:r>
              <a:rPr lang="en-US" sz="3600" b="1" dirty="0">
                <a:solidFill>
                  <a:schemeClr val="bg1"/>
                </a:solidFill>
                <a:latin typeface="Century Gothic" charset="0"/>
                <a:ea typeface="Century Gothic" charset="0"/>
                <a:cs typeface="Century Gothic" charset="0"/>
              </a:rPr>
              <a:t>Newspaper Ads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More effective in smaller cities with smaller newspapers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Place a graphic ad in the top right corner of page 3</a:t>
            </a:r>
          </a:p>
          <a:p>
            <a:pPr lvl="1">
              <a:spcBef>
                <a:spcPts val="750"/>
              </a:spcBef>
              <a:spcAft>
                <a:spcPts val="1400"/>
              </a:spcAft>
            </a:pPr>
            <a:r>
              <a:rPr lang="en-US" sz="3200" dirty="0">
                <a:solidFill>
                  <a:schemeClr val="bg1"/>
                </a:solidFill>
                <a:latin typeface="Century Gothic" charset="0"/>
                <a:ea typeface="Century Gothic" charset="0"/>
                <a:cs typeface="Century Gothic" charset="0"/>
              </a:rPr>
              <a:t>Ask about inserts</a:t>
            </a:r>
          </a:p>
        </p:txBody>
      </p:sp>
    </p:spTree>
    <p:extLst>
      <p:ext uri="{BB962C8B-B14F-4D97-AF65-F5344CB8AC3E}">
        <p14:creationId xmlns:p14="http://schemas.microsoft.com/office/powerpoint/2010/main" val="297831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B4F8983C-8B17-184D-B249-16F09E55A898}"/>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Types of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15882DF4-4C08-BD46-AC3C-536205B2CF17}"/>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750"/>
              </a:spcBef>
              <a:spcAft>
                <a:spcPts val="1400"/>
              </a:spcAft>
              <a:buFont typeface="+mj-lt"/>
              <a:buAutoNum type="arabicPeriod" startAt="5"/>
            </a:pPr>
            <a:r>
              <a:rPr lang="en-US" sz="3600" b="1" dirty="0">
                <a:solidFill>
                  <a:schemeClr val="bg1"/>
                </a:solidFill>
                <a:latin typeface="Century Gothic" charset="0"/>
                <a:ea typeface="Century Gothic" charset="0"/>
                <a:cs typeface="Century Gothic" charset="0"/>
              </a:rPr>
              <a:t>Radio</a:t>
            </a:r>
          </a:p>
          <a:p>
            <a:pPr lvl="1">
              <a:spcBef>
                <a:spcPts val="750"/>
              </a:spcBef>
              <a:spcAft>
                <a:spcPts val="1400"/>
              </a:spcAft>
            </a:pPr>
            <a:r>
              <a:rPr lang="en-US" sz="3200" dirty="0">
                <a:solidFill>
                  <a:schemeClr val="bg1"/>
                </a:solidFill>
                <a:latin typeface="Century Gothic" charset="0"/>
                <a:ea typeface="Century Gothic" charset="0"/>
                <a:cs typeface="Century Gothic" charset="0"/>
              </a:rPr>
              <a:t>Fairly inexpensive</a:t>
            </a:r>
          </a:p>
          <a:p>
            <a:pPr lvl="1">
              <a:spcBef>
                <a:spcPts val="750"/>
              </a:spcBef>
              <a:spcAft>
                <a:spcPts val="1400"/>
              </a:spcAft>
            </a:pPr>
            <a:r>
              <a:rPr lang="en-US" sz="3200" dirty="0">
                <a:solidFill>
                  <a:schemeClr val="bg1"/>
                </a:solidFill>
                <a:latin typeface="Century Gothic" charset="0"/>
                <a:ea typeface="Century Gothic" charset="0"/>
                <a:cs typeface="Century Gothic" charset="0"/>
              </a:rPr>
              <a:t>Run the ad during morning/evening drive times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Talk radio or easy listening stations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Run the ad frequently, increase frequency 2-3 days before</a:t>
            </a:r>
          </a:p>
        </p:txBody>
      </p:sp>
    </p:spTree>
    <p:extLst>
      <p:ext uri="{BB962C8B-B14F-4D97-AF65-F5344CB8AC3E}">
        <p14:creationId xmlns:p14="http://schemas.microsoft.com/office/powerpoint/2010/main" val="277519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44296950-415E-964A-A8BB-75DE282CBB75}"/>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Types of Advertising</a:t>
            </a:r>
            <a:endParaRPr lang="en-US" sz="4800" b="1" dirty="0">
              <a:solidFill>
                <a:srgbClr val="FFFF00"/>
              </a:solidFill>
            </a:endParaRPr>
          </a:p>
        </p:txBody>
      </p:sp>
      <p:sp>
        <p:nvSpPr>
          <p:cNvPr id="6" name="Content Placeholder 1">
            <a:extLst>
              <a:ext uri="{FF2B5EF4-FFF2-40B4-BE49-F238E27FC236}">
                <a16:creationId xmlns:a16="http://schemas.microsoft.com/office/drawing/2014/main" id="{89A73FEF-181C-2448-9EAF-BADD84865830}"/>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750"/>
              </a:spcBef>
              <a:spcAft>
                <a:spcPts val="1400"/>
              </a:spcAft>
              <a:buFont typeface="+mj-lt"/>
              <a:buAutoNum type="arabicPeriod" startAt="7"/>
            </a:pPr>
            <a:r>
              <a:rPr lang="en-US" sz="3600" b="1" dirty="0">
                <a:solidFill>
                  <a:schemeClr val="bg1"/>
                </a:solidFill>
                <a:latin typeface="Century Gothic" charset="0"/>
                <a:ea typeface="Century Gothic" charset="0"/>
                <a:cs typeface="Century Gothic" charset="0"/>
              </a:rPr>
              <a:t>Billboards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Success varies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Supplements other forms of advertising</a:t>
            </a:r>
          </a:p>
          <a:p>
            <a:pPr lvl="1">
              <a:spcBef>
                <a:spcPts val="750"/>
              </a:spcBef>
              <a:spcAft>
                <a:spcPts val="1400"/>
              </a:spcAft>
            </a:pPr>
            <a:r>
              <a:rPr lang="en-US" sz="3200" dirty="0">
                <a:solidFill>
                  <a:schemeClr val="bg1"/>
                </a:solidFill>
                <a:latin typeface="Century Gothic" charset="0"/>
                <a:ea typeface="Century Gothic" charset="0"/>
                <a:cs typeface="Century Gothic" charset="0"/>
              </a:rPr>
              <a:t>Ad should be simple, using few words</a:t>
            </a:r>
          </a:p>
          <a:p>
            <a:pPr lvl="1">
              <a:spcBef>
                <a:spcPts val="750"/>
              </a:spcBef>
              <a:spcAft>
                <a:spcPts val="1400"/>
              </a:spcAft>
            </a:pPr>
            <a:r>
              <a:rPr lang="en-US" sz="3200" dirty="0">
                <a:solidFill>
                  <a:schemeClr val="bg1"/>
                </a:solidFill>
                <a:latin typeface="Century Gothic" charset="0"/>
                <a:ea typeface="Century Gothic" charset="0"/>
                <a:cs typeface="Century Gothic" charset="0"/>
              </a:rPr>
              <a:t>Place in high traffic area</a:t>
            </a:r>
          </a:p>
        </p:txBody>
      </p:sp>
    </p:spTree>
    <p:extLst>
      <p:ext uri="{BB962C8B-B14F-4D97-AF65-F5344CB8AC3E}">
        <p14:creationId xmlns:p14="http://schemas.microsoft.com/office/powerpoint/2010/main" val="7961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ED622FD3-AD08-E84E-85E1-B1545A5DC468}"/>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Final Points</a:t>
            </a:r>
            <a:endParaRPr lang="en-US" sz="4800" b="1" dirty="0">
              <a:solidFill>
                <a:srgbClr val="FFFF00"/>
              </a:solidFill>
            </a:endParaRPr>
          </a:p>
        </p:txBody>
      </p:sp>
      <p:sp>
        <p:nvSpPr>
          <p:cNvPr id="6" name="Content Placeholder 1">
            <a:extLst>
              <a:ext uri="{FF2B5EF4-FFF2-40B4-BE49-F238E27FC236}">
                <a16:creationId xmlns:a16="http://schemas.microsoft.com/office/drawing/2014/main" id="{DEB926E5-AE68-D843-B175-2980B590BDE7}"/>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600" dirty="0">
                <a:solidFill>
                  <a:schemeClr val="bg1"/>
                </a:solidFill>
                <a:latin typeface="Century Gothic" charset="0"/>
                <a:ea typeface="Century Gothic" charset="0"/>
                <a:cs typeface="Century Gothic" charset="0"/>
              </a:rPr>
              <a:t>More advertising is better than less</a:t>
            </a:r>
          </a:p>
          <a:p>
            <a:pPr>
              <a:spcBef>
                <a:spcPts val="750"/>
              </a:spcBef>
              <a:spcAft>
                <a:spcPts val="1400"/>
              </a:spcAft>
            </a:pPr>
            <a:r>
              <a:rPr lang="en-US" sz="3600" dirty="0">
                <a:solidFill>
                  <a:schemeClr val="bg1"/>
                </a:solidFill>
                <a:latin typeface="Century Gothic" charset="0"/>
                <a:ea typeface="Century Gothic" charset="0"/>
                <a:cs typeface="Century Gothic" charset="0"/>
              </a:rPr>
              <a:t>Best to advertise using several different forms of media</a:t>
            </a:r>
          </a:p>
          <a:p>
            <a:pPr>
              <a:spcBef>
                <a:spcPts val="750"/>
              </a:spcBef>
              <a:spcAft>
                <a:spcPts val="1400"/>
              </a:spcAft>
            </a:pPr>
            <a:r>
              <a:rPr lang="en-US" sz="3600" dirty="0">
                <a:solidFill>
                  <a:schemeClr val="bg1"/>
                </a:solidFill>
                <a:latin typeface="Century Gothic" charset="0"/>
                <a:ea typeface="Century Gothic" charset="0"/>
                <a:cs typeface="Century Gothic" charset="0"/>
              </a:rPr>
              <a:t>Improve your advertising process for your area in future evangelism cycles</a:t>
            </a:r>
          </a:p>
        </p:txBody>
      </p:sp>
    </p:spTree>
    <p:extLst>
      <p:ext uri="{BB962C8B-B14F-4D97-AF65-F5344CB8AC3E}">
        <p14:creationId xmlns:p14="http://schemas.microsoft.com/office/powerpoint/2010/main" val="210350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FB98ECA1-5D8A-7345-991C-BD36DB0C84AC}"/>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Gaining a Rich Harvest</a:t>
            </a:r>
            <a:endParaRPr lang="en-US" sz="4800" b="1" dirty="0">
              <a:solidFill>
                <a:srgbClr val="FFFF00"/>
              </a:solidFill>
            </a:endParaRPr>
          </a:p>
        </p:txBody>
      </p:sp>
      <p:sp>
        <p:nvSpPr>
          <p:cNvPr id="6" name="Content Placeholder 1">
            <a:extLst>
              <a:ext uri="{FF2B5EF4-FFF2-40B4-BE49-F238E27FC236}">
                <a16:creationId xmlns:a16="http://schemas.microsoft.com/office/drawing/2014/main" id="{BBAD13D4-AAE1-244A-AEDA-F2945D81AAAF}"/>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750"/>
              </a:spcBef>
              <a:spcAft>
                <a:spcPts val="1400"/>
              </a:spcAft>
              <a:buFont typeface="+mj-lt"/>
              <a:buAutoNum type="arabicPeriod"/>
            </a:pPr>
            <a:r>
              <a:rPr lang="en-US" sz="3600" dirty="0">
                <a:solidFill>
                  <a:schemeClr val="bg1"/>
                </a:solidFill>
                <a:latin typeface="Century Gothic" charset="0"/>
              </a:rPr>
              <a:t>How to get a crowd</a:t>
            </a:r>
          </a:p>
          <a:p>
            <a:pPr marL="514350" indent="-514350">
              <a:spcBef>
                <a:spcPts val="750"/>
              </a:spcBef>
              <a:spcAft>
                <a:spcPts val="1400"/>
              </a:spcAft>
              <a:buFont typeface="+mj-lt"/>
              <a:buAutoNum type="arabicPeriod"/>
            </a:pPr>
            <a:r>
              <a:rPr lang="en-US" sz="3600" b="1" dirty="0">
                <a:solidFill>
                  <a:schemeClr val="accent2"/>
                </a:solidFill>
                <a:latin typeface="Century Gothic" charset="0"/>
              </a:rPr>
              <a:t>How to keep a crowd</a:t>
            </a:r>
          </a:p>
          <a:p>
            <a:pPr marL="514350" indent="-514350">
              <a:spcBef>
                <a:spcPts val="750"/>
              </a:spcBef>
              <a:spcAft>
                <a:spcPts val="1400"/>
              </a:spcAft>
              <a:buFont typeface="+mj-lt"/>
              <a:buAutoNum type="arabicPeriod"/>
            </a:pPr>
            <a:r>
              <a:rPr lang="en-US" sz="3600" dirty="0">
                <a:solidFill>
                  <a:schemeClr val="bg1"/>
                </a:solidFill>
                <a:latin typeface="Century Gothic" charset="0"/>
                <a:ea typeface="Century Gothic" charset="0"/>
                <a:cs typeface="Century Gothic" charset="0"/>
              </a:rPr>
              <a:t>How to baptize a crowd</a:t>
            </a:r>
          </a:p>
        </p:txBody>
      </p:sp>
    </p:spTree>
    <p:extLst>
      <p:ext uri="{BB962C8B-B14F-4D97-AF65-F5344CB8AC3E}">
        <p14:creationId xmlns:p14="http://schemas.microsoft.com/office/powerpoint/2010/main" val="3482838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ED622FD3-AD08-E84E-85E1-B1545A5DC468}"/>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FF00"/>
                </a:solidFill>
              </a:rPr>
              <a:t>Keeping Your Crowd</a:t>
            </a:r>
          </a:p>
        </p:txBody>
      </p:sp>
      <p:sp>
        <p:nvSpPr>
          <p:cNvPr id="6" name="Content Placeholder 1">
            <a:extLst>
              <a:ext uri="{FF2B5EF4-FFF2-40B4-BE49-F238E27FC236}">
                <a16:creationId xmlns:a16="http://schemas.microsoft.com/office/drawing/2014/main" id="{DEB926E5-AE68-D843-B175-2980B590BDE7}"/>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600" dirty="0">
                <a:solidFill>
                  <a:schemeClr val="bg1"/>
                </a:solidFill>
                <a:latin typeface="Century Gothic" charset="0"/>
                <a:ea typeface="Century Gothic" charset="0"/>
                <a:cs typeface="Century Gothic" charset="0"/>
              </a:rPr>
              <a:t>Don’t try to reinvent the wheel</a:t>
            </a:r>
          </a:p>
          <a:p>
            <a:pPr>
              <a:spcBef>
                <a:spcPts val="750"/>
              </a:spcBef>
              <a:spcAft>
                <a:spcPts val="1400"/>
              </a:spcAft>
            </a:pPr>
            <a:r>
              <a:rPr lang="en-US" sz="3600" dirty="0">
                <a:solidFill>
                  <a:schemeClr val="bg1"/>
                </a:solidFill>
                <a:latin typeface="Century Gothic" charset="0"/>
                <a:ea typeface="Century Gothic" charset="0"/>
                <a:cs typeface="Century Gothic" charset="0"/>
              </a:rPr>
              <a:t>Preach compelling messages</a:t>
            </a:r>
          </a:p>
          <a:p>
            <a:pPr>
              <a:spcBef>
                <a:spcPts val="750"/>
              </a:spcBef>
              <a:spcAft>
                <a:spcPts val="1400"/>
              </a:spcAft>
            </a:pPr>
            <a:r>
              <a:rPr lang="en-US" sz="3600" dirty="0">
                <a:solidFill>
                  <a:schemeClr val="bg1"/>
                </a:solidFill>
                <a:latin typeface="Century Gothic" charset="0"/>
                <a:ea typeface="Century Gothic" charset="0"/>
                <a:cs typeface="Century Gothic" charset="0"/>
              </a:rPr>
              <a:t>Preach with conviction</a:t>
            </a:r>
          </a:p>
          <a:p>
            <a:pPr>
              <a:spcBef>
                <a:spcPts val="750"/>
              </a:spcBef>
              <a:spcAft>
                <a:spcPts val="1400"/>
              </a:spcAft>
            </a:pPr>
            <a:r>
              <a:rPr lang="en-US" sz="3600" dirty="0">
                <a:solidFill>
                  <a:schemeClr val="bg1"/>
                </a:solidFill>
                <a:latin typeface="Century Gothic" charset="0"/>
                <a:ea typeface="Century Gothic" charset="0"/>
                <a:cs typeface="Century Gothic" charset="0"/>
              </a:rPr>
              <a:t>Build relationships with individuals</a:t>
            </a:r>
          </a:p>
          <a:p>
            <a:pPr>
              <a:spcBef>
                <a:spcPts val="750"/>
              </a:spcBef>
              <a:spcAft>
                <a:spcPts val="1400"/>
              </a:spcAft>
            </a:pPr>
            <a:r>
              <a:rPr lang="en-US" sz="3600" dirty="0">
                <a:solidFill>
                  <a:schemeClr val="bg1"/>
                </a:solidFill>
                <a:latin typeface="Century Gothic" charset="0"/>
                <a:ea typeface="Century Gothic" charset="0"/>
                <a:cs typeface="Century Gothic" charset="0"/>
              </a:rPr>
              <a:t>Preach like a lion; visit like a lamb</a:t>
            </a:r>
          </a:p>
        </p:txBody>
      </p:sp>
    </p:spTree>
    <p:extLst>
      <p:ext uri="{BB962C8B-B14F-4D97-AF65-F5344CB8AC3E}">
        <p14:creationId xmlns:p14="http://schemas.microsoft.com/office/powerpoint/2010/main" val="26721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FB98ECA1-5D8A-7345-991C-BD36DB0C84AC}"/>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Gaining a Rich Harvest</a:t>
            </a:r>
            <a:endParaRPr lang="en-US" sz="4800" b="1" dirty="0">
              <a:solidFill>
                <a:srgbClr val="FFFF00"/>
              </a:solidFill>
            </a:endParaRPr>
          </a:p>
        </p:txBody>
      </p:sp>
      <p:sp>
        <p:nvSpPr>
          <p:cNvPr id="6" name="Content Placeholder 1">
            <a:extLst>
              <a:ext uri="{FF2B5EF4-FFF2-40B4-BE49-F238E27FC236}">
                <a16:creationId xmlns:a16="http://schemas.microsoft.com/office/drawing/2014/main" id="{BBAD13D4-AAE1-244A-AEDA-F2945D81AAAF}"/>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750"/>
              </a:spcBef>
              <a:spcAft>
                <a:spcPts val="1400"/>
              </a:spcAft>
              <a:buFont typeface="+mj-lt"/>
              <a:buAutoNum type="arabicPeriod"/>
            </a:pPr>
            <a:r>
              <a:rPr lang="en-US" sz="3600" dirty="0">
                <a:solidFill>
                  <a:schemeClr val="bg1"/>
                </a:solidFill>
                <a:latin typeface="Century Gothic" charset="0"/>
              </a:rPr>
              <a:t>How to get a crowd</a:t>
            </a:r>
          </a:p>
          <a:p>
            <a:pPr marL="514350" indent="-514350">
              <a:spcBef>
                <a:spcPts val="750"/>
              </a:spcBef>
              <a:spcAft>
                <a:spcPts val="1400"/>
              </a:spcAft>
              <a:buFont typeface="+mj-lt"/>
              <a:buAutoNum type="arabicPeriod"/>
            </a:pPr>
            <a:r>
              <a:rPr lang="en-US" sz="3600" dirty="0">
                <a:solidFill>
                  <a:schemeClr val="bg1"/>
                </a:solidFill>
                <a:latin typeface="Century Gothic" charset="0"/>
              </a:rPr>
              <a:t>How to keep a crowd</a:t>
            </a:r>
          </a:p>
          <a:p>
            <a:pPr marL="514350" indent="-514350">
              <a:spcBef>
                <a:spcPts val="750"/>
              </a:spcBef>
              <a:spcAft>
                <a:spcPts val="1400"/>
              </a:spcAft>
              <a:buFont typeface="+mj-lt"/>
              <a:buAutoNum type="arabicPeriod"/>
            </a:pPr>
            <a:r>
              <a:rPr lang="en-US" sz="3600" b="1" dirty="0">
                <a:solidFill>
                  <a:schemeClr val="accent2"/>
                </a:solidFill>
                <a:latin typeface="Century Gothic" charset="0"/>
              </a:rPr>
              <a:t>How to baptize a crowd</a:t>
            </a:r>
          </a:p>
        </p:txBody>
      </p:sp>
    </p:spTree>
    <p:extLst>
      <p:ext uri="{BB962C8B-B14F-4D97-AF65-F5344CB8AC3E}">
        <p14:creationId xmlns:p14="http://schemas.microsoft.com/office/powerpoint/2010/main" val="3269479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ED622FD3-AD08-E84E-85E1-B1545A5DC468}"/>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FF00"/>
                </a:solidFill>
              </a:rPr>
              <a:t>Baptizing Your Crowd</a:t>
            </a:r>
          </a:p>
        </p:txBody>
      </p:sp>
      <p:sp>
        <p:nvSpPr>
          <p:cNvPr id="6" name="Content Placeholder 1">
            <a:extLst>
              <a:ext uri="{FF2B5EF4-FFF2-40B4-BE49-F238E27FC236}">
                <a16:creationId xmlns:a16="http://schemas.microsoft.com/office/drawing/2014/main" id="{DEB926E5-AE68-D843-B175-2980B590BDE7}"/>
              </a:ext>
            </a:extLst>
          </p:cNvPr>
          <p:cNvSpPr txBox="1">
            <a:spLocks/>
          </p:cNvSpPr>
          <p:nvPr/>
        </p:nvSpPr>
        <p:spPr>
          <a:xfrm>
            <a:off x="1295400" y="1828799"/>
            <a:ext cx="8077200" cy="441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600" dirty="0">
                <a:solidFill>
                  <a:schemeClr val="bg1"/>
                </a:solidFill>
                <a:latin typeface="Century Gothic" charset="0"/>
                <a:ea typeface="Century Gothic" charset="0"/>
                <a:cs typeface="Century Gothic" charset="0"/>
              </a:rPr>
              <a:t>Visit your guests regularly</a:t>
            </a:r>
          </a:p>
          <a:p>
            <a:pPr>
              <a:spcBef>
                <a:spcPts val="750"/>
              </a:spcBef>
              <a:spcAft>
                <a:spcPts val="1400"/>
              </a:spcAft>
            </a:pPr>
            <a:r>
              <a:rPr lang="en-US" sz="3600" dirty="0">
                <a:solidFill>
                  <a:schemeClr val="bg1"/>
                </a:solidFill>
                <a:latin typeface="Century Gothic" charset="0"/>
                <a:ea typeface="Century Gothic" charset="0"/>
                <a:cs typeface="Century Gothic" charset="0"/>
              </a:rPr>
              <a:t>Call for small decisions along the way</a:t>
            </a:r>
          </a:p>
          <a:p>
            <a:pPr>
              <a:spcBef>
                <a:spcPts val="750"/>
              </a:spcBef>
              <a:spcAft>
                <a:spcPts val="1400"/>
              </a:spcAft>
            </a:pPr>
            <a:r>
              <a:rPr lang="en-US" sz="3600" dirty="0">
                <a:solidFill>
                  <a:schemeClr val="bg1"/>
                </a:solidFill>
                <a:latin typeface="Century Gothic" charset="0"/>
                <a:ea typeface="Century Gothic" charset="0"/>
                <a:cs typeface="Century Gothic" charset="0"/>
              </a:rPr>
              <a:t>Clear and set people as you go</a:t>
            </a:r>
          </a:p>
          <a:p>
            <a:pPr>
              <a:spcBef>
                <a:spcPts val="750"/>
              </a:spcBef>
              <a:spcAft>
                <a:spcPts val="1400"/>
              </a:spcAft>
            </a:pPr>
            <a:r>
              <a:rPr lang="en-US" sz="3600" dirty="0">
                <a:solidFill>
                  <a:schemeClr val="bg1"/>
                </a:solidFill>
                <a:latin typeface="Century Gothic" charset="0"/>
                <a:ea typeface="Century Gothic" charset="0"/>
                <a:cs typeface="Century Gothic" charset="0"/>
              </a:rPr>
              <a:t>Make sure your guests know what they’re being asked to do</a:t>
            </a:r>
          </a:p>
        </p:txBody>
      </p:sp>
    </p:spTree>
    <p:extLst>
      <p:ext uri="{BB962C8B-B14F-4D97-AF65-F5344CB8AC3E}">
        <p14:creationId xmlns:p14="http://schemas.microsoft.com/office/powerpoint/2010/main" val="20499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77D557A3-799D-DD40-9E20-CDB0BFA35FAC}"/>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Baptism Day</a:t>
            </a:r>
            <a:endParaRPr lang="en-US" sz="4800" b="1" dirty="0">
              <a:solidFill>
                <a:srgbClr val="FFFF00"/>
              </a:solidFill>
            </a:endParaRPr>
          </a:p>
        </p:txBody>
      </p:sp>
      <p:sp>
        <p:nvSpPr>
          <p:cNvPr id="6" name="Content Placeholder 1">
            <a:extLst>
              <a:ext uri="{FF2B5EF4-FFF2-40B4-BE49-F238E27FC236}">
                <a16:creationId xmlns:a16="http://schemas.microsoft.com/office/drawing/2014/main" id="{EACCFA34-1DAD-E842-B60E-261B940719A9}"/>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900" dirty="0">
                <a:solidFill>
                  <a:schemeClr val="bg1"/>
                </a:solidFill>
                <a:latin typeface="Century Gothic" charset="0"/>
                <a:ea typeface="Century Gothic" charset="0"/>
                <a:cs typeface="Century Gothic" charset="0"/>
              </a:rPr>
              <a:t>An exciting day for everyone involved</a:t>
            </a:r>
          </a:p>
          <a:p>
            <a:pPr>
              <a:spcBef>
                <a:spcPts val="750"/>
              </a:spcBef>
              <a:spcAft>
                <a:spcPts val="1400"/>
              </a:spcAft>
            </a:pPr>
            <a:r>
              <a:rPr lang="en-US" sz="3900" dirty="0">
                <a:solidFill>
                  <a:schemeClr val="bg1"/>
                </a:solidFill>
                <a:latin typeface="Century Gothic" charset="0"/>
                <a:ea typeface="Century Gothic" charset="0"/>
                <a:cs typeface="Century Gothic" charset="0"/>
              </a:rPr>
              <a:t>Build entire service around the main event of baptism to highlight its significance</a:t>
            </a:r>
          </a:p>
          <a:p>
            <a:pPr marL="514350" indent="-514350">
              <a:spcBef>
                <a:spcPts val="750"/>
              </a:spcBef>
              <a:spcAft>
                <a:spcPts val="1400"/>
              </a:spcAft>
              <a:buFont typeface="+mj-lt"/>
              <a:buAutoNum type="arabicPeriod"/>
            </a:pPr>
            <a:endParaRPr lang="en-US" sz="39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940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56488315-F071-A44B-87FE-6D1195DEAE2F}"/>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Baptism Day</a:t>
            </a:r>
            <a:endParaRPr lang="en-US" sz="4800" b="1" dirty="0">
              <a:solidFill>
                <a:srgbClr val="FFFF00"/>
              </a:solidFill>
            </a:endParaRPr>
          </a:p>
        </p:txBody>
      </p:sp>
      <p:sp>
        <p:nvSpPr>
          <p:cNvPr id="6" name="Content Placeholder 1">
            <a:extLst>
              <a:ext uri="{FF2B5EF4-FFF2-40B4-BE49-F238E27FC236}">
                <a16:creationId xmlns:a16="http://schemas.microsoft.com/office/drawing/2014/main" id="{39AAE845-8F31-A44F-8064-21151A3072C5}"/>
              </a:ext>
            </a:extLst>
          </p:cNvPr>
          <p:cNvSpPr txBox="1">
            <a:spLocks/>
          </p:cNvSpPr>
          <p:nvPr/>
        </p:nvSpPr>
        <p:spPr>
          <a:xfrm>
            <a:off x="1295400" y="1828799"/>
            <a:ext cx="8686800" cy="43481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900" dirty="0">
                <a:solidFill>
                  <a:schemeClr val="bg1"/>
                </a:solidFill>
                <a:latin typeface="Century Gothic" charset="0"/>
                <a:ea typeface="Century Gothic" charset="0"/>
                <a:cs typeface="Century Gothic" charset="0"/>
              </a:rPr>
              <a:t>Give a gift to each new member. Some ideas include:</a:t>
            </a:r>
          </a:p>
          <a:p>
            <a:pPr lvl="1">
              <a:spcBef>
                <a:spcPts val="750"/>
              </a:spcBef>
              <a:spcAft>
                <a:spcPts val="1400"/>
              </a:spcAft>
            </a:pPr>
            <a:r>
              <a:rPr lang="en-US" sz="3500" dirty="0">
                <a:solidFill>
                  <a:schemeClr val="bg1"/>
                </a:solidFill>
                <a:latin typeface="Century Gothic" charset="0"/>
                <a:ea typeface="Century Gothic" charset="0"/>
                <a:cs typeface="Century Gothic" charset="0"/>
              </a:rPr>
              <a:t>Conflict of the Ages set</a:t>
            </a:r>
          </a:p>
          <a:p>
            <a:pPr lvl="1">
              <a:spcBef>
                <a:spcPts val="750"/>
              </a:spcBef>
              <a:spcAft>
                <a:spcPts val="1400"/>
              </a:spcAft>
            </a:pPr>
            <a:r>
              <a:rPr lang="en-US" sz="3500" dirty="0">
                <a:solidFill>
                  <a:schemeClr val="bg1"/>
                </a:solidFill>
                <a:latin typeface="Century Gothic" charset="0"/>
                <a:ea typeface="Century Gothic" charset="0"/>
                <a:cs typeface="Century Gothic" charset="0"/>
              </a:rPr>
              <a:t>Homemade bread</a:t>
            </a:r>
          </a:p>
          <a:p>
            <a:pPr lvl="1">
              <a:spcBef>
                <a:spcPts val="750"/>
              </a:spcBef>
              <a:spcAft>
                <a:spcPts val="1400"/>
              </a:spcAft>
            </a:pPr>
            <a:r>
              <a:rPr lang="en-US" sz="3500" dirty="0">
                <a:solidFill>
                  <a:schemeClr val="bg1"/>
                </a:solidFill>
                <a:latin typeface="Century Gothic" charset="0"/>
                <a:ea typeface="Century Gothic" charset="0"/>
                <a:cs typeface="Century Gothic" charset="0"/>
              </a:rPr>
              <a:t>Bottle of grape juice</a:t>
            </a:r>
          </a:p>
          <a:p>
            <a:pPr lvl="1">
              <a:spcBef>
                <a:spcPts val="750"/>
              </a:spcBef>
              <a:spcAft>
                <a:spcPts val="1400"/>
              </a:spcAft>
            </a:pPr>
            <a:r>
              <a:rPr lang="en-US" sz="3500" dirty="0">
                <a:solidFill>
                  <a:schemeClr val="bg1"/>
                </a:solidFill>
                <a:latin typeface="Century Gothic" charset="0"/>
                <a:ea typeface="Century Gothic" charset="0"/>
                <a:cs typeface="Century Gothic" charset="0"/>
              </a:rPr>
              <a:t>Book about the SDA church</a:t>
            </a:r>
          </a:p>
          <a:p>
            <a:pPr marL="514350" indent="-514350">
              <a:spcBef>
                <a:spcPts val="750"/>
              </a:spcBef>
              <a:spcAft>
                <a:spcPts val="1400"/>
              </a:spcAft>
              <a:buFont typeface="+mj-lt"/>
              <a:buAutoNum type="arabicPeriod"/>
            </a:pPr>
            <a:endParaRPr lang="en-US" sz="39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95375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6F6E49B9-48F3-B249-9A5B-49D431F73219}"/>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dirty="0">
                <a:solidFill>
                  <a:srgbClr val="FFFF00"/>
                </a:solidFill>
              </a:rPr>
              <a:t>Ministry of Healing, 143</a:t>
            </a:r>
          </a:p>
        </p:txBody>
      </p:sp>
      <p:sp>
        <p:nvSpPr>
          <p:cNvPr id="6" name="Content Placeholder 1">
            <a:extLst>
              <a:ext uri="{FF2B5EF4-FFF2-40B4-BE49-F238E27FC236}">
                <a16:creationId xmlns:a16="http://schemas.microsoft.com/office/drawing/2014/main" id="{E5F918FB-132C-314B-8FF7-1F7EFC51D4EB}"/>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750"/>
              </a:spcBef>
              <a:spcAft>
                <a:spcPts val="1400"/>
              </a:spcAft>
              <a:buClrTx/>
              <a:buSzTx/>
              <a:buFontTx/>
              <a:buNone/>
              <a:tabLst/>
              <a:defRPr/>
            </a:pPr>
            <a:r>
              <a:rPr lang="en-US" sz="3600" dirty="0">
                <a:solidFill>
                  <a:schemeClr val="bg1"/>
                </a:solidFill>
                <a:latin typeface="Century Gothic" charset="0"/>
                <a:ea typeface="Century Gothic" charset="0"/>
                <a:cs typeface="Century Gothic" charset="0"/>
              </a:rPr>
              <a:t>Christ’s method alone will give true success in reaching the people. The </a:t>
            </a:r>
            <a:r>
              <a:rPr lang="en-US" sz="3600" dirty="0" err="1">
                <a:solidFill>
                  <a:schemeClr val="bg1"/>
                </a:solidFill>
                <a:latin typeface="Century Gothic" charset="0"/>
                <a:ea typeface="Century Gothic" charset="0"/>
                <a:cs typeface="Century Gothic" charset="0"/>
              </a:rPr>
              <a:t>Saviour</a:t>
            </a:r>
            <a:r>
              <a:rPr lang="en-US" sz="3600" dirty="0">
                <a:solidFill>
                  <a:schemeClr val="bg1"/>
                </a:solidFill>
                <a:latin typeface="Century Gothic" charset="0"/>
                <a:ea typeface="Century Gothic" charset="0"/>
                <a:cs typeface="Century Gothic" charset="0"/>
              </a:rPr>
              <a:t> mingled with men as one who desired their good. He showed His sympathy for them, ministered to their needs, and won their confidence. Then He bade them, “Follow Me.”</a:t>
            </a:r>
          </a:p>
        </p:txBody>
      </p:sp>
    </p:spTree>
    <p:extLst>
      <p:ext uri="{BB962C8B-B14F-4D97-AF65-F5344CB8AC3E}">
        <p14:creationId xmlns:p14="http://schemas.microsoft.com/office/powerpoint/2010/main" val="1703174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A5B01127-068E-614A-A739-7107DCCFF46E}"/>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Baptism Day</a:t>
            </a:r>
            <a:endParaRPr lang="en-US" sz="4800" b="1" dirty="0">
              <a:solidFill>
                <a:srgbClr val="FFFF00"/>
              </a:solidFill>
            </a:endParaRPr>
          </a:p>
        </p:txBody>
      </p:sp>
      <p:sp>
        <p:nvSpPr>
          <p:cNvPr id="6" name="Content Placeholder 1">
            <a:extLst>
              <a:ext uri="{FF2B5EF4-FFF2-40B4-BE49-F238E27FC236}">
                <a16:creationId xmlns:a16="http://schemas.microsoft.com/office/drawing/2014/main" id="{CC1C9C41-81A4-B749-9209-AA816723B310}"/>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900" dirty="0">
                <a:solidFill>
                  <a:schemeClr val="bg1"/>
                </a:solidFill>
                <a:latin typeface="Century Gothic" charset="0"/>
                <a:ea typeface="Century Gothic" charset="0"/>
                <a:cs typeface="Century Gothic" charset="0"/>
              </a:rPr>
              <a:t>After the service, plan a fellowship meal to allow existing members to meet new members and their families</a:t>
            </a:r>
          </a:p>
        </p:txBody>
      </p:sp>
    </p:spTree>
    <p:extLst>
      <p:ext uri="{BB962C8B-B14F-4D97-AF65-F5344CB8AC3E}">
        <p14:creationId xmlns:p14="http://schemas.microsoft.com/office/powerpoint/2010/main" val="387334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r>
              <a:rPr lang="en-US" sz="4000" dirty="0">
                <a:solidFill>
                  <a:schemeClr val="bg1"/>
                </a:solidFill>
              </a:rPr>
              <a:t>Fin.</a:t>
            </a: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Tree>
    <p:extLst>
      <p:ext uri="{BB962C8B-B14F-4D97-AF65-F5344CB8AC3E}">
        <p14:creationId xmlns:p14="http://schemas.microsoft.com/office/powerpoint/2010/main" val="2312280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7" name="Title 2">
            <a:extLst>
              <a:ext uri="{FF2B5EF4-FFF2-40B4-BE49-F238E27FC236}">
                <a16:creationId xmlns:a16="http://schemas.microsoft.com/office/drawing/2014/main" id="{EF56A1EB-B704-F248-A31C-97D624566B83}"/>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FF00"/>
                </a:solidFill>
              </a:rPr>
              <a:t>Jesus:</a:t>
            </a:r>
          </a:p>
        </p:txBody>
      </p:sp>
      <p:sp>
        <p:nvSpPr>
          <p:cNvPr id="8" name="Content Placeholder 1">
            <a:extLst>
              <a:ext uri="{FF2B5EF4-FFF2-40B4-BE49-F238E27FC236}">
                <a16:creationId xmlns:a16="http://schemas.microsoft.com/office/drawing/2014/main" id="{32D69DEC-64F2-CD41-9F8D-B2ACE72BB90D}"/>
              </a:ext>
            </a:extLst>
          </p:cNvPr>
          <p:cNvSpPr txBox="1">
            <a:spLocks/>
          </p:cNvSpPr>
          <p:nvPr/>
        </p:nvSpPr>
        <p:spPr>
          <a:xfrm>
            <a:off x="1295400" y="1828799"/>
            <a:ext cx="8686800" cy="43481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600" dirty="0">
                <a:solidFill>
                  <a:schemeClr val="bg1"/>
                </a:solidFill>
                <a:latin typeface="Century Gothic" charset="0"/>
                <a:ea typeface="Century Gothic" charset="0"/>
                <a:cs typeface="Century Gothic" charset="0"/>
              </a:rPr>
              <a:t>Mingled with others</a:t>
            </a:r>
          </a:p>
          <a:p>
            <a:pPr>
              <a:spcBef>
                <a:spcPts val="750"/>
              </a:spcBef>
              <a:spcAft>
                <a:spcPts val="1400"/>
              </a:spcAft>
            </a:pPr>
            <a:r>
              <a:rPr lang="en-US" sz="3600" dirty="0">
                <a:solidFill>
                  <a:schemeClr val="bg1"/>
                </a:solidFill>
                <a:latin typeface="Century Gothic" charset="0"/>
                <a:ea typeface="Century Gothic" charset="0"/>
                <a:cs typeface="Century Gothic" charset="0"/>
              </a:rPr>
              <a:t>Desired their good</a:t>
            </a:r>
          </a:p>
          <a:p>
            <a:pPr>
              <a:spcBef>
                <a:spcPts val="750"/>
              </a:spcBef>
              <a:spcAft>
                <a:spcPts val="1400"/>
              </a:spcAft>
            </a:pPr>
            <a:r>
              <a:rPr lang="en-US" sz="3600" dirty="0">
                <a:solidFill>
                  <a:schemeClr val="bg1"/>
                </a:solidFill>
                <a:latin typeface="Century Gothic" charset="0"/>
                <a:ea typeface="Century Gothic" charset="0"/>
                <a:cs typeface="Century Gothic" charset="0"/>
              </a:rPr>
              <a:t>Showed sympathy for them</a:t>
            </a:r>
          </a:p>
          <a:p>
            <a:pPr>
              <a:spcBef>
                <a:spcPts val="750"/>
              </a:spcBef>
              <a:spcAft>
                <a:spcPts val="1400"/>
              </a:spcAft>
            </a:pPr>
            <a:r>
              <a:rPr lang="en-US" sz="3600" dirty="0">
                <a:solidFill>
                  <a:schemeClr val="bg1"/>
                </a:solidFill>
                <a:latin typeface="Century Gothic" charset="0"/>
                <a:ea typeface="Century Gothic" charset="0"/>
                <a:cs typeface="Century Gothic" charset="0"/>
              </a:rPr>
              <a:t>Met their needs</a:t>
            </a:r>
          </a:p>
          <a:p>
            <a:pPr>
              <a:spcBef>
                <a:spcPts val="750"/>
              </a:spcBef>
              <a:spcAft>
                <a:spcPts val="1400"/>
              </a:spcAft>
            </a:pPr>
            <a:r>
              <a:rPr lang="en-US" sz="3600" dirty="0">
                <a:solidFill>
                  <a:schemeClr val="bg1"/>
                </a:solidFill>
                <a:latin typeface="Century Gothic" charset="0"/>
                <a:ea typeface="Century Gothic" charset="0"/>
                <a:cs typeface="Century Gothic" charset="0"/>
              </a:rPr>
              <a:t>Won their confidence</a:t>
            </a:r>
          </a:p>
          <a:p>
            <a:pPr>
              <a:spcBef>
                <a:spcPts val="750"/>
              </a:spcBef>
              <a:spcAft>
                <a:spcPts val="1400"/>
              </a:spcAft>
            </a:pPr>
            <a:r>
              <a:rPr lang="en-US" sz="3600" i="1" dirty="0">
                <a:solidFill>
                  <a:schemeClr val="bg1"/>
                </a:solidFill>
                <a:latin typeface="Century Gothic" charset="0"/>
                <a:ea typeface="Century Gothic" charset="0"/>
                <a:cs typeface="Century Gothic" charset="0"/>
              </a:rPr>
              <a:t>Then </a:t>
            </a:r>
            <a:r>
              <a:rPr lang="en-US" sz="3600" dirty="0">
                <a:solidFill>
                  <a:schemeClr val="bg1"/>
                </a:solidFill>
                <a:latin typeface="Century Gothic" charset="0"/>
                <a:ea typeface="Century Gothic" charset="0"/>
                <a:cs typeface="Century Gothic" charset="0"/>
              </a:rPr>
              <a:t>bade them, “Follow Me.”</a:t>
            </a:r>
            <a:endParaRPr lang="en-US" sz="3600" i="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5727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7" name="Title 2">
            <a:extLst>
              <a:ext uri="{FF2B5EF4-FFF2-40B4-BE49-F238E27FC236}">
                <a16:creationId xmlns:a16="http://schemas.microsoft.com/office/drawing/2014/main" id="{EF56A1EB-B704-F248-A31C-97D624566B83}"/>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FF00"/>
                </a:solidFill>
              </a:rPr>
              <a:t>Why do Public Evangelism?</a:t>
            </a:r>
          </a:p>
        </p:txBody>
      </p:sp>
      <p:sp>
        <p:nvSpPr>
          <p:cNvPr id="8" name="Content Placeholder 1">
            <a:extLst>
              <a:ext uri="{FF2B5EF4-FFF2-40B4-BE49-F238E27FC236}">
                <a16:creationId xmlns:a16="http://schemas.microsoft.com/office/drawing/2014/main" id="{32D69DEC-64F2-CD41-9F8D-B2ACE72BB90D}"/>
              </a:ext>
            </a:extLst>
          </p:cNvPr>
          <p:cNvSpPr txBox="1">
            <a:spLocks/>
          </p:cNvSpPr>
          <p:nvPr/>
        </p:nvSpPr>
        <p:spPr>
          <a:xfrm>
            <a:off x="1295400" y="1828799"/>
            <a:ext cx="8686800" cy="43481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600" dirty="0">
                <a:solidFill>
                  <a:schemeClr val="bg1"/>
                </a:solidFill>
                <a:latin typeface="Century Gothic" charset="0"/>
                <a:ea typeface="Century Gothic" charset="0"/>
                <a:cs typeface="Century Gothic" charset="0"/>
              </a:rPr>
              <a:t>Jesus did it</a:t>
            </a:r>
          </a:p>
          <a:p>
            <a:pPr>
              <a:spcBef>
                <a:spcPts val="750"/>
              </a:spcBef>
              <a:spcAft>
                <a:spcPts val="1400"/>
              </a:spcAft>
            </a:pPr>
            <a:r>
              <a:rPr lang="en-US" sz="3600" dirty="0">
                <a:solidFill>
                  <a:schemeClr val="bg1"/>
                </a:solidFill>
                <a:latin typeface="Century Gothic" charset="0"/>
                <a:ea typeface="Century Gothic" charset="0"/>
                <a:cs typeface="Century Gothic" charset="0"/>
              </a:rPr>
              <a:t>Easiest way to reach large numbers of people</a:t>
            </a:r>
          </a:p>
          <a:p>
            <a:pPr>
              <a:spcBef>
                <a:spcPts val="750"/>
              </a:spcBef>
              <a:spcAft>
                <a:spcPts val="1400"/>
              </a:spcAft>
            </a:pPr>
            <a:r>
              <a:rPr lang="en-US" sz="3600" dirty="0">
                <a:solidFill>
                  <a:schemeClr val="bg1"/>
                </a:solidFill>
                <a:latin typeface="Century Gothic" charset="0"/>
                <a:ea typeface="Century Gothic" charset="0"/>
                <a:cs typeface="Century Gothic" charset="0"/>
              </a:rPr>
              <a:t>Adds credibility to the preparatory work of Bible workers</a:t>
            </a:r>
          </a:p>
          <a:p>
            <a:pPr>
              <a:spcBef>
                <a:spcPts val="750"/>
              </a:spcBef>
              <a:spcAft>
                <a:spcPts val="1400"/>
              </a:spcAft>
            </a:pPr>
            <a:r>
              <a:rPr lang="en-US" sz="3600" dirty="0">
                <a:solidFill>
                  <a:schemeClr val="bg1"/>
                </a:solidFill>
                <a:latin typeface="Century Gothic" charset="0"/>
                <a:ea typeface="Century Gothic" charset="0"/>
                <a:cs typeface="Century Gothic" charset="0"/>
              </a:rPr>
              <a:t>People feel like they are part of something BIG!</a:t>
            </a:r>
          </a:p>
        </p:txBody>
      </p:sp>
    </p:spTree>
    <p:extLst>
      <p:ext uri="{BB962C8B-B14F-4D97-AF65-F5344CB8AC3E}">
        <p14:creationId xmlns:p14="http://schemas.microsoft.com/office/powerpoint/2010/main" val="170193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6" name="Title 2">
            <a:extLst>
              <a:ext uri="{FF2B5EF4-FFF2-40B4-BE49-F238E27FC236}">
                <a16:creationId xmlns:a16="http://schemas.microsoft.com/office/drawing/2014/main" id="{AEF4FE42-FDD9-AF49-A383-23FE03C113FA}"/>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rgbClr val="FFFF00"/>
                </a:solidFill>
              </a:rPr>
              <a:t>Successful Evangelism</a:t>
            </a:r>
            <a:endParaRPr lang="en-US" sz="4800" b="1" dirty="0">
              <a:solidFill>
                <a:srgbClr val="FFFF00"/>
              </a:solidFill>
            </a:endParaRPr>
          </a:p>
        </p:txBody>
      </p:sp>
      <p:sp>
        <p:nvSpPr>
          <p:cNvPr id="9" name="Content Placeholder 1">
            <a:extLst>
              <a:ext uri="{FF2B5EF4-FFF2-40B4-BE49-F238E27FC236}">
                <a16:creationId xmlns:a16="http://schemas.microsoft.com/office/drawing/2014/main" id="{59F53909-EA60-F44E-945F-D74A3DF14FA8}"/>
              </a:ext>
            </a:extLst>
          </p:cNvPr>
          <p:cNvSpPr txBox="1">
            <a:spLocks/>
          </p:cNvSpPr>
          <p:nvPr/>
        </p:nvSpPr>
        <p:spPr>
          <a:xfrm>
            <a:off x="1295400" y="1828799"/>
            <a:ext cx="8686800" cy="43481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750"/>
              </a:spcBef>
              <a:spcAft>
                <a:spcPts val="1400"/>
              </a:spcAft>
            </a:pPr>
            <a:r>
              <a:rPr lang="en-US" sz="3900" dirty="0">
                <a:solidFill>
                  <a:schemeClr val="bg1"/>
                </a:solidFill>
                <a:latin typeface="Century Gothic" charset="0"/>
                <a:ea typeface="Century Gothic" charset="0"/>
                <a:cs typeface="Century Gothic" charset="0"/>
              </a:rPr>
              <a:t>Requires:</a:t>
            </a:r>
          </a:p>
          <a:p>
            <a:pPr lvl="1">
              <a:spcBef>
                <a:spcPts val="750"/>
              </a:spcBef>
              <a:spcAft>
                <a:spcPts val="1400"/>
              </a:spcAft>
            </a:pPr>
            <a:r>
              <a:rPr lang="en-US" sz="3500" dirty="0">
                <a:solidFill>
                  <a:schemeClr val="bg1"/>
                </a:solidFill>
                <a:latin typeface="Century Gothic" charset="0"/>
                <a:ea typeface="Century Gothic" charset="0"/>
                <a:cs typeface="Century Gothic" charset="0"/>
              </a:rPr>
              <a:t>Preparatory work</a:t>
            </a:r>
          </a:p>
          <a:p>
            <a:pPr lvl="1">
              <a:spcBef>
                <a:spcPts val="750"/>
              </a:spcBef>
              <a:spcAft>
                <a:spcPts val="1400"/>
              </a:spcAft>
            </a:pPr>
            <a:r>
              <a:rPr lang="en-US" sz="3500" dirty="0">
                <a:solidFill>
                  <a:schemeClr val="bg1"/>
                </a:solidFill>
                <a:latin typeface="Century Gothic" charset="0"/>
                <a:ea typeface="Century Gothic" charset="0"/>
                <a:cs typeface="Century Gothic" charset="0"/>
              </a:rPr>
              <a:t>Patience</a:t>
            </a:r>
          </a:p>
          <a:p>
            <a:pPr lvl="1">
              <a:spcBef>
                <a:spcPts val="750"/>
              </a:spcBef>
              <a:spcAft>
                <a:spcPts val="1400"/>
              </a:spcAft>
            </a:pPr>
            <a:r>
              <a:rPr lang="en-US" sz="3500" dirty="0">
                <a:solidFill>
                  <a:schemeClr val="bg1"/>
                </a:solidFill>
                <a:latin typeface="Century Gothic" charset="0"/>
                <a:ea typeface="Century Gothic" charset="0"/>
                <a:cs typeface="Century Gothic" charset="0"/>
              </a:rPr>
              <a:t>Endurance</a:t>
            </a:r>
          </a:p>
          <a:p>
            <a:pPr>
              <a:spcBef>
                <a:spcPts val="750"/>
              </a:spcBef>
              <a:spcAft>
                <a:spcPts val="1400"/>
              </a:spcAft>
            </a:pPr>
            <a:r>
              <a:rPr lang="en-US" sz="3900" dirty="0">
                <a:solidFill>
                  <a:schemeClr val="bg1"/>
                </a:solidFill>
                <a:latin typeface="Century Gothic" charset="0"/>
                <a:ea typeface="Century Gothic" charset="0"/>
                <a:cs typeface="Century Gothic" charset="0"/>
              </a:rPr>
              <a:t>Marathon, not a sprint</a:t>
            </a:r>
          </a:p>
          <a:p>
            <a:pPr>
              <a:spcBef>
                <a:spcPts val="750"/>
              </a:spcBef>
              <a:spcAft>
                <a:spcPts val="1400"/>
              </a:spcAft>
            </a:pPr>
            <a:r>
              <a:rPr lang="en-US" sz="3900" dirty="0">
                <a:solidFill>
                  <a:schemeClr val="bg1"/>
                </a:solidFill>
                <a:latin typeface="Century Gothic" charset="0"/>
                <a:ea typeface="Century Gothic" charset="0"/>
                <a:cs typeface="Century Gothic" charset="0"/>
              </a:rPr>
              <a:t>No shortcuts</a:t>
            </a:r>
          </a:p>
          <a:p>
            <a:pPr>
              <a:spcBef>
                <a:spcPts val="750"/>
              </a:spcBef>
              <a:spcAft>
                <a:spcPts val="1400"/>
              </a:spcAft>
            </a:pPr>
            <a:endParaRPr lang="en-US" sz="36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0506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1A148F2C-3239-C84F-B27C-CB2D004466ED}"/>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a:solidFill>
                  <a:srgbClr val="FFFF00"/>
                </a:solidFill>
              </a:rPr>
              <a:t>Manuscript 24, 1887</a:t>
            </a:r>
            <a:endParaRPr lang="en-US" sz="4800" b="1" i="1" dirty="0">
              <a:solidFill>
                <a:srgbClr val="FFFF00"/>
              </a:solidFill>
            </a:endParaRPr>
          </a:p>
        </p:txBody>
      </p:sp>
      <p:sp>
        <p:nvSpPr>
          <p:cNvPr id="6" name="Content Placeholder 1">
            <a:extLst>
              <a:ext uri="{FF2B5EF4-FFF2-40B4-BE49-F238E27FC236}">
                <a16:creationId xmlns:a16="http://schemas.microsoft.com/office/drawing/2014/main" id="{4B39C619-2337-5E41-B869-208A9841451B}"/>
              </a:ext>
            </a:extLst>
          </p:cNvPr>
          <p:cNvSpPr txBox="1">
            <a:spLocks/>
          </p:cNvSpPr>
          <p:nvPr/>
        </p:nvSpPr>
        <p:spPr>
          <a:xfrm>
            <a:off x="1295400" y="1828799"/>
            <a:ext cx="8686800" cy="43481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750"/>
              </a:spcBef>
              <a:spcAft>
                <a:spcPts val="1400"/>
              </a:spcAft>
              <a:buClrTx/>
              <a:buSzTx/>
              <a:buFontTx/>
              <a:buNone/>
              <a:tabLst/>
              <a:defRPr/>
            </a:pPr>
            <a:r>
              <a:rPr lang="en-US" sz="3600" dirty="0">
                <a:solidFill>
                  <a:schemeClr val="bg1"/>
                </a:solidFill>
                <a:latin typeface="Century Gothic" charset="0"/>
                <a:ea typeface="Century Gothic" charset="0"/>
                <a:cs typeface="Century Gothic" charset="0"/>
              </a:rPr>
              <a:t>It is essential to labor with order, following an organized plan and a definite object. No one can properly instruct another unless he sees to it that the work to be done shall be taken hold of systematically and in order, so that it may be done at the proper time. </a:t>
            </a:r>
            <a:r>
              <a:rPr lang="is-IS" sz="3600" dirty="0">
                <a:solidFill>
                  <a:schemeClr val="bg1"/>
                </a:solidFill>
                <a:latin typeface="Century Gothic" charset="0"/>
                <a:ea typeface="Century Gothic" charset="0"/>
                <a:cs typeface="Century Gothic" charset="0"/>
              </a:rPr>
              <a:t>…</a:t>
            </a:r>
            <a:endParaRPr lang="en-US" sz="36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8397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79D948CA-7E15-BD4E-B880-819193258FC8}"/>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a:solidFill>
                  <a:srgbClr val="FFFF00"/>
                </a:solidFill>
              </a:rPr>
              <a:t>Manuscript 24, 1887</a:t>
            </a:r>
            <a:endParaRPr lang="en-US" sz="4800" b="1" i="1" dirty="0">
              <a:solidFill>
                <a:srgbClr val="FFFF00"/>
              </a:solidFill>
            </a:endParaRPr>
          </a:p>
        </p:txBody>
      </p:sp>
      <p:sp>
        <p:nvSpPr>
          <p:cNvPr id="6" name="Content Placeholder 1">
            <a:extLst>
              <a:ext uri="{FF2B5EF4-FFF2-40B4-BE49-F238E27FC236}">
                <a16:creationId xmlns:a16="http://schemas.microsoft.com/office/drawing/2014/main" id="{83176FAA-4A59-CF42-B3DC-A08054DB03AE}"/>
              </a:ext>
            </a:extLst>
          </p:cNvPr>
          <p:cNvSpPr txBox="1">
            <a:spLocks/>
          </p:cNvSpPr>
          <p:nvPr/>
        </p:nvSpPr>
        <p:spPr>
          <a:xfrm>
            <a:off x="1295400" y="1828799"/>
            <a:ext cx="8686800" cy="43481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750"/>
              </a:spcBef>
              <a:spcAft>
                <a:spcPts val="1400"/>
              </a:spcAft>
              <a:buClrTx/>
              <a:buSzTx/>
              <a:buFontTx/>
              <a:buNone/>
              <a:tabLst/>
              <a:defRPr/>
            </a:pPr>
            <a:r>
              <a:rPr lang="en-US" sz="3600" dirty="0">
                <a:solidFill>
                  <a:schemeClr val="bg1"/>
                </a:solidFill>
                <a:latin typeface="Century Gothic" charset="0"/>
                <a:ea typeface="Century Gothic" charset="0"/>
                <a:cs typeface="Century Gothic" charset="0"/>
              </a:rPr>
              <a:t>Well-defined plans should be freely presented to all whom they may concern, and it should be ascertained that they are understood. Then require of all those who are at the head of the various departments to cooperate in the execution of these plans. </a:t>
            </a:r>
            <a:r>
              <a:rPr lang="is-IS" sz="3600" dirty="0">
                <a:solidFill>
                  <a:schemeClr val="bg1"/>
                </a:solidFill>
                <a:latin typeface="Century Gothic" charset="0"/>
                <a:ea typeface="Century Gothic" charset="0"/>
                <a:cs typeface="Century Gothic" charset="0"/>
              </a:rPr>
              <a:t>…</a:t>
            </a:r>
            <a:endParaRPr lang="en-US" sz="36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35134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43036" y="2002849"/>
            <a:ext cx="9001125" cy="153888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sz="4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9839619" y="5333811"/>
            <a:ext cx="1458466" cy="609790"/>
          </a:xfrm>
          <a:prstGeom prst="rect">
            <a:avLst/>
          </a:prstGeom>
        </p:spPr>
      </p:pic>
      <p:sp>
        <p:nvSpPr>
          <p:cNvPr id="5" name="Title 2">
            <a:extLst>
              <a:ext uri="{FF2B5EF4-FFF2-40B4-BE49-F238E27FC236}">
                <a16:creationId xmlns:a16="http://schemas.microsoft.com/office/drawing/2014/main" id="{94B3AC49-174F-0F4E-8311-59C2A526B7F7}"/>
              </a:ext>
            </a:extLst>
          </p:cNvPr>
          <p:cNvSpPr txBox="1">
            <a:spLocks/>
          </p:cNvSpPr>
          <p:nvPr/>
        </p:nvSpPr>
        <p:spPr bwMode="gray">
          <a:xfrm>
            <a:off x="838200" y="365125"/>
            <a:ext cx="10515600"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a:solidFill>
                  <a:srgbClr val="FFFF00"/>
                </a:solidFill>
              </a:rPr>
              <a:t>Manuscript 24, 1887</a:t>
            </a:r>
            <a:endParaRPr lang="en-US" sz="4800" b="1" i="1" dirty="0">
              <a:solidFill>
                <a:srgbClr val="FFFF00"/>
              </a:solidFill>
            </a:endParaRPr>
          </a:p>
        </p:txBody>
      </p:sp>
      <p:sp>
        <p:nvSpPr>
          <p:cNvPr id="6" name="Content Placeholder 1">
            <a:extLst>
              <a:ext uri="{FF2B5EF4-FFF2-40B4-BE49-F238E27FC236}">
                <a16:creationId xmlns:a16="http://schemas.microsoft.com/office/drawing/2014/main" id="{7808C760-EA35-4942-BF96-552D9CDA6022}"/>
              </a:ext>
            </a:extLst>
          </p:cNvPr>
          <p:cNvSpPr txBox="1">
            <a:spLocks/>
          </p:cNvSpPr>
          <p:nvPr/>
        </p:nvSpPr>
        <p:spPr>
          <a:xfrm>
            <a:off x="1295400" y="1828799"/>
            <a:ext cx="8686800" cy="4348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750"/>
              </a:spcBef>
              <a:spcAft>
                <a:spcPts val="1400"/>
              </a:spcAft>
              <a:buClrTx/>
              <a:buSzTx/>
              <a:buFontTx/>
              <a:buNone/>
              <a:tabLst/>
              <a:defRPr/>
            </a:pPr>
            <a:r>
              <a:rPr lang="en-US" sz="3600" dirty="0">
                <a:solidFill>
                  <a:schemeClr val="bg1"/>
                </a:solidFill>
                <a:latin typeface="Century Gothic" charset="0"/>
                <a:ea typeface="Century Gothic" charset="0"/>
                <a:cs typeface="Century Gothic" charset="0"/>
              </a:rPr>
              <a:t>If this sure and radical method is properly adopted and followed up with interest and good will, it will avoid much work being done without any definite object, much useless friction.</a:t>
            </a:r>
          </a:p>
        </p:txBody>
      </p:sp>
    </p:spTree>
    <p:extLst>
      <p:ext uri="{BB962C8B-B14F-4D97-AF65-F5344CB8AC3E}">
        <p14:creationId xmlns:p14="http://schemas.microsoft.com/office/powerpoint/2010/main" val="22028031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SPARK 2017">
  <a:themeElements>
    <a:clrScheme name="Custom 1">
      <a:dk1>
        <a:srgbClr val="011219"/>
      </a:dk1>
      <a:lt1>
        <a:srgbClr val="FFFFFF"/>
      </a:lt1>
      <a:dk2>
        <a:srgbClr val="0069A6"/>
      </a:dk2>
      <a:lt2>
        <a:srgbClr val="E7E6E6"/>
      </a:lt2>
      <a:accent1>
        <a:srgbClr val="539BC9"/>
      </a:accent1>
      <a:accent2>
        <a:srgbClr val="FEAC19"/>
      </a:accent2>
      <a:accent3>
        <a:srgbClr val="A5A5A5"/>
      </a:accent3>
      <a:accent4>
        <a:srgbClr val="FEEC03"/>
      </a:accent4>
      <a:accent5>
        <a:srgbClr val="AFE0FD"/>
      </a:accent5>
      <a:accent6>
        <a:srgbClr val="70AD47"/>
      </a:accent6>
      <a:hlink>
        <a:srgbClr val="FF5837"/>
      </a:hlink>
      <a:folHlink>
        <a:srgbClr val="C4003D"/>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RK 2017" id="{ED5CA5EB-6122-4845-89D9-F326F03BECA5}" vid="{D162D55C-DE80-9F4A-AE8C-9F2EAB8A70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{00A0849E-99A4-2645-89D5-E927DC604050}tf10001076</Template>
  <TotalTime>134</TotalTime>
  <Words>996</Words>
  <Application>Microsoft Macintosh PowerPoint</Application>
  <PresentationFormat>Widescreen</PresentationFormat>
  <Paragraphs>271</Paragraphs>
  <Slides>31</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Century Gothic</vt:lpstr>
      <vt:lpstr>Palatino Linotype</vt:lpstr>
      <vt:lpstr>Wingdings 3</vt:lpstr>
      <vt:lpstr>Ion Boardroom</vt:lpstr>
      <vt:lpstr>SPARK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cp:revision>
  <dcterms:created xsi:type="dcterms:W3CDTF">2019-07-19T19:58:35Z</dcterms:created>
  <dcterms:modified xsi:type="dcterms:W3CDTF">2021-07-19T14:45:46Z</dcterms:modified>
</cp:coreProperties>
</file>