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781" r:id="rId3"/>
    <p:sldId id="780" r:id="rId4"/>
    <p:sldId id="785" r:id="rId5"/>
    <p:sldId id="758" r:id="rId6"/>
    <p:sldId id="783" r:id="rId7"/>
    <p:sldId id="790" r:id="rId8"/>
    <p:sldId id="791" r:id="rId9"/>
    <p:sldId id="784" r:id="rId10"/>
    <p:sldId id="788" r:id="rId11"/>
    <p:sldId id="786" r:id="rId12"/>
    <p:sldId id="792" r:id="rId13"/>
    <p:sldId id="787" r:id="rId14"/>
    <p:sldId id="789" r:id="rId15"/>
    <p:sldId id="794" r:id="rId16"/>
    <p:sldId id="793" r:id="rId17"/>
    <p:sldId id="798" r:id="rId18"/>
    <p:sldId id="287" r:id="rId19"/>
    <p:sldId id="332" r:id="rId20"/>
    <p:sldId id="329" r:id="rId21"/>
    <p:sldId id="330" r:id="rId22"/>
    <p:sldId id="331" r:id="rId23"/>
    <p:sldId id="333" r:id="rId24"/>
    <p:sldId id="334" r:id="rId25"/>
    <p:sldId id="335" r:id="rId26"/>
    <p:sldId id="336" r:id="rId27"/>
    <p:sldId id="337" r:id="rId28"/>
    <p:sldId id="338" r:id="rId29"/>
    <p:sldId id="339" r:id="rId30"/>
    <p:sldId id="340" r:id="rId31"/>
    <p:sldId id="341" r:id="rId32"/>
    <p:sldId id="342" r:id="rId33"/>
    <p:sldId id="344" r:id="rId34"/>
    <p:sldId id="317" r:id="rId35"/>
    <p:sldId id="799" r:id="rId36"/>
    <p:sldId id="796"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83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31"/>
    <p:restoredTop sz="95846"/>
  </p:normalViewPr>
  <p:slideViewPr>
    <p:cSldViewPr snapToGrid="0">
      <p:cViewPr>
        <p:scale>
          <a:sx n="35" d="100"/>
          <a:sy n="35" d="100"/>
        </p:scale>
        <p:origin x="592" y="1104"/>
      </p:cViewPr>
      <p:guideLst/>
    </p:cSldViewPr>
  </p:slideViewPr>
  <p:notesTextViewPr>
    <p:cViewPr>
      <p:scale>
        <a:sx n="1" d="1"/>
        <a:sy n="1" d="1"/>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1143000" y="685800"/>
            <a:ext cx="4572000" cy="3429000"/>
          </a:xfrm>
          <a:prstGeom prst="rect">
            <a:avLst/>
          </a:prstGeom>
        </p:spPr>
        <p:txBody>
          <a:bodyPr/>
          <a:lstStyle/>
          <a:p>
            <a:endParaRPr/>
          </a:p>
        </p:txBody>
      </p:sp>
      <p:sp>
        <p:nvSpPr>
          <p:cNvPr id="205" name="Shape 20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368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2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5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46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70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0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464918-18BC-2148-8152-713279466BDE}" type="slidenum">
              <a:rPr lang="en-US" smtClean="0"/>
              <a:t>5</a:t>
            </a:fld>
            <a:endParaRPr lang="en-US"/>
          </a:p>
        </p:txBody>
      </p:sp>
    </p:spTree>
    <p:extLst>
      <p:ext uri="{BB962C8B-B14F-4D97-AF65-F5344CB8AC3E}">
        <p14:creationId xmlns:p14="http://schemas.microsoft.com/office/powerpoint/2010/main" val="294429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781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99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5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C0DBF8"/>
                </a:solidFill>
                <a:latin typeface="DIN Alternate Bold"/>
                <a:ea typeface="DIN Alternate Bold"/>
                <a:cs typeface="DIN Alternate Bold"/>
                <a:sym typeface="DIN Alternate Bold"/>
              </a:defRPr>
            </a:lvl1pPr>
          </a:lstStyle>
          <a:p>
            <a:r>
              <a:t>Text</a:t>
            </a:r>
          </a:p>
        </p:txBody>
      </p:sp>
      <p:sp>
        <p:nvSpPr>
          <p:cNvPr id="81" name="Title Text"/>
          <p:cNvSpPr txBox="1">
            <a:spLocks noGrp="1"/>
          </p:cNvSpPr>
          <p:nvPr>
            <p:ph type="title"/>
          </p:nvPr>
        </p:nvSpPr>
        <p:spPr>
          <a:prstGeom prst="rect">
            <a:avLst/>
          </a:prstGeom>
        </p:spPr>
        <p:txBody>
          <a:bodyPr/>
          <a:lstStyle/>
          <a:p>
            <a:r>
              <a:t>Title Text</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Empty White">
    <p:bg>
      <p:bgPr>
        <a:solidFill>
          <a:srgbClr val="FFFFFF"/>
        </a:solidFill>
        <a:effectLst/>
      </p:bgPr>
    </p:bg>
    <p:spTree>
      <p:nvGrpSpPr>
        <p:cNvPr id="1" name=""/>
        <p:cNvGrpSpPr/>
        <p:nvPr/>
      </p:nvGrpSpPr>
      <p:grpSpPr>
        <a:xfrm>
          <a:off x="0" y="0"/>
          <a:ext cx="0" cy="0"/>
          <a:chOff x="0" y="0"/>
          <a:chExt cx="0" cy="0"/>
        </a:xfrm>
      </p:grpSpPr>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4745"/>
            <a:ext cx="24384000" cy="13734054"/>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2309910" y="4199466"/>
            <a:ext cx="17651316" cy="5355296"/>
          </a:xfrm>
        </p:spPr>
        <p:txBody>
          <a:bodyPr anchor="b"/>
          <a:lstStyle>
            <a:lvl1pPr>
              <a:defRPr sz="10800"/>
            </a:lvl1pPr>
          </a:lstStyle>
          <a:p>
            <a:r>
              <a:rPr lang="en-US"/>
              <a:t>Click to edit Master title style</a:t>
            </a:r>
            <a:endParaRPr lang="en-US" dirty="0"/>
          </a:p>
        </p:txBody>
      </p:sp>
      <p:sp>
        <p:nvSpPr>
          <p:cNvPr id="3" name="Subtitle 2"/>
          <p:cNvSpPr>
            <a:spLocks noGrp="1"/>
          </p:cNvSpPr>
          <p:nvPr>
            <p:ph type="subTitle" idx="1"/>
          </p:nvPr>
        </p:nvSpPr>
        <p:spPr>
          <a:xfrm>
            <a:off x="2309910" y="9554760"/>
            <a:ext cx="17651316" cy="1722840"/>
          </a:xfrm>
        </p:spPr>
        <p:txBody>
          <a:bodyPr anchor="t"/>
          <a:lstStyle>
            <a:lvl1pPr marL="0" indent="0" algn="l">
              <a:buNone/>
              <a:defRPr cap="all">
                <a:solidFill>
                  <a:schemeClr val="accent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20178781" y="3584447"/>
            <a:ext cx="1981198" cy="609598"/>
          </a:xfrm>
        </p:spPr>
        <p:txBody>
          <a:bodyPr anchor="t"/>
          <a:lstStyle>
            <a:lvl1pPr algn="l">
              <a:defRPr b="0" i="0">
                <a:solidFill>
                  <a:schemeClr val="bg1"/>
                </a:solidFill>
              </a:defRPr>
            </a:lvl1pPr>
          </a:lstStyle>
          <a:p>
            <a:fld id="{629B5E55-0DD6-AE40-8982-F180D75E49E5}" type="datetimeFigureOut">
              <a:rPr lang="en-US" smtClean="0"/>
              <a:t>6/22/2021</a:t>
            </a:fld>
            <a:endParaRPr lang="en-US"/>
          </a:p>
        </p:txBody>
      </p:sp>
      <p:sp>
        <p:nvSpPr>
          <p:cNvPr id="5" name="Footer Placeholder 4"/>
          <p:cNvSpPr>
            <a:spLocks noGrp="1"/>
          </p:cNvSpPr>
          <p:nvPr>
            <p:ph type="ftr" sz="quarter" idx="11"/>
          </p:nvPr>
        </p:nvSpPr>
        <p:spPr>
          <a:xfrm rot="5400000">
            <a:off x="17919185" y="6453641"/>
            <a:ext cx="7719590" cy="609602"/>
          </a:xfrm>
        </p:spPr>
        <p:txBody>
          <a:bodyPr/>
          <a:lstStyle>
            <a:lvl1pPr>
              <a:defRPr b="0" i="0">
                <a:solidFill>
                  <a:schemeClr val="bg1"/>
                </a:solidFill>
              </a:defRPr>
            </a:lvl1pPr>
          </a:lstStyle>
          <a:p>
            <a:endParaRPr lang="en-US"/>
          </a:p>
        </p:txBody>
      </p:sp>
      <p:sp>
        <p:nvSpPr>
          <p:cNvPr id="10" name="Rectangle 9"/>
          <p:cNvSpPr/>
          <p:nvPr/>
        </p:nvSpPr>
        <p:spPr>
          <a:xfrm>
            <a:off x="20875624" y="0"/>
            <a:ext cx="1371600" cy="228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21661872" y="585217"/>
            <a:ext cx="716543" cy="801181"/>
          </a:xfrm>
        </p:spPr>
        <p:txBody>
          <a:bodyPr/>
          <a:lstStyle>
            <a:lvl1pPr>
              <a:defRPr sz="5600" b="0" i="0">
                <a:latin typeface="+mj-lt"/>
              </a:defRPr>
            </a:lvl1pPr>
          </a:lstStyle>
          <a:p>
            <a:fld id="{41717D05-6115-8C40-BA53-422E2D50AAB1}" type="slidenum">
              <a:rPr lang="en-US" smtClean="0"/>
              <a:t>‹#›</a:t>
            </a:fld>
            <a:endParaRPr lang="en-US"/>
          </a:p>
        </p:txBody>
      </p:sp>
    </p:spTree>
    <p:extLst>
      <p:ext uri="{BB962C8B-B14F-4D97-AF65-F5344CB8AC3E}">
        <p14:creationId xmlns:p14="http://schemas.microsoft.com/office/powerpoint/2010/main" val="625827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C0DBF8"/>
                </a:solidFill>
                <a:latin typeface="DIN Alternate Bold"/>
                <a:ea typeface="DIN Alternate Bold"/>
                <a:cs typeface="DIN Alternate Bold"/>
                <a:sym typeface="DIN Alternate Bold"/>
              </a:defRPr>
            </a:lvl1pPr>
          </a:lstStyle>
          <a:p>
            <a:r>
              <a:t>Text</a:t>
            </a:r>
          </a:p>
        </p:txBody>
      </p:sp>
      <p:sp>
        <p:nvSpPr>
          <p:cNvPr id="111" name="Title Text"/>
          <p:cNvSpPr txBox="1">
            <a:spLocks noGrp="1"/>
          </p:cNvSpPr>
          <p:nvPr>
            <p:ph type="title"/>
          </p:nvPr>
        </p:nvSpPr>
        <p:spPr>
          <a:xfrm>
            <a:off x="762000" y="1641871"/>
            <a:ext cx="11748691" cy="1533129"/>
          </a:xfrm>
          <a:prstGeom prst="rect">
            <a:avLst/>
          </a:prstGeom>
        </p:spPr>
        <p:txBody>
          <a:bodyPr/>
          <a:lstStyle>
            <a:lvl1pPr>
              <a:defRPr>
                <a:solidFill>
                  <a:srgbClr val="F8F8F8"/>
                </a:solidFill>
              </a:defRPr>
            </a:lvl1pPr>
          </a:lstStyle>
          <a:p>
            <a:r>
              <a:t>Title Text</a:t>
            </a:r>
          </a:p>
        </p:txBody>
      </p:sp>
      <p:sp>
        <p:nvSpPr>
          <p:cNvPr id="112" name="Body Level One…"/>
          <p:cNvSpPr txBox="1">
            <a:spLocks noGrp="1"/>
          </p:cNvSpPr>
          <p:nvPr>
            <p:ph type="body" sz="half" idx="1"/>
          </p:nvPr>
        </p:nvSpPr>
        <p:spPr>
          <a:xfrm>
            <a:off x="762000" y="3860800"/>
            <a:ext cx="11748691" cy="85852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3" name="Image"/>
          <p:cNvSpPr>
            <a:spLocks noGrp="1"/>
          </p:cNvSpPr>
          <p:nvPr>
            <p:ph type="pic" idx="22"/>
          </p:nvPr>
        </p:nvSpPr>
        <p:spPr>
          <a:xfrm>
            <a:off x="13258800" y="0"/>
            <a:ext cx="12428272" cy="13716000"/>
          </a:xfrm>
          <a:prstGeom prst="rect">
            <a:avLst/>
          </a:prstGeom>
        </p:spPr>
        <p:txBody>
          <a:bodyPr lIns="91439" tIns="45719" rIns="91439" bIns="45719">
            <a:noAutofit/>
          </a:bodyPr>
          <a:lstStyle/>
          <a:p>
            <a:endParaRPr/>
          </a:p>
        </p:txBody>
      </p:sp>
      <p:pic>
        <p:nvPicPr>
          <p:cNvPr id="114" name="Small Logo only.png" descr="Small Logo only.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9348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C0DBF8"/>
                </a:solidFill>
                <a:latin typeface="DIN Alternate Bold"/>
                <a:ea typeface="DIN Alternate Bold"/>
                <a:cs typeface="DIN Alternate Bold"/>
                <a:sym typeface="DIN Alternate Bold"/>
              </a:defRPr>
            </a:lvl1pPr>
          </a:lstStyle>
          <a:p>
            <a:r>
              <a:t>Text</a:t>
            </a:r>
          </a:p>
        </p:txBody>
      </p:sp>
      <p:sp>
        <p:nvSpPr>
          <p:cNvPr id="123" name="Body Level One…"/>
          <p:cNvSpPr txBox="1">
            <a:spLocks noGrp="1"/>
          </p:cNvSpPr>
          <p:nvPr>
            <p:ph type="body" idx="1"/>
          </p:nvPr>
        </p:nvSpPr>
        <p:spPr>
          <a:xfrm>
            <a:off x="762000" y="1807964"/>
            <a:ext cx="22860000" cy="1063803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131" name="Image"/>
          <p:cNvSpPr>
            <a:spLocks noGrp="1"/>
          </p:cNvSpPr>
          <p:nvPr>
            <p:ph type="pic" sz="half" idx="21"/>
          </p:nvPr>
        </p:nvSpPr>
        <p:spPr>
          <a:xfrm>
            <a:off x="12192000" y="-177800"/>
            <a:ext cx="12192000" cy="7162800"/>
          </a:xfrm>
          <a:prstGeom prst="rect">
            <a:avLst/>
          </a:prstGeom>
        </p:spPr>
        <p:txBody>
          <a:bodyPr lIns="91439" tIns="45719" rIns="91439" bIns="45719">
            <a:noAutofit/>
          </a:bodyPr>
          <a:lstStyle/>
          <a:p>
            <a:endParaRPr/>
          </a:p>
        </p:txBody>
      </p:sp>
      <p:sp>
        <p:nvSpPr>
          <p:cNvPr id="132" name="Image"/>
          <p:cNvSpPr>
            <a:spLocks noGrp="1"/>
          </p:cNvSpPr>
          <p:nvPr>
            <p:ph type="pic" sz="half" idx="22"/>
          </p:nvPr>
        </p:nvSpPr>
        <p:spPr>
          <a:xfrm>
            <a:off x="12192000" y="6451600"/>
            <a:ext cx="12192000" cy="8297334"/>
          </a:xfrm>
          <a:prstGeom prst="rect">
            <a:avLst/>
          </a:prstGeom>
        </p:spPr>
        <p:txBody>
          <a:bodyPr lIns="91439" tIns="45719" rIns="91439" bIns="45719">
            <a:noAutofit/>
          </a:bodyPr>
          <a:lstStyle/>
          <a:p>
            <a:endParaRPr/>
          </a:p>
        </p:txBody>
      </p:sp>
      <p:sp>
        <p:nvSpPr>
          <p:cNvPr id="133" name="Image"/>
          <p:cNvSpPr>
            <a:spLocks noGrp="1"/>
          </p:cNvSpPr>
          <p:nvPr>
            <p:ph type="pic" idx="23"/>
          </p:nvPr>
        </p:nvSpPr>
        <p:spPr>
          <a:xfrm>
            <a:off x="-190500" y="0"/>
            <a:ext cx="12428272" cy="13716000"/>
          </a:xfrm>
          <a:prstGeom prst="rect">
            <a:avLst/>
          </a:prstGeom>
        </p:spPr>
        <p:txBody>
          <a:bodyPr lIns="91439" tIns="45719" rIns="91439" bIns="45719">
            <a:noAutofit/>
          </a:bodyPr>
          <a:lstStyle/>
          <a:p>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1" name="Callout"/>
          <p:cNvSpPr/>
          <p:nvPr/>
        </p:nvSpPr>
        <p:spPr>
          <a:xfrm>
            <a:off x="876300" y="3314700"/>
            <a:ext cx="22631400" cy="7317185"/>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rgbClr val="43A8FF"/>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n-lt"/>
                <a:ea typeface="+mn-ea"/>
                <a:cs typeface="+mn-cs"/>
                <a:sym typeface="DIN Condensed Bold"/>
              </a:defRPr>
            </a:pPr>
            <a:endParaRPr/>
          </a:p>
        </p:txBody>
      </p:sp>
      <p:sp>
        <p:nvSpPr>
          <p:cNvPr id="142" name="Type a quote here."/>
          <p:cNvSpPr txBox="1">
            <a:spLocks noGrp="1"/>
          </p:cNvSpPr>
          <p:nvPr>
            <p:ph type="body" sz="quarter" idx="21"/>
          </p:nvPr>
        </p:nvSpPr>
        <p:spPr>
          <a:xfrm>
            <a:off x="1676400" y="4089400"/>
            <a:ext cx="21056600" cy="1803400"/>
          </a:xfrm>
          <a:prstGeom prst="rect">
            <a:avLst/>
          </a:prstGeom>
        </p:spPr>
        <p:txBody>
          <a:bodyPr>
            <a:spAutoFit/>
          </a:bodyPr>
          <a:lstStyle>
            <a:lvl1pPr marL="0" indent="0">
              <a:lnSpc>
                <a:spcPct val="80000"/>
              </a:lnSpc>
              <a:spcBef>
                <a:spcPts val="0"/>
              </a:spcBef>
              <a:buClrTx/>
              <a:buSzTx/>
              <a:buFontTx/>
              <a:buNone/>
              <a:defRPr sz="11000" cap="all">
                <a:solidFill>
                  <a:srgbClr val="FFFFFF"/>
                </a:solidFill>
                <a:latin typeface="Helvetica"/>
                <a:ea typeface="Helvetica"/>
                <a:cs typeface="Helvetica"/>
                <a:sym typeface="Helvetica"/>
              </a:defRPr>
            </a:lvl1pPr>
          </a:lstStyle>
          <a:p>
            <a:r>
              <a:t>Type a quote here.</a:t>
            </a:r>
          </a:p>
        </p:txBody>
      </p:sp>
      <p:sp>
        <p:nvSpPr>
          <p:cNvPr id="143" name="Johnny Appleseed"/>
          <p:cNvSpPr txBox="1">
            <a:spLocks noGrp="1"/>
          </p:cNvSpPr>
          <p:nvPr>
            <p:ph type="body" sz="quarter" idx="22"/>
          </p:nvPr>
        </p:nvSpPr>
        <p:spPr>
          <a:xfrm>
            <a:off x="762000" y="10845800"/>
            <a:ext cx="22860000" cy="1422401"/>
          </a:xfrm>
          <a:prstGeom prst="rect">
            <a:avLst/>
          </a:prstGeom>
        </p:spPr>
        <p:txBody>
          <a:bodyPr anchor="ctr">
            <a:spAutoFit/>
          </a:bodyPr>
          <a:lstStyle>
            <a:lvl1pPr marL="0" indent="0" algn="r">
              <a:lnSpc>
                <a:spcPct val="80000"/>
              </a:lnSpc>
              <a:spcBef>
                <a:spcPts val="0"/>
              </a:spcBef>
              <a:buClrTx/>
              <a:buSzTx/>
              <a:buFontTx/>
              <a:buNone/>
              <a:defRPr sz="8700" b="1">
                <a:solidFill>
                  <a:srgbClr val="C0DBF8"/>
                </a:solidFill>
                <a:latin typeface="Proxima Nova"/>
                <a:ea typeface="Proxima Nova"/>
                <a:cs typeface="Proxima Nova"/>
                <a:sym typeface="Proxima Nova"/>
              </a:defRPr>
            </a:lvl1pPr>
          </a:lstStyle>
          <a:p>
            <a:r>
              <a:t>Johnny Appleseed</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hueOff val="262910"/>
            <a:satOff val="3867"/>
            <a:lumOff val="-18039"/>
          </a:schemeClr>
        </a:solidFill>
        <a:effectLst/>
      </p:bgPr>
    </p:bg>
    <p:spTree>
      <p:nvGrpSpPr>
        <p:cNvPr id="1" name=""/>
        <p:cNvGrpSpPr/>
        <p:nvPr/>
      </p:nvGrpSpPr>
      <p:grpSpPr>
        <a:xfrm>
          <a:off x="0" y="0"/>
          <a:ext cx="0" cy="0"/>
          <a:chOff x="0" y="0"/>
          <a:chExt cx="0" cy="0"/>
        </a:xfrm>
      </p:grpSpPr>
      <p:sp>
        <p:nvSpPr>
          <p:cNvPr id="151" name="Type a quote here."/>
          <p:cNvSpPr txBox="1">
            <a:spLocks noGrp="1"/>
          </p:cNvSpPr>
          <p:nvPr>
            <p:ph type="body" sz="quarter" idx="21"/>
          </p:nvPr>
        </p:nvSpPr>
        <p:spPr>
          <a:xfrm>
            <a:off x="11049000" y="3721100"/>
            <a:ext cx="12573000" cy="3782061"/>
          </a:xfrm>
          <a:prstGeom prst="rect">
            <a:avLst/>
          </a:prstGeom>
        </p:spPr>
        <p:txBody>
          <a:bodyPr>
            <a:spAutoFit/>
          </a:bodyPr>
          <a:lstStyle>
            <a:lvl1pPr marL="0" indent="0">
              <a:lnSpc>
                <a:spcPct val="80000"/>
              </a:lnSpc>
              <a:spcBef>
                <a:spcPts val="0"/>
              </a:spcBef>
              <a:buClrTx/>
              <a:buSzTx/>
              <a:buFontTx/>
              <a:buNone/>
              <a:defRPr sz="13400" cap="all">
                <a:solidFill>
                  <a:srgbClr val="FFFFFF"/>
                </a:solidFill>
                <a:latin typeface="Helvetica"/>
                <a:ea typeface="Helvetica"/>
                <a:cs typeface="Helvetica"/>
                <a:sym typeface="Helvetica"/>
              </a:defRPr>
            </a:lvl1pPr>
          </a:lstStyle>
          <a:p>
            <a:r>
              <a:t>Type a quote here.</a:t>
            </a:r>
          </a:p>
        </p:txBody>
      </p:sp>
      <p:sp>
        <p:nvSpPr>
          <p:cNvPr id="152" name="Image"/>
          <p:cNvSpPr>
            <a:spLocks noGrp="1"/>
          </p:cNvSpPr>
          <p:nvPr>
            <p:ph type="pic" idx="22"/>
          </p:nvPr>
        </p:nvSpPr>
        <p:spPr>
          <a:xfrm>
            <a:off x="-190500" y="0"/>
            <a:ext cx="12428272" cy="13716000"/>
          </a:xfrm>
          <a:prstGeom prst="rect">
            <a:avLst/>
          </a:prstGeom>
        </p:spPr>
        <p:txBody>
          <a:bodyPr lIns="91439" tIns="45719" rIns="91439" bIns="45719">
            <a:noAutofit/>
          </a:bodyPr>
          <a:lstStyle/>
          <a:p>
            <a:endParaRPr/>
          </a:p>
        </p:txBody>
      </p:sp>
      <p:sp>
        <p:nvSpPr>
          <p:cNvPr id="153" name="Johnny Appleseed"/>
          <p:cNvSpPr txBox="1">
            <a:spLocks noGrp="1"/>
          </p:cNvSpPr>
          <p:nvPr>
            <p:ph type="body" sz="quarter" idx="23"/>
          </p:nvPr>
        </p:nvSpPr>
        <p:spPr>
          <a:xfrm>
            <a:off x="11049000" y="10845800"/>
            <a:ext cx="12573000" cy="1422401"/>
          </a:xfrm>
          <a:prstGeom prst="rect">
            <a:avLst/>
          </a:prstGeom>
        </p:spPr>
        <p:txBody>
          <a:bodyPr anchor="ctr">
            <a:spAutoFit/>
          </a:bodyPr>
          <a:lstStyle>
            <a:lvl1pPr marL="0" indent="0" defTabSz="647700">
              <a:spcBef>
                <a:spcPts val="0"/>
              </a:spcBef>
              <a:buClrTx/>
              <a:buSzTx/>
              <a:buFontTx/>
              <a:buNone/>
              <a:defRPr sz="8700" b="1">
                <a:solidFill>
                  <a:schemeClr val="accent1">
                    <a:hueOff val="-84091"/>
                    <a:satOff val="15316"/>
                    <a:lumOff val="24313"/>
                  </a:schemeClr>
                </a:solidFill>
                <a:latin typeface="Proxima Nova"/>
                <a:ea typeface="Proxima Nova"/>
                <a:cs typeface="Proxima Nova"/>
                <a:sym typeface="Proxima Nova"/>
              </a:defRPr>
            </a:lvl1pPr>
          </a:lstStyle>
          <a:p>
            <a:r>
              <a:t>Johnny Appleseed</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Logo White">
    <p:bg>
      <p:bgPr>
        <a:solidFill>
          <a:srgbClr val="FFFFFF"/>
        </a:solidFill>
        <a:effectLst/>
      </p:bgPr>
    </p:bg>
    <p:spTree>
      <p:nvGrpSpPr>
        <p:cNvPr id="1" name=""/>
        <p:cNvGrpSpPr/>
        <p:nvPr/>
      </p:nvGrpSpPr>
      <p:grpSpPr>
        <a:xfrm>
          <a:off x="0" y="0"/>
          <a:ext cx="0" cy="0"/>
          <a:chOff x="0" y="0"/>
          <a:chExt cx="0" cy="0"/>
        </a:xfrm>
      </p:grpSpPr>
      <p:pic>
        <p:nvPicPr>
          <p:cNvPr id="169" name="Michigan Conference Elders Training Logo.png" descr="Michigan Conference Elders Training Logo.png"/>
          <p:cNvPicPr>
            <a:picLocks noChangeAspect="1"/>
          </p:cNvPicPr>
          <p:nvPr/>
        </p:nvPicPr>
        <p:blipFill>
          <a:blip r:embed="rId2"/>
          <a:stretch>
            <a:fillRect/>
          </a:stretch>
        </p:blipFill>
        <p:spPr>
          <a:xfrm>
            <a:off x="2547176" y="4756911"/>
            <a:ext cx="19289648" cy="4202177"/>
          </a:xfrm>
          <a:prstGeom prst="rect">
            <a:avLst/>
          </a:prstGeom>
          <a:ln w="12700">
            <a:miter lim="400000"/>
          </a:ln>
        </p:spPr>
      </p:pic>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mpt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Empty + Lin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Empty + Lines Whi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flipV="1">
            <a:off x="762000" y="1396632"/>
            <a:ext cx="22859999" cy="369"/>
          </a:xfrm>
          <a:prstGeom prst="line">
            <a:avLst/>
          </a:prstGeom>
          <a:ln w="25400">
            <a:solidFill>
              <a:srgbClr val="C0DBF8"/>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itle Text"/>
          <p:cNvSpPr txBox="1">
            <a:spLocks noGrp="1"/>
          </p:cNvSpPr>
          <p:nvPr>
            <p:ph type="title"/>
          </p:nvPr>
        </p:nvSpPr>
        <p:spPr>
          <a:xfrm>
            <a:off x="762000" y="1641871"/>
            <a:ext cx="22860000" cy="1533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762000" y="3860800"/>
            <a:ext cx="22860000" cy="858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059652" y="609600"/>
            <a:ext cx="553196" cy="635000"/>
          </a:xfrm>
          <a:prstGeom prst="rect">
            <a:avLst/>
          </a:prstGeom>
          <a:ln w="12700">
            <a:miter lim="400000"/>
          </a:ln>
        </p:spPr>
        <p:txBody>
          <a:bodyPr wrap="none" lIns="50800" tIns="50800" rIns="50800" bIns="50800">
            <a:spAutoFit/>
          </a:bodyPr>
          <a:lstStyle>
            <a:lvl1pPr algn="r">
              <a:lnSpc>
                <a:spcPct val="80000"/>
              </a:lnSpc>
              <a:spcBef>
                <a:spcPts val="0"/>
              </a:spcBef>
              <a:defRPr sz="3600">
                <a:latin typeface="DIN Alternate Bold"/>
                <a:ea typeface="DIN Alternate Bold"/>
                <a:cs typeface="DIN Alternate Bold"/>
                <a:sym typeface="DIN Alternate 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5" r:id="rId1"/>
    <p:sldLayoutId id="2147483659" r:id="rId2"/>
    <p:sldLayoutId id="2147483660" r:id="rId3"/>
    <p:sldLayoutId id="2147483661" r:id="rId4"/>
    <p:sldLayoutId id="2147483662" r:id="rId5"/>
    <p:sldLayoutId id="2147483664" r:id="rId6"/>
    <p:sldLayoutId id="2147483665" r:id="rId7"/>
    <p:sldLayoutId id="2147483666" r:id="rId8"/>
    <p:sldLayoutId id="2147483667" r:id="rId9"/>
    <p:sldLayoutId id="2147483668" r:id="rId10"/>
    <p:sldLayoutId id="2147483669" r:id="rId11"/>
    <p:sldLayoutId id="2147483670" r:id="rId12"/>
  </p:sldLayoutIdLst>
  <p:transition spd="med"/>
  <p:txStyles>
    <p:titleStyle>
      <a:lvl1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1pPr>
      <a:lvl2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2pPr>
      <a:lvl3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3pPr>
      <a:lvl4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4pPr>
      <a:lvl5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5pPr>
      <a:lvl6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6pPr>
      <a:lvl7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7pPr>
      <a:lvl8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8pPr>
      <a:lvl9pPr marL="0" marR="0" indent="0" algn="l" defTabSz="825500" latinLnBrk="0">
        <a:lnSpc>
          <a:spcPct val="80000"/>
        </a:lnSpc>
        <a:spcBef>
          <a:spcPts val="3900"/>
        </a:spcBef>
        <a:spcAft>
          <a:spcPts val="0"/>
        </a:spcAft>
        <a:buClrTx/>
        <a:buSzTx/>
        <a:buFontTx/>
        <a:buNone/>
        <a:tabLst/>
        <a:defRPr sz="9300" b="1" i="0" u="none" strike="noStrike" cap="all" spc="0" baseline="0">
          <a:solidFill>
            <a:srgbClr val="43A8FF"/>
          </a:solidFill>
          <a:uFillTx/>
          <a:latin typeface="Proxima Nova"/>
          <a:ea typeface="Proxima Nova"/>
          <a:cs typeface="Proxima Nova"/>
          <a:sym typeface="Proxima Nova"/>
        </a:defRPr>
      </a:lvl9pPr>
    </p:titleStyle>
    <p:bodyStyle>
      <a:lvl1pPr marL="635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1pPr>
      <a:lvl2pPr marL="1270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2pPr>
      <a:lvl3pPr marL="1905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3pPr>
      <a:lvl4pPr marL="2540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4pPr>
      <a:lvl5pPr marL="3175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5pPr>
      <a:lvl6pPr marL="3810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6pPr>
      <a:lvl7pPr marL="4445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7pPr>
      <a:lvl8pPr marL="5080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8pPr>
      <a:lvl9pPr marL="5715000" marR="0" indent="-635000" algn="l" defTabSz="825500" latinLnBrk="0">
        <a:lnSpc>
          <a:spcPct val="100000"/>
        </a:lnSpc>
        <a:spcBef>
          <a:spcPts val="3900"/>
        </a:spcBef>
        <a:spcAft>
          <a:spcPts val="0"/>
        </a:spcAft>
        <a:buClr>
          <a:schemeClr val="accent1"/>
        </a:buClr>
        <a:buSzPct val="104999"/>
        <a:buFont typeface="Avenir Next Regular"/>
        <a:buChar char="▸"/>
        <a:tabLst/>
        <a:defRPr sz="4800" b="0" i="0" u="none" strike="noStrike" cap="none" spc="0" baseline="0">
          <a:solidFill>
            <a:srgbClr val="2E557F"/>
          </a:solidFill>
          <a:uFillTx/>
          <a:latin typeface="Avenir Next Medium"/>
          <a:ea typeface="Avenir Next Medium"/>
          <a:cs typeface="Avenir Next Medium"/>
          <a:sym typeface="Avenir Next Medium"/>
        </a:defRPr>
      </a:lvl9pPr>
    </p:bodyStyle>
    <p:otherStyle>
      <a:lvl1pPr marL="0" marR="0" indent="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84F9-DD1A-5D45-A590-9E54E02993B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4A00E8-A654-B640-9A12-451FDC94215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13896D1-E11A-6B47-A0BC-D8A56FA015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99089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2" name="Rectangle 1">
            <a:extLst>
              <a:ext uri="{FF2B5EF4-FFF2-40B4-BE49-F238E27FC236}">
                <a16:creationId xmlns:a16="http://schemas.microsoft.com/office/drawing/2014/main" id="{DF93E1E2-085A-D043-A5A9-B245849D05C8}"/>
              </a:ext>
            </a:extLst>
          </p:cNvPr>
          <p:cNvSpPr/>
          <p:nvPr/>
        </p:nvSpPr>
        <p:spPr>
          <a:xfrm>
            <a:off x="2026920" y="2150895"/>
            <a:ext cx="16832580" cy="8653651"/>
          </a:xfrm>
          <a:prstGeom prst="rect">
            <a:avLst/>
          </a:prstGeom>
        </p:spPr>
        <p:txBody>
          <a:bodyPr wrap="square">
            <a:spAutoFit/>
          </a:bodyPr>
          <a:lstStyle/>
          <a:p>
            <a:r>
              <a:rPr lang="en-US" sz="4800" dirty="0">
                <a:solidFill>
                  <a:srgbClr val="FFFFFF"/>
                </a:solidFill>
                <a:latin typeface="Avenir Next" panose="020B0503020202020204" pitchFamily="34" charset="0"/>
              </a:rPr>
              <a:t>   “As a Christian submits to the solemn rite of baptism, the three highest powers in the universe--the Father, the Son, and the Holy Spirit--place Their approval on his act, pledging Themselves to exert Their power in his behalf as he strives to honor God. He is buried in the likeness of Christ's death, and is raised in the likeness of His resurrection. . .The three great powers of heaven pledge Themselves to furnish the Christian with all the assistance he requires. The Spirit changes the heart of stone to the heart of flesh.”  </a:t>
            </a:r>
          </a:p>
          <a:p>
            <a:r>
              <a:rPr lang="en-US" sz="4800" dirty="0">
                <a:solidFill>
                  <a:srgbClr val="FFFA83"/>
                </a:solidFill>
                <a:latin typeface="Avenir Next" panose="020B0503020202020204" pitchFamily="34" charset="0"/>
              </a:rPr>
              <a:t>                                      </a:t>
            </a:r>
          </a:p>
        </p:txBody>
      </p:sp>
      <p:sp>
        <p:nvSpPr>
          <p:cNvPr id="5" name="Rectangle 4">
            <a:extLst>
              <a:ext uri="{FF2B5EF4-FFF2-40B4-BE49-F238E27FC236}">
                <a16:creationId xmlns:a16="http://schemas.microsoft.com/office/drawing/2014/main" id="{0290167B-F487-0049-B9DD-03094408A1C6}"/>
              </a:ext>
            </a:extLst>
          </p:cNvPr>
          <p:cNvSpPr/>
          <p:nvPr/>
        </p:nvSpPr>
        <p:spPr>
          <a:xfrm>
            <a:off x="9887052" y="9378954"/>
            <a:ext cx="5551520" cy="1015663"/>
          </a:xfrm>
          <a:prstGeom prst="rect">
            <a:avLst/>
          </a:prstGeom>
        </p:spPr>
        <p:txBody>
          <a:bodyPr wrap="none">
            <a:spAutoFit/>
          </a:bodyPr>
          <a:lstStyle/>
          <a:p>
            <a:r>
              <a:rPr lang="en-US" sz="6000" dirty="0">
                <a:solidFill>
                  <a:schemeClr val="accent1">
                    <a:lumMod val="60000"/>
                    <a:lumOff val="40000"/>
                  </a:schemeClr>
                </a:solidFill>
                <a:latin typeface="+mj-lt"/>
                <a:cs typeface="+mj-cs"/>
              </a:rPr>
              <a:t> Reflecting Christ 107  </a:t>
            </a:r>
          </a:p>
        </p:txBody>
      </p:sp>
    </p:spTree>
    <p:extLst>
      <p:ext uri="{BB962C8B-B14F-4D97-AF65-F5344CB8AC3E}">
        <p14:creationId xmlns:p14="http://schemas.microsoft.com/office/powerpoint/2010/main" val="111488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4) All Things</a:t>
            </a:r>
            <a:endParaRPr lang="en-US" sz="9600" dirty="0">
              <a:solidFill>
                <a:schemeClr val="accent1">
                  <a:lumMod val="60000"/>
                  <a:lumOff val="40000"/>
                </a:schemeClr>
              </a:solidFill>
            </a:endParaRPr>
          </a:p>
          <a:p>
            <a:r>
              <a:rPr lang="en-US" sz="6000" dirty="0">
                <a:solidFill>
                  <a:srgbClr val="F8F8F8"/>
                </a:solidFill>
              </a:rPr>
              <a:t>		M.28:20</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94631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4) All Things</a:t>
            </a:r>
            <a:endParaRPr lang="en-US" sz="9600" dirty="0">
              <a:solidFill>
                <a:schemeClr val="accent1">
                  <a:lumMod val="60000"/>
                  <a:lumOff val="40000"/>
                </a:schemeClr>
              </a:solidFill>
            </a:endParaRPr>
          </a:p>
          <a:p>
            <a:r>
              <a:rPr lang="en-US" sz="6000" dirty="0">
                <a:solidFill>
                  <a:srgbClr val="F8F8F8"/>
                </a:solidFill>
              </a:rPr>
              <a:t>		M.28:20</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pic>
        <p:nvPicPr>
          <p:cNvPr id="5" name="Picture 4">
            <a:extLst>
              <a:ext uri="{FF2B5EF4-FFF2-40B4-BE49-F238E27FC236}">
                <a16:creationId xmlns:a16="http://schemas.microsoft.com/office/drawing/2014/main" id="{B3B050CB-EFC6-EC43-AA4F-EDCB6556722F}"/>
              </a:ext>
            </a:extLst>
          </p:cNvPr>
          <p:cNvPicPr>
            <a:picLocks noChangeAspect="1"/>
          </p:cNvPicPr>
          <p:nvPr/>
        </p:nvPicPr>
        <p:blipFill>
          <a:blip r:embed="rId4"/>
          <a:stretch>
            <a:fillRect/>
          </a:stretch>
        </p:blipFill>
        <p:spPr>
          <a:xfrm>
            <a:off x="0" y="0"/>
            <a:ext cx="24384000" cy="13716000"/>
          </a:xfrm>
          <a:prstGeom prst="rect">
            <a:avLst/>
          </a:prstGeom>
        </p:spPr>
      </p:pic>
      <p:pic>
        <p:nvPicPr>
          <p:cNvPr id="8" name="Picture 7">
            <a:extLst>
              <a:ext uri="{FF2B5EF4-FFF2-40B4-BE49-F238E27FC236}">
                <a16:creationId xmlns:a16="http://schemas.microsoft.com/office/drawing/2014/main" id="{7A62A85D-0238-CD4B-84C1-ABCF9D040A45}"/>
              </a:ext>
            </a:extLst>
          </p:cNvPr>
          <p:cNvPicPr>
            <a:picLocks noChangeAspect="1"/>
          </p:cNvPicPr>
          <p:nvPr/>
        </p:nvPicPr>
        <p:blipFill>
          <a:blip r:embed="rId3"/>
          <a:stretch>
            <a:fillRect/>
          </a:stretch>
        </p:blipFill>
        <p:spPr>
          <a:xfrm>
            <a:off x="19831638" y="10820022"/>
            <a:ext cx="2916932" cy="1219580"/>
          </a:xfrm>
          <a:prstGeom prst="rect">
            <a:avLst/>
          </a:prstGeom>
        </p:spPr>
      </p:pic>
      <p:pic>
        <p:nvPicPr>
          <p:cNvPr id="9" name="Picture 8" descr="Logo, icon&#10;&#10;Description automatically generated">
            <a:extLst>
              <a:ext uri="{FF2B5EF4-FFF2-40B4-BE49-F238E27FC236}">
                <a16:creationId xmlns:a16="http://schemas.microsoft.com/office/drawing/2014/main" id="{134AFD57-EC94-A441-B86C-6DC5C9CCD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3" y="8643558"/>
            <a:ext cx="4352927" cy="4352927"/>
          </a:xfrm>
          <a:prstGeom prst="rect">
            <a:avLst/>
          </a:prstGeom>
        </p:spPr>
      </p:pic>
    </p:spTree>
    <p:extLst>
      <p:ext uri="{BB962C8B-B14F-4D97-AF65-F5344CB8AC3E}">
        <p14:creationId xmlns:p14="http://schemas.microsoft.com/office/powerpoint/2010/main" val="121946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lang="en-US" sz="9600" dirty="0">
                <a:solidFill>
                  <a:schemeClr val="accent1">
                    <a:lumMod val="60000"/>
                    <a:lumOff val="40000"/>
                  </a:schemeClr>
                </a:solidFill>
              </a:rPr>
              <a:t>5</a:t>
            </a: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 Always</a:t>
            </a:r>
            <a:endParaRPr lang="en-US" sz="9600" dirty="0">
              <a:solidFill>
                <a:schemeClr val="accent1">
                  <a:lumMod val="60000"/>
                  <a:lumOff val="40000"/>
                </a:schemeClr>
              </a:solidFill>
            </a:endParaRPr>
          </a:p>
          <a:p>
            <a:r>
              <a:rPr lang="en-US" sz="6000" dirty="0">
                <a:solidFill>
                  <a:srgbClr val="F8F8F8"/>
                </a:solidFill>
              </a:rPr>
              <a:t>		M.28:20</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21319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2" name="Rectangle 1">
            <a:extLst>
              <a:ext uri="{FF2B5EF4-FFF2-40B4-BE49-F238E27FC236}">
                <a16:creationId xmlns:a16="http://schemas.microsoft.com/office/drawing/2014/main" id="{164A69AE-84B1-6845-B2D6-4B12A520B3F2}"/>
              </a:ext>
            </a:extLst>
          </p:cNvPr>
          <p:cNvSpPr/>
          <p:nvPr/>
        </p:nvSpPr>
        <p:spPr>
          <a:xfrm>
            <a:off x="1064227" y="2074101"/>
            <a:ext cx="19379143" cy="8530540"/>
          </a:xfrm>
          <a:prstGeom prst="rect">
            <a:avLst/>
          </a:prstGeom>
        </p:spPr>
        <p:txBody>
          <a:bodyPr wrap="square">
            <a:spAutoFit/>
          </a:bodyPr>
          <a:lstStyle/>
          <a:p>
            <a:r>
              <a:rPr lang="en-US" sz="5200" dirty="0">
                <a:solidFill>
                  <a:srgbClr val="F8F8F8"/>
                </a:solidFill>
                <a:latin typeface="Avenir Next" panose="020B0503020202020204" pitchFamily="34" charset="0"/>
              </a:rPr>
              <a:t>“</a:t>
            </a:r>
            <a:r>
              <a:rPr lang="en-US" sz="5200" dirty="0">
                <a:solidFill>
                  <a:srgbClr val="F8F8F8"/>
                </a:solidFill>
              </a:rPr>
              <a:t>But those who profess to believe in Jesus, should ever press to the light. They should daily pray for the light of the Holy Spirit to shine upon the pages of the sacred book, that they may be enabled to comprehend the things of the Spirit of God. </a:t>
            </a:r>
          </a:p>
          <a:p>
            <a:r>
              <a:rPr lang="en-US" sz="5200" dirty="0">
                <a:solidFill>
                  <a:srgbClr val="F8F8F8"/>
                </a:solidFill>
              </a:rPr>
              <a:t>The blood of Jesus, the Holy Spirit, the divine word, are ours. The object of all this provision of heaven is before us,—the souls for whom Christ died,—and it depends upon us to lay hold of the promises God has given and become laborers together with him; for divine and human agencies must co-operate in this work.”</a:t>
            </a:r>
            <a:endParaRPr lang="en-US" sz="5200" dirty="0">
              <a:solidFill>
                <a:srgbClr val="F8F8F8"/>
              </a:solidFill>
              <a:latin typeface="Avenir Next" panose="020B0503020202020204" pitchFamily="34" charset="0"/>
            </a:endParaRPr>
          </a:p>
        </p:txBody>
      </p:sp>
      <p:sp>
        <p:nvSpPr>
          <p:cNvPr id="5" name="Rectangle 4">
            <a:extLst>
              <a:ext uri="{FF2B5EF4-FFF2-40B4-BE49-F238E27FC236}">
                <a16:creationId xmlns:a16="http://schemas.microsoft.com/office/drawing/2014/main" id="{5E3E22F7-DE54-344B-98C1-8AF291D941E6}"/>
              </a:ext>
            </a:extLst>
          </p:cNvPr>
          <p:cNvSpPr/>
          <p:nvPr/>
        </p:nvSpPr>
        <p:spPr>
          <a:xfrm>
            <a:off x="8638347" y="10815747"/>
            <a:ext cx="7577715" cy="923330"/>
          </a:xfrm>
          <a:prstGeom prst="rect">
            <a:avLst/>
          </a:prstGeom>
        </p:spPr>
        <p:txBody>
          <a:bodyPr wrap="none">
            <a:spAutoFit/>
          </a:bodyPr>
          <a:lstStyle/>
          <a:p>
            <a:r>
              <a:rPr lang="en-US" sz="5400" b="1" dirty="0">
                <a:solidFill>
                  <a:schemeClr val="accent1">
                    <a:lumMod val="60000"/>
                    <a:lumOff val="40000"/>
                  </a:schemeClr>
                </a:solidFill>
              </a:rPr>
              <a:t>Christian Education, 86</a:t>
            </a:r>
          </a:p>
        </p:txBody>
      </p:sp>
    </p:spTree>
    <p:extLst>
      <p:ext uri="{BB962C8B-B14F-4D97-AF65-F5344CB8AC3E}">
        <p14:creationId xmlns:p14="http://schemas.microsoft.com/office/powerpoint/2010/main" val="135810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2980015"/>
            <a:ext cx="13083839" cy="7755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lang="en-US" sz="9600" dirty="0">
                <a:solidFill>
                  <a:schemeClr val="accent1">
                    <a:lumMod val="60000"/>
                    <a:lumOff val="40000"/>
                  </a:schemeClr>
                </a:solidFill>
              </a:rPr>
              <a:t>His Power</a:t>
            </a:r>
          </a:p>
          <a:p>
            <a:pPr marR="0" algn="l" defTabSz="825500" rtl="0" fontAlgn="auto" latinLnBrk="0" hangingPunct="0">
              <a:lnSpc>
                <a:spcPct val="100000"/>
              </a:lnSpc>
              <a:spcBef>
                <a:spcPts val="3400"/>
              </a:spcBef>
              <a:spcAft>
                <a:spcPts val="0"/>
              </a:spcAft>
              <a:buClrTx/>
              <a:buSzTx/>
              <a:tabLst/>
            </a:pPr>
            <a:r>
              <a:rPr lang="en-US" sz="9600" dirty="0">
                <a:solidFill>
                  <a:schemeClr val="accent1">
                    <a:lumMod val="60000"/>
                    <a:lumOff val="40000"/>
                  </a:schemeClr>
                </a:solidFill>
              </a:rPr>
              <a:t>His Presence</a:t>
            </a:r>
          </a:p>
          <a:p>
            <a:pPr marR="0" algn="l" defTabSz="825500" rtl="0" fontAlgn="auto" latinLnBrk="0" hangingPunct="0">
              <a:lnSpc>
                <a:spcPct val="100000"/>
              </a:lnSpc>
              <a:spcBef>
                <a:spcPts val="3400"/>
              </a:spcBef>
              <a:spcAft>
                <a:spcPts val="0"/>
              </a:spcAft>
              <a:buClrTx/>
              <a:buSzTx/>
              <a:tabLst/>
            </a:pPr>
            <a:r>
              <a:rPr lang="en-US" sz="9600" dirty="0">
                <a:solidFill>
                  <a:schemeClr val="accent1">
                    <a:lumMod val="60000"/>
                    <a:lumOff val="40000"/>
                  </a:schemeClr>
                </a:solidFill>
              </a:rPr>
              <a:t>His Promises</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372706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2" name="Rectangle 1">
            <a:extLst>
              <a:ext uri="{FF2B5EF4-FFF2-40B4-BE49-F238E27FC236}">
                <a16:creationId xmlns:a16="http://schemas.microsoft.com/office/drawing/2014/main" id="{164A69AE-84B1-6845-B2D6-4B12A520B3F2}"/>
              </a:ext>
            </a:extLst>
          </p:cNvPr>
          <p:cNvSpPr/>
          <p:nvPr/>
        </p:nvSpPr>
        <p:spPr>
          <a:xfrm>
            <a:off x="1129542" y="2207933"/>
            <a:ext cx="17583001" cy="7914987"/>
          </a:xfrm>
          <a:prstGeom prst="rect">
            <a:avLst/>
          </a:prstGeom>
        </p:spPr>
        <p:txBody>
          <a:bodyPr wrap="square">
            <a:spAutoFit/>
          </a:bodyPr>
          <a:lstStyle/>
          <a:p>
            <a:r>
              <a:rPr lang="en-US" sz="4800" dirty="0">
                <a:solidFill>
                  <a:srgbClr val="F8F8F8"/>
                </a:solidFill>
                <a:latin typeface="Avenir Next" panose="020B0503020202020204" pitchFamily="34" charset="0"/>
              </a:rPr>
              <a:t>“In a special sense Seventh-day Adventists have been set in the world as watchmen and light-bearers. To them has been entrusted the last warning for a perishing world. On them is shining wonderful light from the Word of God. They have been given a work of the most solemn import, the proclamation of the first, second, and third angels’ messages. There is no other work of so great importance. They are to allow nothing else to absorb their attention. </a:t>
            </a:r>
          </a:p>
          <a:p>
            <a:r>
              <a:rPr lang="en-US" sz="4800" dirty="0">
                <a:solidFill>
                  <a:srgbClr val="F8F8F8"/>
                </a:solidFill>
                <a:latin typeface="Avenir Next" panose="020B0503020202020204" pitchFamily="34" charset="0"/>
              </a:rPr>
              <a:t>The world is to be warned, and God's people are to be true to the trust committed to them.”</a:t>
            </a:r>
          </a:p>
        </p:txBody>
      </p:sp>
      <p:sp>
        <p:nvSpPr>
          <p:cNvPr id="5" name="Rectangle 4">
            <a:extLst>
              <a:ext uri="{FF2B5EF4-FFF2-40B4-BE49-F238E27FC236}">
                <a16:creationId xmlns:a16="http://schemas.microsoft.com/office/drawing/2014/main" id="{5E3E22F7-DE54-344B-98C1-8AF291D941E6}"/>
              </a:ext>
            </a:extLst>
          </p:cNvPr>
          <p:cNvSpPr/>
          <p:nvPr/>
        </p:nvSpPr>
        <p:spPr>
          <a:xfrm>
            <a:off x="8638347" y="10815747"/>
            <a:ext cx="9474068" cy="923330"/>
          </a:xfrm>
          <a:prstGeom prst="rect">
            <a:avLst/>
          </a:prstGeom>
        </p:spPr>
        <p:txBody>
          <a:bodyPr wrap="none">
            <a:spAutoFit/>
          </a:bodyPr>
          <a:lstStyle/>
          <a:p>
            <a:r>
              <a:rPr lang="en-US" sz="5400" b="1" dirty="0">
                <a:solidFill>
                  <a:schemeClr val="accent1">
                    <a:lumMod val="60000"/>
                    <a:lumOff val="40000"/>
                  </a:schemeClr>
                </a:solidFill>
              </a:rPr>
              <a:t>Testimonies Volume 9, </a:t>
            </a:r>
            <a:r>
              <a:rPr lang="en-US" sz="5400" b="1" dirty="0" err="1">
                <a:solidFill>
                  <a:schemeClr val="accent1">
                    <a:lumMod val="60000"/>
                    <a:lumOff val="40000"/>
                  </a:schemeClr>
                </a:solidFill>
              </a:rPr>
              <a:t>pg</a:t>
            </a:r>
            <a:r>
              <a:rPr lang="en-US" sz="5400" b="1" dirty="0">
                <a:solidFill>
                  <a:schemeClr val="accent1">
                    <a:lumMod val="60000"/>
                    <a:lumOff val="40000"/>
                  </a:schemeClr>
                </a:solidFill>
              </a:rPr>
              <a:t> 19</a:t>
            </a:r>
          </a:p>
        </p:txBody>
      </p:sp>
    </p:spTree>
    <p:extLst>
      <p:ext uri="{BB962C8B-B14F-4D97-AF65-F5344CB8AC3E}">
        <p14:creationId xmlns:p14="http://schemas.microsoft.com/office/powerpoint/2010/main" val="198431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3763897" y="4147255"/>
            <a:ext cx="13083839" cy="71301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lang="en-US" sz="20000" dirty="0">
                <a:solidFill>
                  <a:schemeClr val="accent1">
                    <a:lumMod val="60000"/>
                    <a:lumOff val="40000"/>
                  </a:schemeClr>
                </a:solidFill>
              </a:rPr>
              <a:t>HOW?</a:t>
            </a:r>
          </a:p>
          <a:p>
            <a:pPr marR="0" algn="l" defTabSz="825500" rtl="0" fontAlgn="auto" latinLnBrk="0" hangingPunct="0">
              <a:lnSpc>
                <a:spcPct val="100000"/>
              </a:lnSpc>
              <a:spcBef>
                <a:spcPts val="3400"/>
              </a:spcBef>
              <a:spcAft>
                <a:spcPts val="0"/>
              </a:spcAft>
              <a:buClrTx/>
              <a:buSzTx/>
              <a:tabLst/>
            </a:pPr>
            <a:endParaRPr kumimoji="0" lang="en-US" sz="200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99730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776BE9-4D01-457B-A0D4-ECFCD532BB02}"/>
              </a:ext>
            </a:extLst>
          </p:cNvPr>
          <p:cNvSpPr txBox="1"/>
          <p:nvPr/>
        </p:nvSpPr>
        <p:spPr>
          <a:xfrm>
            <a:off x="894387" y="3446810"/>
            <a:ext cx="20475074" cy="6822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8000" i="1" dirty="0">
                <a:solidFill>
                  <a:srgbClr val="00B0F0"/>
                </a:solidFill>
                <a:latin typeface="Proxima Nova"/>
              </a:rPr>
              <a:t>Ministry of Healing, </a:t>
            </a:r>
            <a:r>
              <a:rPr lang="en-US" sz="8000" i="1" dirty="0" err="1">
                <a:solidFill>
                  <a:srgbClr val="00B0F0"/>
                </a:solidFill>
                <a:latin typeface="Proxima Nova"/>
              </a:rPr>
              <a:t>pg</a:t>
            </a:r>
            <a:r>
              <a:rPr lang="en-US" sz="8000" i="1" dirty="0">
                <a:solidFill>
                  <a:srgbClr val="00B0F0"/>
                </a:solidFill>
                <a:latin typeface="Proxima Nova"/>
              </a:rPr>
              <a:t> 143</a:t>
            </a:r>
          </a:p>
          <a:p>
            <a:r>
              <a:rPr lang="en-US" sz="6000" dirty="0">
                <a:solidFill>
                  <a:srgbClr val="7030A0"/>
                </a:solidFill>
                <a:latin typeface="Proxima Nova" panose="02000506030000020004" pitchFamily="2" charset="0"/>
              </a:rPr>
              <a:t>“Christ’s method alone will give true success in reaching the people. The Savior mingled with men as one who desired their good. He showed His sympathy for them, ministered to their needs, and won their confidence. Then He bade them, ‘Follow Me.’”</a:t>
            </a:r>
            <a:endParaRPr kumimoji="0" lang="en-US" sz="6000" u="none" strike="noStrike" cap="none" spc="0" normalizeH="0" baseline="0" dirty="0">
              <a:ln>
                <a:noFill/>
              </a:ln>
              <a:solidFill>
                <a:srgbClr val="7030A0"/>
              </a:solidFill>
              <a:effectLst/>
              <a:uFillTx/>
              <a:latin typeface="Proxima Nova" panose="02000506030000020004" pitchFamily="2" charset="0"/>
              <a:sym typeface="Avenir Next Medium"/>
            </a:endParaRPr>
          </a:p>
        </p:txBody>
      </p:sp>
      <p:pic>
        <p:nvPicPr>
          <p:cNvPr id="5" name="Picture 4">
            <a:extLst>
              <a:ext uri="{FF2B5EF4-FFF2-40B4-BE49-F238E27FC236}">
                <a16:creationId xmlns:a16="http://schemas.microsoft.com/office/drawing/2014/main" id="{69E97045-AD6A-3149-8003-9CF6E4099B83}"/>
              </a:ext>
            </a:extLst>
          </p:cNvPr>
          <p:cNvPicPr>
            <a:picLocks noChangeAspect="1"/>
          </p:cNvPicPr>
          <p:nvPr/>
        </p:nvPicPr>
        <p:blipFill>
          <a:blip r:embed="rId2"/>
          <a:stretch>
            <a:fillRect/>
          </a:stretch>
        </p:blipFill>
        <p:spPr>
          <a:xfrm>
            <a:off x="12192000" y="9171912"/>
            <a:ext cx="5842000" cy="3835400"/>
          </a:xfrm>
          <a:prstGeom prst="rect">
            <a:avLst/>
          </a:prstGeom>
        </p:spPr>
      </p:pic>
      <p:pic>
        <p:nvPicPr>
          <p:cNvPr id="8" name="Picture 7">
            <a:extLst>
              <a:ext uri="{FF2B5EF4-FFF2-40B4-BE49-F238E27FC236}">
                <a16:creationId xmlns:a16="http://schemas.microsoft.com/office/drawing/2014/main" id="{85AFEFFE-5D2F-4549-ACCA-34DABC28BFBA}"/>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
        <p:nvSpPr>
          <p:cNvPr id="2" name="Rectangle 1">
            <a:extLst>
              <a:ext uri="{FF2B5EF4-FFF2-40B4-BE49-F238E27FC236}">
                <a16:creationId xmlns:a16="http://schemas.microsoft.com/office/drawing/2014/main" id="{7B02267E-3500-CC43-9DE6-ADF7EFE96896}"/>
              </a:ext>
            </a:extLst>
          </p:cNvPr>
          <p:cNvSpPr/>
          <p:nvPr/>
        </p:nvSpPr>
        <p:spPr>
          <a:xfrm>
            <a:off x="894387" y="1841700"/>
            <a:ext cx="6782626" cy="1015663"/>
          </a:xfrm>
          <a:prstGeom prst="rect">
            <a:avLst/>
          </a:prstGeom>
        </p:spPr>
        <p:txBody>
          <a:bodyPr wrap="none">
            <a:spAutoFit/>
          </a:bodyPr>
          <a:lstStyle/>
          <a:p>
            <a:r>
              <a:rPr lang="en-US" sz="6000" b="1" dirty="0">
                <a:solidFill>
                  <a:schemeClr val="accent1">
                    <a:lumMod val="75000"/>
                  </a:schemeClr>
                </a:solidFill>
                <a:latin typeface="Proxima Nova" panose="02000506030000020004" pitchFamily="2" charset="0"/>
              </a:rPr>
              <a:t>A Personal Work….</a:t>
            </a:r>
          </a:p>
        </p:txBody>
      </p:sp>
    </p:spTree>
    <p:extLst>
      <p:ext uri="{BB962C8B-B14F-4D97-AF65-F5344CB8AC3E}">
        <p14:creationId xmlns:p14="http://schemas.microsoft.com/office/powerpoint/2010/main" val="31525546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776BE9-4D01-457B-A0D4-ECFCD532BB02}"/>
              </a:ext>
            </a:extLst>
          </p:cNvPr>
          <p:cNvSpPr txBox="1"/>
          <p:nvPr/>
        </p:nvSpPr>
        <p:spPr>
          <a:xfrm>
            <a:off x="1048085" y="2897013"/>
            <a:ext cx="20475074" cy="46012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8800" i="1" dirty="0">
                <a:solidFill>
                  <a:srgbClr val="00B0F0"/>
                </a:solidFill>
                <a:latin typeface="Proxima Nova"/>
              </a:rPr>
              <a:t>Christ has an organized model of ministry for each individual disciple, but what about the corporate body? </a:t>
            </a:r>
          </a:p>
        </p:txBody>
      </p:sp>
      <p:pic>
        <p:nvPicPr>
          <p:cNvPr id="5" name="Picture 4">
            <a:extLst>
              <a:ext uri="{FF2B5EF4-FFF2-40B4-BE49-F238E27FC236}">
                <a16:creationId xmlns:a16="http://schemas.microsoft.com/office/drawing/2014/main" id="{69E97045-AD6A-3149-8003-9CF6E4099B83}"/>
              </a:ext>
            </a:extLst>
          </p:cNvPr>
          <p:cNvPicPr>
            <a:picLocks noChangeAspect="1"/>
          </p:cNvPicPr>
          <p:nvPr/>
        </p:nvPicPr>
        <p:blipFill>
          <a:blip r:embed="rId2"/>
          <a:stretch>
            <a:fillRect/>
          </a:stretch>
        </p:blipFill>
        <p:spPr>
          <a:xfrm>
            <a:off x="11285622" y="8099852"/>
            <a:ext cx="7869989" cy="5166819"/>
          </a:xfrm>
          <a:prstGeom prst="rect">
            <a:avLst/>
          </a:prstGeom>
        </p:spPr>
      </p:pic>
      <p:pic>
        <p:nvPicPr>
          <p:cNvPr id="7" name="Picture 6">
            <a:extLst>
              <a:ext uri="{FF2B5EF4-FFF2-40B4-BE49-F238E27FC236}">
                <a16:creationId xmlns:a16="http://schemas.microsoft.com/office/drawing/2014/main" id="{1566E141-31F3-6245-9FED-A8E3A609C5A0}"/>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20791115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1463442" y="791679"/>
            <a:ext cx="18002250" cy="7309693"/>
          </a:xfrm>
          <a:prstGeom prst="rect">
            <a:avLst/>
          </a:prstGeom>
          <a:noFill/>
        </p:spPr>
        <p:txBody>
          <a:bodyPr wrap="square" rtlCol="0">
            <a:spAutoFit/>
          </a:bodyPr>
          <a:lstStyle/>
          <a:p>
            <a:pPr algn="ctr"/>
            <a:endParaRPr lang="en-US" sz="9600" b="1" dirty="0">
              <a:solidFill>
                <a:schemeClr val="accent1">
                  <a:lumMod val="60000"/>
                  <a:lumOff val="40000"/>
                </a:schemeClr>
              </a:solidFill>
            </a:endParaRPr>
          </a:p>
          <a:p>
            <a:pPr algn="ctr"/>
            <a:endParaRPr lang="en-US" sz="9600" b="1" dirty="0">
              <a:solidFill>
                <a:schemeClr val="accent1">
                  <a:lumMod val="60000"/>
                  <a:lumOff val="40000"/>
                </a:schemeClr>
              </a:solidFill>
            </a:endParaRPr>
          </a:p>
          <a:p>
            <a:pPr algn="ctr"/>
            <a:r>
              <a:rPr lang="en-US" sz="9600" b="1" dirty="0">
                <a:solidFill>
                  <a:schemeClr val="accent1">
                    <a:lumMod val="60000"/>
                    <a:lumOff val="40000"/>
                  </a:schemeClr>
                </a:solidFill>
              </a:rPr>
              <a:t>God’s Five All’s of Evangelism</a:t>
            </a:r>
          </a:p>
          <a:p>
            <a:pPr algn="ctr"/>
            <a:endParaRPr lang="en-US" sz="9600" b="1" dirty="0">
              <a:solidFill>
                <a:schemeClr val="accent1">
                  <a:lumMod val="60000"/>
                  <a:lumOff val="40000"/>
                </a:schemeClr>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6335214" y="9269474"/>
            <a:ext cx="6260956" cy="2617728"/>
          </a:xfrm>
          <a:prstGeom prst="rect">
            <a:avLst/>
          </a:prstGeom>
        </p:spPr>
      </p:pic>
    </p:spTree>
    <p:extLst>
      <p:ext uri="{BB962C8B-B14F-4D97-AF65-F5344CB8AC3E}">
        <p14:creationId xmlns:p14="http://schemas.microsoft.com/office/powerpoint/2010/main" val="3243925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F7BC73-86FB-324B-87D8-D1B0ED1E58E4}"/>
              </a:ext>
            </a:extLst>
          </p:cNvPr>
          <p:cNvSpPr>
            <a:spLocks noGrp="1"/>
          </p:cNvSpPr>
          <p:nvPr>
            <p:ph type="body" sz="quarter" idx="21"/>
          </p:nvPr>
        </p:nvSpPr>
        <p:spPr/>
        <p:txBody>
          <a:bodyPr/>
          <a:lstStyle/>
          <a:p>
            <a:endParaRPr lang="en-US"/>
          </a:p>
        </p:txBody>
      </p:sp>
      <p:pic>
        <p:nvPicPr>
          <p:cNvPr id="4" name="Picture 3">
            <a:extLst>
              <a:ext uri="{FF2B5EF4-FFF2-40B4-BE49-F238E27FC236}">
                <a16:creationId xmlns:a16="http://schemas.microsoft.com/office/drawing/2014/main" id="{C8439D9D-A4D0-5540-BC3F-048E8B699864}"/>
              </a:ext>
            </a:extLst>
          </p:cNvPr>
          <p:cNvPicPr>
            <a:picLocks noChangeAspect="1"/>
          </p:cNvPicPr>
          <p:nvPr/>
        </p:nvPicPr>
        <p:blipFill>
          <a:blip r:embed="rId2"/>
          <a:stretch>
            <a:fillRect/>
          </a:stretch>
        </p:blipFill>
        <p:spPr>
          <a:xfrm>
            <a:off x="1387308" y="4251825"/>
            <a:ext cx="8444164" cy="8444164"/>
          </a:xfrm>
          <a:prstGeom prst="rect">
            <a:avLst/>
          </a:prstGeom>
        </p:spPr>
      </p:pic>
      <p:sp>
        <p:nvSpPr>
          <p:cNvPr id="5" name="TextBox 4">
            <a:extLst>
              <a:ext uri="{FF2B5EF4-FFF2-40B4-BE49-F238E27FC236}">
                <a16:creationId xmlns:a16="http://schemas.microsoft.com/office/drawing/2014/main" id="{071793D9-0244-A849-9B38-2EAA254BF557}"/>
              </a:ext>
            </a:extLst>
          </p:cNvPr>
          <p:cNvSpPr txBox="1"/>
          <p:nvPr/>
        </p:nvSpPr>
        <p:spPr>
          <a:xfrm>
            <a:off x="10456780" y="2216567"/>
            <a:ext cx="14256083" cy="7309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8800" i="1" dirty="0">
                <a:solidFill>
                  <a:srgbClr val="00B0F0"/>
                </a:solidFill>
                <a:latin typeface="Proxima Nova"/>
              </a:rPr>
              <a:t>The body must be united and work together as one unit to accomplish God’s work. What model has God given His church?</a:t>
            </a:r>
          </a:p>
        </p:txBody>
      </p:sp>
      <p:pic>
        <p:nvPicPr>
          <p:cNvPr id="7" name="Picture 6">
            <a:extLst>
              <a:ext uri="{FF2B5EF4-FFF2-40B4-BE49-F238E27FC236}">
                <a16:creationId xmlns:a16="http://schemas.microsoft.com/office/drawing/2014/main" id="{EA539FF8-C352-944D-AEF0-1F1CFE01DC4D}"/>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350753063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D7E3B-4093-6D46-8036-0E7176695F7E}"/>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FDBC9F3E-8E9C-374E-B78D-FC0BFB848441}"/>
              </a:ext>
            </a:extLst>
          </p:cNvPr>
          <p:cNvSpPr>
            <a:spLocks noGrp="1"/>
          </p:cNvSpPr>
          <p:nvPr>
            <p:ph type="title"/>
          </p:nvPr>
        </p:nvSpPr>
        <p:spPr>
          <a:xfrm>
            <a:off x="15055516" y="4096313"/>
            <a:ext cx="22860000" cy="1533129"/>
          </a:xfrm>
        </p:spPr>
        <p:txBody>
          <a:bodyPr>
            <a:normAutofit/>
          </a:bodyPr>
          <a:lstStyle/>
          <a:p>
            <a:r>
              <a:rPr lang="en-US" dirty="0"/>
              <a:t>MATTHEW 13</a:t>
            </a:r>
          </a:p>
        </p:txBody>
      </p:sp>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9" y="1270000"/>
            <a:ext cx="12669252" cy="12669252"/>
          </a:xfrm>
          <a:prstGeom prst="rect">
            <a:avLst/>
          </a:prstGeom>
        </p:spPr>
      </p:pic>
      <p:pic>
        <p:nvPicPr>
          <p:cNvPr id="5" name="Picture 4">
            <a:extLst>
              <a:ext uri="{FF2B5EF4-FFF2-40B4-BE49-F238E27FC236}">
                <a16:creationId xmlns:a16="http://schemas.microsoft.com/office/drawing/2014/main" id="{436AD272-3BDF-7F46-908A-180FA0A75F18}"/>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37831426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DD7E3B-4093-6D46-8036-0E7176695F7E}"/>
              </a:ext>
            </a:extLst>
          </p:cNvPr>
          <p:cNvSpPr>
            <a:spLocks noGrp="1"/>
          </p:cNvSpPr>
          <p:nvPr>
            <p:ph type="body" sz="quarter" idx="21"/>
          </p:nvPr>
        </p:nvSpPr>
        <p:spPr/>
        <p:txBody>
          <a:bodyPr/>
          <a:lstStyle/>
          <a:p>
            <a:endParaRPr lang="en-US"/>
          </a:p>
        </p:txBody>
      </p:sp>
      <p:sp>
        <p:nvSpPr>
          <p:cNvPr id="3" name="Title 2">
            <a:extLst>
              <a:ext uri="{FF2B5EF4-FFF2-40B4-BE49-F238E27FC236}">
                <a16:creationId xmlns:a16="http://schemas.microsoft.com/office/drawing/2014/main" id="{FDBC9F3E-8E9C-374E-B78D-FC0BFB848441}"/>
              </a:ext>
            </a:extLst>
          </p:cNvPr>
          <p:cNvSpPr>
            <a:spLocks noGrp="1"/>
          </p:cNvSpPr>
          <p:nvPr>
            <p:ph type="title"/>
          </p:nvPr>
        </p:nvSpPr>
        <p:spPr>
          <a:xfrm>
            <a:off x="15055516" y="4096313"/>
            <a:ext cx="22860000" cy="1533129"/>
          </a:xfrm>
        </p:spPr>
        <p:txBody>
          <a:bodyPr>
            <a:normAutofit fontScale="90000"/>
          </a:bodyPr>
          <a:lstStyle/>
          <a:p>
            <a:r>
              <a:rPr lang="en-US" dirty="0"/>
              <a:t>AGRICULTURAL </a:t>
            </a:r>
            <a:br>
              <a:rPr lang="en-US" dirty="0"/>
            </a:br>
            <a:r>
              <a:rPr lang="en-US" dirty="0"/>
              <a:t>Evangelism </a:t>
            </a:r>
            <a:br>
              <a:rPr lang="en-US" dirty="0"/>
            </a:br>
            <a:r>
              <a:rPr lang="en-US" dirty="0"/>
              <a:t>Cycle MODEL</a:t>
            </a:r>
          </a:p>
        </p:txBody>
      </p:sp>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759" y="1270000"/>
            <a:ext cx="12669252" cy="12669252"/>
          </a:xfrm>
          <a:prstGeom prst="rect">
            <a:avLst/>
          </a:prstGeom>
        </p:spPr>
      </p:pic>
      <p:pic>
        <p:nvPicPr>
          <p:cNvPr id="7" name="Picture 6">
            <a:extLst>
              <a:ext uri="{FF2B5EF4-FFF2-40B4-BE49-F238E27FC236}">
                <a16:creationId xmlns:a16="http://schemas.microsoft.com/office/drawing/2014/main" id="{190D3CC8-8EA9-6F4F-9A46-D094033E63EE}"/>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29035153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4645" y="2938827"/>
            <a:ext cx="7472467" cy="7472467"/>
          </a:xfrm>
          <a:prstGeom prst="rect">
            <a:avLst/>
          </a:prstGeom>
        </p:spPr>
      </p:pic>
      <p:sp>
        <p:nvSpPr>
          <p:cNvPr id="7" name="Rounded Rectangle 6">
            <a:extLst>
              <a:ext uri="{FF2B5EF4-FFF2-40B4-BE49-F238E27FC236}">
                <a16:creationId xmlns:a16="http://schemas.microsoft.com/office/drawing/2014/main" id="{2FC747FA-951F-A247-A679-FB5CE11744DF}"/>
              </a:ext>
            </a:extLst>
          </p:cNvPr>
          <p:cNvSpPr/>
          <p:nvPr/>
        </p:nvSpPr>
        <p:spPr>
          <a:xfrm>
            <a:off x="-137920" y="2020008"/>
            <a:ext cx="11458034" cy="22895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9" name="Title 1">
            <a:extLst>
              <a:ext uri="{FF2B5EF4-FFF2-40B4-BE49-F238E27FC236}">
                <a16:creationId xmlns:a16="http://schemas.microsoft.com/office/drawing/2014/main" id="{FF1EC2E7-71C5-EB4A-9605-BBA2BC0BA83F}"/>
              </a:ext>
            </a:extLst>
          </p:cNvPr>
          <p:cNvSpPr txBox="1">
            <a:spLocks/>
          </p:cNvSpPr>
          <p:nvPr/>
        </p:nvSpPr>
        <p:spPr>
          <a:xfrm>
            <a:off x="-6646553" y="1642540"/>
            <a:ext cx="21031198" cy="2592574"/>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400" dirty="0">
                <a:solidFill>
                  <a:schemeClr val="bg1">
                    <a:lumMod val="10000"/>
                    <a:lumOff val="90000"/>
                  </a:schemeClr>
                </a:solidFill>
                <a:effectLst>
                  <a:innerShdw blurRad="63500" dist="50800" dir="18900000">
                    <a:prstClr val="black">
                      <a:alpha val="50000"/>
                    </a:prstClr>
                  </a:innerShdw>
                </a:effectLst>
                <a:latin typeface="League Gothic" pitchFamily="2" charset="77"/>
                <a:ea typeface="Verdana" panose="020B0604030504040204" pitchFamily="34" charset="0"/>
                <a:cs typeface="Arial Narrow" panose="020B0604020202020204" pitchFamily="34" charset="0"/>
              </a:rPr>
              <a:t>Preparing</a:t>
            </a:r>
          </a:p>
        </p:txBody>
      </p:sp>
      <p:sp>
        <p:nvSpPr>
          <p:cNvPr id="10" name="Title 1">
            <a:extLst>
              <a:ext uri="{FF2B5EF4-FFF2-40B4-BE49-F238E27FC236}">
                <a16:creationId xmlns:a16="http://schemas.microsoft.com/office/drawing/2014/main" id="{AE728401-ADF1-214B-A9CF-530910508649}"/>
              </a:ext>
            </a:extLst>
          </p:cNvPr>
          <p:cNvSpPr txBox="1">
            <a:spLocks/>
          </p:cNvSpPr>
          <p:nvPr/>
        </p:nvSpPr>
        <p:spPr>
          <a:xfrm>
            <a:off x="311009" y="4792013"/>
            <a:ext cx="12731478" cy="6915568"/>
          </a:xfrm>
          <a:prstGeom prst="rect">
            <a:avLst/>
          </a:prstGeom>
        </p:spPr>
        <p:txBody>
          <a:bodyPr vert="horz" lIns="182880" tIns="91440" rIns="182880" bIns="9144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8000" i="1" dirty="0">
                <a:solidFill>
                  <a:srgbClr val="0070C0"/>
                </a:solidFill>
                <a:effectLst>
                  <a:innerShdw blurRad="63500" dist="50800" dir="18900000">
                    <a:prstClr val="black">
                      <a:alpha val="50000"/>
                    </a:prstClr>
                  </a:innerShdw>
                </a:effectLst>
                <a:latin typeface="Proxima Nova" panose="02000506030000020004" pitchFamily="2" charset="0"/>
                <a:ea typeface="Bodoni Ornaments" pitchFamily="2" charset="0"/>
                <a:cs typeface="Sathu" pitchFamily="2" charset="-34"/>
              </a:rPr>
              <a:t>The tried and true method of preparing the soil in the GROW model include intentional kindness, love, ministering to needs, and self- sacrificing acts of benevolence. </a:t>
            </a:r>
          </a:p>
        </p:txBody>
      </p:sp>
      <p:pic>
        <p:nvPicPr>
          <p:cNvPr id="11" name="Picture 10">
            <a:extLst>
              <a:ext uri="{FF2B5EF4-FFF2-40B4-BE49-F238E27FC236}">
                <a16:creationId xmlns:a16="http://schemas.microsoft.com/office/drawing/2014/main" id="{69422BDA-AEFB-C74C-AD6F-DE2D0540140B}"/>
              </a:ext>
            </a:extLst>
          </p:cNvPr>
          <p:cNvPicPr>
            <a:picLocks noChangeAspect="1"/>
          </p:cNvPicPr>
          <p:nvPr/>
        </p:nvPicPr>
        <p:blipFill>
          <a:blip r:embed="rId3"/>
          <a:stretch>
            <a:fillRect/>
          </a:stretch>
        </p:blipFill>
        <p:spPr>
          <a:xfrm>
            <a:off x="7493991" y="390366"/>
            <a:ext cx="5548496" cy="7838347"/>
          </a:xfrm>
          <a:prstGeom prst="rect">
            <a:avLst/>
          </a:prstGeom>
        </p:spPr>
      </p:pic>
      <p:pic>
        <p:nvPicPr>
          <p:cNvPr id="12" name="Picture 11">
            <a:extLst>
              <a:ext uri="{FF2B5EF4-FFF2-40B4-BE49-F238E27FC236}">
                <a16:creationId xmlns:a16="http://schemas.microsoft.com/office/drawing/2014/main" id="{79AC8939-01AF-4842-A8D5-736834FBBBB4}"/>
              </a:ext>
            </a:extLst>
          </p:cNvPr>
          <p:cNvPicPr>
            <a:picLocks noChangeAspect="1"/>
          </p:cNvPicPr>
          <p:nvPr/>
        </p:nvPicPr>
        <p:blipFill>
          <a:blip r:embed="rId4"/>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9237426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DC97E606-E44D-D44C-B467-81BF6D96E00E}"/>
              </a:ext>
            </a:extLst>
          </p:cNvPr>
          <p:cNvCxnSpPr>
            <a:cxnSpLocks/>
          </p:cNvCxnSpPr>
          <p:nvPr/>
        </p:nvCxnSpPr>
        <p:spPr>
          <a:xfrm flipV="1">
            <a:off x="12192000" y="3609475"/>
            <a:ext cx="2630905" cy="275474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1" name="Picture 10">
            <a:extLst>
              <a:ext uri="{FF2B5EF4-FFF2-40B4-BE49-F238E27FC236}">
                <a16:creationId xmlns:a16="http://schemas.microsoft.com/office/drawing/2014/main" id="{69422BDA-AEFB-C74C-AD6F-DE2D0540140B}"/>
              </a:ext>
            </a:extLst>
          </p:cNvPr>
          <p:cNvPicPr>
            <a:picLocks noChangeAspect="1"/>
          </p:cNvPicPr>
          <p:nvPr/>
        </p:nvPicPr>
        <p:blipFill>
          <a:blip r:embed="rId2"/>
          <a:stretch>
            <a:fillRect/>
          </a:stretch>
        </p:blipFill>
        <p:spPr>
          <a:xfrm>
            <a:off x="8050240" y="5458843"/>
            <a:ext cx="6623081" cy="9356411"/>
          </a:xfrm>
          <a:prstGeom prst="rect">
            <a:avLst/>
          </a:prstGeom>
        </p:spPr>
      </p:pic>
      <p:sp>
        <p:nvSpPr>
          <p:cNvPr id="12" name="Rounded Rectangle 11">
            <a:extLst>
              <a:ext uri="{FF2B5EF4-FFF2-40B4-BE49-F238E27FC236}">
                <a16:creationId xmlns:a16="http://schemas.microsoft.com/office/drawing/2014/main" id="{2BB569D8-0DC5-F347-887B-4DE40F543F4B}"/>
              </a:ext>
            </a:extLst>
          </p:cNvPr>
          <p:cNvSpPr/>
          <p:nvPr/>
        </p:nvSpPr>
        <p:spPr>
          <a:xfrm>
            <a:off x="-137920" y="2020008"/>
            <a:ext cx="11458034" cy="228953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9" name="Title 1">
            <a:extLst>
              <a:ext uri="{FF2B5EF4-FFF2-40B4-BE49-F238E27FC236}">
                <a16:creationId xmlns:a16="http://schemas.microsoft.com/office/drawing/2014/main" id="{FF1EC2E7-71C5-EB4A-9605-BBA2BC0BA83F}"/>
              </a:ext>
            </a:extLst>
          </p:cNvPr>
          <p:cNvSpPr txBox="1">
            <a:spLocks/>
          </p:cNvSpPr>
          <p:nvPr/>
        </p:nvSpPr>
        <p:spPr>
          <a:xfrm>
            <a:off x="-6357877" y="1716966"/>
            <a:ext cx="21031198" cy="2592574"/>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400" dirty="0">
                <a:solidFill>
                  <a:schemeClr val="accent1">
                    <a:lumMod val="20000"/>
                    <a:lumOff val="80000"/>
                  </a:schemeClr>
                </a:solidFill>
                <a:effectLst>
                  <a:innerShdw blurRad="63500" dist="50800" dir="18900000">
                    <a:prstClr val="black">
                      <a:alpha val="50000"/>
                    </a:prstClr>
                  </a:innerShdw>
                </a:effectLst>
                <a:latin typeface="League Gothic" pitchFamily="2" charset="77"/>
                <a:ea typeface="Verdana" panose="020B0604030504040204" pitchFamily="34" charset="0"/>
                <a:cs typeface="Arial Narrow" panose="020B0604020202020204" pitchFamily="34" charset="0"/>
              </a:rPr>
              <a:t>Preparing</a:t>
            </a:r>
          </a:p>
        </p:txBody>
      </p:sp>
      <p:sp>
        <p:nvSpPr>
          <p:cNvPr id="4" name="TextBox 3">
            <a:extLst>
              <a:ext uri="{FF2B5EF4-FFF2-40B4-BE49-F238E27FC236}">
                <a16:creationId xmlns:a16="http://schemas.microsoft.com/office/drawing/2014/main" id="{AB54382E-CD67-5846-A70F-253E65A2F9E0}"/>
              </a:ext>
            </a:extLst>
          </p:cNvPr>
          <p:cNvSpPr txBox="1"/>
          <p:nvPr/>
        </p:nvSpPr>
        <p:spPr>
          <a:xfrm>
            <a:off x="15363799" y="1554940"/>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Adventist Community Services</a:t>
            </a:r>
          </a:p>
        </p:txBody>
      </p:sp>
      <p:cxnSp>
        <p:nvCxnSpPr>
          <p:cNvPr id="13" name="Straight Arrow Connector 12">
            <a:extLst>
              <a:ext uri="{FF2B5EF4-FFF2-40B4-BE49-F238E27FC236}">
                <a16:creationId xmlns:a16="http://schemas.microsoft.com/office/drawing/2014/main" id="{DD4BC9CA-B19B-FE4E-9D0F-C0372FE0EC4C}"/>
              </a:ext>
            </a:extLst>
          </p:cNvPr>
          <p:cNvCxnSpPr>
            <a:cxnSpLocks/>
          </p:cNvCxnSpPr>
          <p:nvPr/>
        </p:nvCxnSpPr>
        <p:spPr>
          <a:xfrm flipV="1">
            <a:off x="13320009" y="6695824"/>
            <a:ext cx="1655545" cy="16217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1718942-2D52-7D44-92E2-1AFAACCD1711}"/>
              </a:ext>
            </a:extLst>
          </p:cNvPr>
          <p:cNvSpPr txBox="1"/>
          <p:nvPr/>
        </p:nvSpPr>
        <p:spPr>
          <a:xfrm>
            <a:off x="15363799" y="5800183"/>
            <a:ext cx="4352544" cy="1277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Church Socials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9" name="Straight Arrow Connector 18">
            <a:extLst>
              <a:ext uri="{FF2B5EF4-FFF2-40B4-BE49-F238E27FC236}">
                <a16:creationId xmlns:a16="http://schemas.microsoft.com/office/drawing/2014/main" id="{14D22BF6-84EF-F844-81F3-F12D47B99B05}"/>
              </a:ext>
            </a:extLst>
          </p:cNvPr>
          <p:cNvCxnSpPr>
            <a:cxnSpLocks/>
          </p:cNvCxnSpPr>
          <p:nvPr/>
        </p:nvCxnSpPr>
        <p:spPr>
          <a:xfrm>
            <a:off x="13708254" y="8288167"/>
            <a:ext cx="4945506" cy="63863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BF80D6F-2526-6E49-9E58-461A00FAB05A}"/>
              </a:ext>
            </a:extLst>
          </p:cNvPr>
          <p:cNvSpPr txBox="1"/>
          <p:nvPr/>
        </p:nvSpPr>
        <p:spPr>
          <a:xfrm>
            <a:off x="19101573" y="7473032"/>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Reaching Community  Leaders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2" name="Straight Arrow Connector 21">
            <a:extLst>
              <a:ext uri="{FF2B5EF4-FFF2-40B4-BE49-F238E27FC236}">
                <a16:creationId xmlns:a16="http://schemas.microsoft.com/office/drawing/2014/main" id="{2E582A36-024D-1648-9E1D-EE2BFF788836}"/>
              </a:ext>
            </a:extLst>
          </p:cNvPr>
          <p:cNvCxnSpPr>
            <a:cxnSpLocks/>
          </p:cNvCxnSpPr>
          <p:nvPr/>
        </p:nvCxnSpPr>
        <p:spPr>
          <a:xfrm>
            <a:off x="12679679" y="9858300"/>
            <a:ext cx="2940152" cy="97832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090B01-135E-5C4A-B464-4F91D64CAD46}"/>
              </a:ext>
            </a:extLst>
          </p:cNvPr>
          <p:cNvSpPr txBox="1"/>
          <p:nvPr/>
        </p:nvSpPr>
        <p:spPr>
          <a:xfrm>
            <a:off x="15896726" y="10063389"/>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Health Ministries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6" name="Straight Arrow Connector 25">
            <a:extLst>
              <a:ext uri="{FF2B5EF4-FFF2-40B4-BE49-F238E27FC236}">
                <a16:creationId xmlns:a16="http://schemas.microsoft.com/office/drawing/2014/main" id="{20F60FC2-FA08-D24A-9EC0-82C1EBBF7191}"/>
              </a:ext>
            </a:extLst>
          </p:cNvPr>
          <p:cNvCxnSpPr>
            <a:cxnSpLocks/>
          </p:cNvCxnSpPr>
          <p:nvPr/>
        </p:nvCxnSpPr>
        <p:spPr>
          <a:xfrm flipH="1">
            <a:off x="6547104" y="8926803"/>
            <a:ext cx="2802466" cy="121024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154A345-C34E-F44A-859E-47C4423092C3}"/>
              </a:ext>
            </a:extLst>
          </p:cNvPr>
          <p:cNvSpPr txBox="1"/>
          <p:nvPr/>
        </p:nvSpPr>
        <p:spPr>
          <a:xfrm>
            <a:off x="2959201" y="9559761"/>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Children’s Ministries/VBS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sp>
        <p:nvSpPr>
          <p:cNvPr id="31" name="TextBox 30">
            <a:extLst>
              <a:ext uri="{FF2B5EF4-FFF2-40B4-BE49-F238E27FC236}">
                <a16:creationId xmlns:a16="http://schemas.microsoft.com/office/drawing/2014/main" id="{15878072-947D-3F4F-81BE-37D58966C663}"/>
              </a:ext>
            </a:extLst>
          </p:cNvPr>
          <p:cNvSpPr txBox="1"/>
          <p:nvPr/>
        </p:nvSpPr>
        <p:spPr>
          <a:xfrm>
            <a:off x="9630633" y="1157569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Creative Ministries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32" name="Straight Arrow Connector 31">
            <a:extLst>
              <a:ext uri="{FF2B5EF4-FFF2-40B4-BE49-F238E27FC236}">
                <a16:creationId xmlns:a16="http://schemas.microsoft.com/office/drawing/2014/main" id="{EC87791D-4A26-F14B-AE24-3C5E47B68AB1}"/>
              </a:ext>
            </a:extLst>
          </p:cNvPr>
          <p:cNvCxnSpPr>
            <a:cxnSpLocks/>
          </p:cNvCxnSpPr>
          <p:nvPr/>
        </p:nvCxnSpPr>
        <p:spPr>
          <a:xfrm flipH="1">
            <a:off x="11071156" y="10470110"/>
            <a:ext cx="152649" cy="110558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9586DF4-2E0A-A649-BCAC-63231D222ABB}"/>
              </a:ext>
            </a:extLst>
          </p:cNvPr>
          <p:cNvCxnSpPr>
            <a:cxnSpLocks/>
          </p:cNvCxnSpPr>
          <p:nvPr/>
        </p:nvCxnSpPr>
        <p:spPr>
          <a:xfrm flipH="1" flipV="1">
            <a:off x="6601187" y="5856311"/>
            <a:ext cx="2723152" cy="792332"/>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FB15740B-DAF4-FE47-A8F1-6C919FB846B3}"/>
              </a:ext>
            </a:extLst>
          </p:cNvPr>
          <p:cNvSpPr txBox="1"/>
          <p:nvPr/>
        </p:nvSpPr>
        <p:spPr>
          <a:xfrm>
            <a:off x="2263866" y="465817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Friendship Evangelism</a:t>
            </a:r>
          </a:p>
        </p:txBody>
      </p:sp>
    </p:spTree>
    <p:extLst>
      <p:ext uri="{BB962C8B-B14F-4D97-AF65-F5344CB8AC3E}">
        <p14:creationId xmlns:p14="http://schemas.microsoft.com/office/powerpoint/2010/main" val="32491839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6408" y="2851640"/>
            <a:ext cx="7472467" cy="7472467"/>
          </a:xfrm>
          <a:prstGeom prst="rect">
            <a:avLst/>
          </a:prstGeom>
        </p:spPr>
      </p:pic>
      <p:sp>
        <p:nvSpPr>
          <p:cNvPr id="7" name="Rounded Rectangle 6">
            <a:extLst>
              <a:ext uri="{FF2B5EF4-FFF2-40B4-BE49-F238E27FC236}">
                <a16:creationId xmlns:a16="http://schemas.microsoft.com/office/drawing/2014/main" id="{2FC747FA-951F-A247-A679-FB5CE11744DF}"/>
              </a:ext>
            </a:extLst>
          </p:cNvPr>
          <p:cNvSpPr/>
          <p:nvPr/>
        </p:nvSpPr>
        <p:spPr>
          <a:xfrm>
            <a:off x="-137920" y="2020008"/>
            <a:ext cx="11458034" cy="228953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FF0000"/>
              </a:highlight>
            </a:endParaRPr>
          </a:p>
        </p:txBody>
      </p:sp>
      <p:sp>
        <p:nvSpPr>
          <p:cNvPr id="13" name="Title 1">
            <a:extLst>
              <a:ext uri="{FF2B5EF4-FFF2-40B4-BE49-F238E27FC236}">
                <a16:creationId xmlns:a16="http://schemas.microsoft.com/office/drawing/2014/main" id="{123896E0-0B2E-3747-8085-364F0575D868}"/>
              </a:ext>
            </a:extLst>
          </p:cNvPr>
          <p:cNvSpPr txBox="1">
            <a:spLocks/>
          </p:cNvSpPr>
          <p:nvPr/>
        </p:nvSpPr>
        <p:spPr>
          <a:xfrm>
            <a:off x="-1747487" y="2736085"/>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0"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Planting</a:t>
            </a:r>
          </a:p>
        </p:txBody>
      </p:sp>
      <p:pic>
        <p:nvPicPr>
          <p:cNvPr id="14" name="Picture 13">
            <a:extLst>
              <a:ext uri="{FF2B5EF4-FFF2-40B4-BE49-F238E27FC236}">
                <a16:creationId xmlns:a16="http://schemas.microsoft.com/office/drawing/2014/main" id="{270E59E1-2A03-E644-BCF8-27E23E6E73C0}"/>
              </a:ext>
            </a:extLst>
          </p:cNvPr>
          <p:cNvPicPr>
            <a:picLocks noChangeAspect="1"/>
          </p:cNvPicPr>
          <p:nvPr/>
        </p:nvPicPr>
        <p:blipFill>
          <a:blip r:embed="rId3"/>
          <a:stretch>
            <a:fillRect/>
          </a:stretch>
        </p:blipFill>
        <p:spPr>
          <a:xfrm>
            <a:off x="6694379" y="790520"/>
            <a:ext cx="6125574" cy="4748507"/>
          </a:xfrm>
          <a:prstGeom prst="rect">
            <a:avLst/>
          </a:prstGeom>
        </p:spPr>
      </p:pic>
      <p:sp>
        <p:nvSpPr>
          <p:cNvPr id="15" name="Title 1">
            <a:extLst>
              <a:ext uri="{FF2B5EF4-FFF2-40B4-BE49-F238E27FC236}">
                <a16:creationId xmlns:a16="http://schemas.microsoft.com/office/drawing/2014/main" id="{1D98DD83-97F9-3A48-8D17-6DB91C1731B4}"/>
              </a:ext>
            </a:extLst>
          </p:cNvPr>
          <p:cNvSpPr txBox="1">
            <a:spLocks/>
          </p:cNvSpPr>
          <p:nvPr/>
        </p:nvSpPr>
        <p:spPr>
          <a:xfrm>
            <a:off x="1223875" y="6448082"/>
            <a:ext cx="13277749" cy="34577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6600" i="1" dirty="0">
                <a:solidFill>
                  <a:schemeClr val="bg1"/>
                </a:solidFill>
                <a:effectLst>
                  <a:innerShdw blurRad="63500" dist="50800" dir="18900000">
                    <a:prstClr val="black">
                      <a:alpha val="50000"/>
                    </a:prstClr>
                  </a:innerShdw>
                </a:effectLst>
                <a:latin typeface="Proxima Nova" panose="02000506030000020004" pitchFamily="2" charset="0"/>
                <a:ea typeface="Bodoni Ornaments" pitchFamily="2" charset="0"/>
                <a:cs typeface="Sathu" pitchFamily="2" charset="-34"/>
              </a:rPr>
              <a:t>The tried and true methods of planting the seed in the GROW model include the intentional sharing of literature, media of all kinds, praying with people, and sharing your testimony. </a:t>
            </a:r>
          </a:p>
        </p:txBody>
      </p:sp>
      <p:pic>
        <p:nvPicPr>
          <p:cNvPr id="9" name="Picture 8">
            <a:extLst>
              <a:ext uri="{FF2B5EF4-FFF2-40B4-BE49-F238E27FC236}">
                <a16:creationId xmlns:a16="http://schemas.microsoft.com/office/drawing/2014/main" id="{C06FA4B8-9433-7C41-B4CB-EA60E88474D5}"/>
              </a:ext>
            </a:extLst>
          </p:cNvPr>
          <p:cNvPicPr>
            <a:picLocks noChangeAspect="1"/>
          </p:cNvPicPr>
          <p:nvPr/>
        </p:nvPicPr>
        <p:blipFill>
          <a:blip r:embed="rId4"/>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419134301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DC97E606-E44D-D44C-B467-81BF6D96E00E}"/>
              </a:ext>
            </a:extLst>
          </p:cNvPr>
          <p:cNvCxnSpPr>
            <a:cxnSpLocks/>
          </p:cNvCxnSpPr>
          <p:nvPr/>
        </p:nvCxnSpPr>
        <p:spPr>
          <a:xfrm flipV="1">
            <a:off x="12192000" y="3609475"/>
            <a:ext cx="2630905" cy="275474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AB54382E-CD67-5846-A70F-253E65A2F9E0}"/>
              </a:ext>
            </a:extLst>
          </p:cNvPr>
          <p:cNvSpPr txBox="1"/>
          <p:nvPr/>
        </p:nvSpPr>
        <p:spPr>
          <a:xfrm>
            <a:off x="15363799" y="1554940"/>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Church Outreach </a:t>
            </a:r>
            <a:r>
              <a:rPr lang="en-US" sz="4800" b="1" dirty="0">
                <a:latin typeface="Proxima Nova" panose="02000506030000020004" pitchFamily="2" charset="0"/>
              </a:rPr>
              <a:t>Sabbaths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3" name="Straight Arrow Connector 12">
            <a:extLst>
              <a:ext uri="{FF2B5EF4-FFF2-40B4-BE49-F238E27FC236}">
                <a16:creationId xmlns:a16="http://schemas.microsoft.com/office/drawing/2014/main" id="{DD4BC9CA-B19B-FE4E-9D0F-C0372FE0EC4C}"/>
              </a:ext>
            </a:extLst>
          </p:cNvPr>
          <p:cNvCxnSpPr>
            <a:cxnSpLocks/>
          </p:cNvCxnSpPr>
          <p:nvPr/>
        </p:nvCxnSpPr>
        <p:spPr>
          <a:xfrm flipV="1">
            <a:off x="13320009" y="6695824"/>
            <a:ext cx="1655545" cy="16217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1718942-2D52-7D44-92E2-1AFAACCD1711}"/>
              </a:ext>
            </a:extLst>
          </p:cNvPr>
          <p:cNvSpPr txBox="1"/>
          <p:nvPr/>
        </p:nvSpPr>
        <p:spPr>
          <a:xfrm>
            <a:off x="15363799" y="5800183"/>
            <a:ext cx="4352544" cy="1277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Sharing GLOW</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9" name="Straight Arrow Connector 18">
            <a:extLst>
              <a:ext uri="{FF2B5EF4-FFF2-40B4-BE49-F238E27FC236}">
                <a16:creationId xmlns:a16="http://schemas.microsoft.com/office/drawing/2014/main" id="{14D22BF6-84EF-F844-81F3-F12D47B99B05}"/>
              </a:ext>
            </a:extLst>
          </p:cNvPr>
          <p:cNvCxnSpPr>
            <a:cxnSpLocks/>
          </p:cNvCxnSpPr>
          <p:nvPr/>
        </p:nvCxnSpPr>
        <p:spPr>
          <a:xfrm>
            <a:off x="13708254" y="8288167"/>
            <a:ext cx="4945506" cy="63863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BF80D6F-2526-6E49-9E58-461A00FAB05A}"/>
              </a:ext>
            </a:extLst>
          </p:cNvPr>
          <p:cNvSpPr txBox="1"/>
          <p:nvPr/>
        </p:nvSpPr>
        <p:spPr>
          <a:xfrm>
            <a:off x="19101573" y="7842364"/>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Sharing Books/DVDs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2" name="Straight Arrow Connector 21">
            <a:extLst>
              <a:ext uri="{FF2B5EF4-FFF2-40B4-BE49-F238E27FC236}">
                <a16:creationId xmlns:a16="http://schemas.microsoft.com/office/drawing/2014/main" id="{2E582A36-024D-1648-9E1D-EE2BFF788836}"/>
              </a:ext>
            </a:extLst>
          </p:cNvPr>
          <p:cNvCxnSpPr>
            <a:cxnSpLocks/>
          </p:cNvCxnSpPr>
          <p:nvPr/>
        </p:nvCxnSpPr>
        <p:spPr>
          <a:xfrm>
            <a:off x="12679679" y="9858300"/>
            <a:ext cx="2940152" cy="97832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090B01-135E-5C4A-B464-4F91D64CAD46}"/>
              </a:ext>
            </a:extLst>
          </p:cNvPr>
          <p:cNvSpPr txBox="1"/>
          <p:nvPr/>
        </p:nvSpPr>
        <p:spPr>
          <a:xfrm>
            <a:off x="15896726" y="10063389"/>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Sharing your testimony</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6" name="Straight Arrow Connector 25">
            <a:extLst>
              <a:ext uri="{FF2B5EF4-FFF2-40B4-BE49-F238E27FC236}">
                <a16:creationId xmlns:a16="http://schemas.microsoft.com/office/drawing/2014/main" id="{20F60FC2-FA08-D24A-9EC0-82C1EBBF7191}"/>
              </a:ext>
            </a:extLst>
          </p:cNvPr>
          <p:cNvCxnSpPr>
            <a:cxnSpLocks/>
          </p:cNvCxnSpPr>
          <p:nvPr/>
        </p:nvCxnSpPr>
        <p:spPr>
          <a:xfrm flipH="1">
            <a:off x="6547104" y="8926803"/>
            <a:ext cx="2802466" cy="121024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154A345-C34E-F44A-859E-47C4423092C3}"/>
              </a:ext>
            </a:extLst>
          </p:cNvPr>
          <p:cNvSpPr txBox="1"/>
          <p:nvPr/>
        </p:nvSpPr>
        <p:spPr>
          <a:xfrm>
            <a:off x="2959201" y="9929092"/>
            <a:ext cx="4352544" cy="1277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Mail-outs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sp>
        <p:nvSpPr>
          <p:cNvPr id="31" name="TextBox 30">
            <a:extLst>
              <a:ext uri="{FF2B5EF4-FFF2-40B4-BE49-F238E27FC236}">
                <a16:creationId xmlns:a16="http://schemas.microsoft.com/office/drawing/2014/main" id="{15878072-947D-3F4F-81BE-37D58966C663}"/>
              </a:ext>
            </a:extLst>
          </p:cNvPr>
          <p:cNvSpPr txBox="1"/>
          <p:nvPr/>
        </p:nvSpPr>
        <p:spPr>
          <a:xfrm>
            <a:off x="9630633" y="1157569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Sharing on Social Media</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32" name="Straight Arrow Connector 31">
            <a:extLst>
              <a:ext uri="{FF2B5EF4-FFF2-40B4-BE49-F238E27FC236}">
                <a16:creationId xmlns:a16="http://schemas.microsoft.com/office/drawing/2014/main" id="{EC87791D-4A26-F14B-AE24-3C5E47B68AB1}"/>
              </a:ext>
            </a:extLst>
          </p:cNvPr>
          <p:cNvCxnSpPr>
            <a:cxnSpLocks/>
          </p:cNvCxnSpPr>
          <p:nvPr/>
        </p:nvCxnSpPr>
        <p:spPr>
          <a:xfrm flipH="1">
            <a:off x="11071156" y="10470110"/>
            <a:ext cx="152649" cy="110558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9586DF4-2E0A-A649-BCAC-63231D222ABB}"/>
              </a:ext>
            </a:extLst>
          </p:cNvPr>
          <p:cNvCxnSpPr>
            <a:cxnSpLocks/>
          </p:cNvCxnSpPr>
          <p:nvPr/>
        </p:nvCxnSpPr>
        <p:spPr>
          <a:xfrm flipH="1" flipV="1">
            <a:off x="6601187" y="5856311"/>
            <a:ext cx="2723152" cy="792332"/>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FB15740B-DAF4-FE47-A8F1-6C919FB846B3}"/>
              </a:ext>
            </a:extLst>
          </p:cNvPr>
          <p:cNvSpPr txBox="1"/>
          <p:nvPr/>
        </p:nvSpPr>
        <p:spPr>
          <a:xfrm>
            <a:off x="2263866" y="465817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Asking for Bible studies</a:t>
            </a:r>
          </a:p>
        </p:txBody>
      </p:sp>
      <p:pic>
        <p:nvPicPr>
          <p:cNvPr id="20" name="Picture 19">
            <a:extLst>
              <a:ext uri="{FF2B5EF4-FFF2-40B4-BE49-F238E27FC236}">
                <a16:creationId xmlns:a16="http://schemas.microsoft.com/office/drawing/2014/main" id="{F6C4D56E-8A91-3341-AD97-1CDA20EB5710}"/>
              </a:ext>
            </a:extLst>
          </p:cNvPr>
          <p:cNvPicPr>
            <a:picLocks noChangeAspect="1"/>
          </p:cNvPicPr>
          <p:nvPr/>
        </p:nvPicPr>
        <p:blipFill>
          <a:blip r:embed="rId2"/>
          <a:stretch>
            <a:fillRect/>
          </a:stretch>
        </p:blipFill>
        <p:spPr>
          <a:xfrm>
            <a:off x="8033893" y="5267809"/>
            <a:ext cx="6639427" cy="5146843"/>
          </a:xfrm>
          <a:prstGeom prst="rect">
            <a:avLst/>
          </a:prstGeom>
        </p:spPr>
      </p:pic>
      <p:sp>
        <p:nvSpPr>
          <p:cNvPr id="23" name="Rounded Rectangle 22">
            <a:extLst>
              <a:ext uri="{FF2B5EF4-FFF2-40B4-BE49-F238E27FC236}">
                <a16:creationId xmlns:a16="http://schemas.microsoft.com/office/drawing/2014/main" id="{C4A81CFF-941E-F741-B1AB-225B6F1895D9}"/>
              </a:ext>
            </a:extLst>
          </p:cNvPr>
          <p:cNvSpPr/>
          <p:nvPr/>
        </p:nvSpPr>
        <p:spPr>
          <a:xfrm>
            <a:off x="-137920" y="2020008"/>
            <a:ext cx="11458034" cy="2289532"/>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FF0000"/>
              </a:highlight>
            </a:endParaRPr>
          </a:p>
        </p:txBody>
      </p:sp>
      <p:sp>
        <p:nvSpPr>
          <p:cNvPr id="25" name="Title 1">
            <a:extLst>
              <a:ext uri="{FF2B5EF4-FFF2-40B4-BE49-F238E27FC236}">
                <a16:creationId xmlns:a16="http://schemas.microsoft.com/office/drawing/2014/main" id="{3A077D60-D54A-1B44-9094-18B2509E9B6B}"/>
              </a:ext>
            </a:extLst>
          </p:cNvPr>
          <p:cNvSpPr txBox="1">
            <a:spLocks/>
          </p:cNvSpPr>
          <p:nvPr/>
        </p:nvSpPr>
        <p:spPr>
          <a:xfrm>
            <a:off x="-1747487" y="2736085"/>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0"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Planting</a:t>
            </a:r>
          </a:p>
        </p:txBody>
      </p:sp>
    </p:spTree>
    <p:extLst>
      <p:ext uri="{BB962C8B-B14F-4D97-AF65-F5344CB8AC3E}">
        <p14:creationId xmlns:p14="http://schemas.microsoft.com/office/powerpoint/2010/main" val="22637548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7658" y="3121766"/>
            <a:ext cx="7472467" cy="7472467"/>
          </a:xfrm>
          <a:prstGeom prst="rect">
            <a:avLst/>
          </a:prstGeom>
        </p:spPr>
      </p:pic>
      <p:sp>
        <p:nvSpPr>
          <p:cNvPr id="7" name="Rounded Rectangle 6">
            <a:extLst>
              <a:ext uri="{FF2B5EF4-FFF2-40B4-BE49-F238E27FC236}">
                <a16:creationId xmlns:a16="http://schemas.microsoft.com/office/drawing/2014/main" id="{2FC747FA-951F-A247-A679-FB5CE11744DF}"/>
              </a:ext>
            </a:extLst>
          </p:cNvPr>
          <p:cNvSpPr/>
          <p:nvPr/>
        </p:nvSpPr>
        <p:spPr>
          <a:xfrm>
            <a:off x="-137920" y="2020008"/>
            <a:ext cx="11458034" cy="228953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13" name="Title 1">
            <a:extLst>
              <a:ext uri="{FF2B5EF4-FFF2-40B4-BE49-F238E27FC236}">
                <a16:creationId xmlns:a16="http://schemas.microsoft.com/office/drawing/2014/main" id="{123896E0-0B2E-3747-8085-364F0575D868}"/>
              </a:ext>
            </a:extLst>
          </p:cNvPr>
          <p:cNvSpPr txBox="1">
            <a:spLocks/>
          </p:cNvSpPr>
          <p:nvPr/>
        </p:nvSpPr>
        <p:spPr>
          <a:xfrm>
            <a:off x="-1609388"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Cultivating</a:t>
            </a:r>
          </a:p>
        </p:txBody>
      </p:sp>
      <p:sp>
        <p:nvSpPr>
          <p:cNvPr id="15" name="Title 1">
            <a:extLst>
              <a:ext uri="{FF2B5EF4-FFF2-40B4-BE49-F238E27FC236}">
                <a16:creationId xmlns:a16="http://schemas.microsoft.com/office/drawing/2014/main" id="{1D98DD83-97F9-3A48-8D17-6DB91C1731B4}"/>
              </a:ext>
            </a:extLst>
          </p:cNvPr>
          <p:cNvSpPr txBox="1">
            <a:spLocks/>
          </p:cNvSpPr>
          <p:nvPr/>
        </p:nvSpPr>
        <p:spPr>
          <a:xfrm>
            <a:off x="1223875" y="6448082"/>
            <a:ext cx="13277749" cy="34577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7200" i="1" dirty="0">
                <a:solidFill>
                  <a:schemeClr val="tx1">
                    <a:lumMod val="75000"/>
                  </a:schemeClr>
                </a:solidFill>
                <a:effectLst>
                  <a:innerShdw blurRad="63500" dist="50800" dir="18900000">
                    <a:prstClr val="black">
                      <a:alpha val="50000"/>
                    </a:prstClr>
                  </a:innerShdw>
                </a:effectLst>
                <a:latin typeface="Proxima Nova" panose="02000506030000020004" pitchFamily="2" charset="0"/>
                <a:ea typeface="Bodoni Ornaments" pitchFamily="2" charset="0"/>
                <a:cs typeface="Sathu" pitchFamily="2" charset="-34"/>
              </a:rPr>
              <a:t>The tried and true method of cultivating in the GROW model is through regular, ongoing weekly Bible studies with those we have ministered to from phases 1 &amp; 2. </a:t>
            </a:r>
          </a:p>
        </p:txBody>
      </p:sp>
      <p:pic>
        <p:nvPicPr>
          <p:cNvPr id="10" name="Picture 9">
            <a:extLst>
              <a:ext uri="{FF2B5EF4-FFF2-40B4-BE49-F238E27FC236}">
                <a16:creationId xmlns:a16="http://schemas.microsoft.com/office/drawing/2014/main" id="{1552A8F4-FF35-2546-B43C-20D924BF19D9}"/>
              </a:ext>
            </a:extLst>
          </p:cNvPr>
          <p:cNvPicPr>
            <a:picLocks noChangeAspect="1"/>
          </p:cNvPicPr>
          <p:nvPr/>
        </p:nvPicPr>
        <p:blipFill>
          <a:blip r:embed="rId3"/>
          <a:stretch>
            <a:fillRect/>
          </a:stretch>
        </p:blipFill>
        <p:spPr>
          <a:xfrm>
            <a:off x="6994507" y="603431"/>
            <a:ext cx="6766344" cy="5245230"/>
          </a:xfrm>
          <a:prstGeom prst="rect">
            <a:avLst/>
          </a:prstGeom>
        </p:spPr>
      </p:pic>
      <p:pic>
        <p:nvPicPr>
          <p:cNvPr id="9" name="Picture 8">
            <a:extLst>
              <a:ext uri="{FF2B5EF4-FFF2-40B4-BE49-F238E27FC236}">
                <a16:creationId xmlns:a16="http://schemas.microsoft.com/office/drawing/2014/main" id="{A6DF9ED9-3ABE-4643-8594-7EF39439BE5E}"/>
              </a:ext>
            </a:extLst>
          </p:cNvPr>
          <p:cNvPicPr>
            <a:picLocks noChangeAspect="1"/>
          </p:cNvPicPr>
          <p:nvPr/>
        </p:nvPicPr>
        <p:blipFill>
          <a:blip r:embed="rId4"/>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14099258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DC97E606-E44D-D44C-B467-81BF6D96E00E}"/>
              </a:ext>
            </a:extLst>
          </p:cNvPr>
          <p:cNvCxnSpPr>
            <a:cxnSpLocks/>
          </p:cNvCxnSpPr>
          <p:nvPr/>
        </p:nvCxnSpPr>
        <p:spPr>
          <a:xfrm flipV="1">
            <a:off x="12192000" y="3609475"/>
            <a:ext cx="2630905" cy="275474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AB54382E-CD67-5846-A70F-253E65A2F9E0}"/>
              </a:ext>
            </a:extLst>
          </p:cNvPr>
          <p:cNvSpPr txBox="1"/>
          <p:nvPr/>
        </p:nvSpPr>
        <p:spPr>
          <a:xfrm>
            <a:off x="15363799" y="192427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Personal Bible studies</a:t>
            </a:r>
          </a:p>
        </p:txBody>
      </p:sp>
      <p:cxnSp>
        <p:nvCxnSpPr>
          <p:cNvPr id="13" name="Straight Arrow Connector 12">
            <a:extLst>
              <a:ext uri="{FF2B5EF4-FFF2-40B4-BE49-F238E27FC236}">
                <a16:creationId xmlns:a16="http://schemas.microsoft.com/office/drawing/2014/main" id="{DD4BC9CA-B19B-FE4E-9D0F-C0372FE0EC4C}"/>
              </a:ext>
            </a:extLst>
          </p:cNvPr>
          <p:cNvCxnSpPr>
            <a:cxnSpLocks/>
          </p:cNvCxnSpPr>
          <p:nvPr/>
        </p:nvCxnSpPr>
        <p:spPr>
          <a:xfrm flipV="1">
            <a:off x="13320009" y="6695824"/>
            <a:ext cx="1655545" cy="16217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1718942-2D52-7D44-92E2-1AFAACCD1711}"/>
              </a:ext>
            </a:extLst>
          </p:cNvPr>
          <p:cNvSpPr txBox="1"/>
          <p:nvPr/>
        </p:nvSpPr>
        <p:spPr>
          <a:xfrm>
            <a:off x="15363799" y="543085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Small Group Studies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9" name="Straight Arrow Connector 18">
            <a:extLst>
              <a:ext uri="{FF2B5EF4-FFF2-40B4-BE49-F238E27FC236}">
                <a16:creationId xmlns:a16="http://schemas.microsoft.com/office/drawing/2014/main" id="{14D22BF6-84EF-F844-81F3-F12D47B99B05}"/>
              </a:ext>
            </a:extLst>
          </p:cNvPr>
          <p:cNvCxnSpPr>
            <a:cxnSpLocks/>
          </p:cNvCxnSpPr>
          <p:nvPr/>
        </p:nvCxnSpPr>
        <p:spPr>
          <a:xfrm>
            <a:off x="13708254" y="8288167"/>
            <a:ext cx="4945506" cy="63863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BF80D6F-2526-6E49-9E58-461A00FAB05A}"/>
              </a:ext>
            </a:extLst>
          </p:cNvPr>
          <p:cNvSpPr txBox="1"/>
          <p:nvPr/>
        </p:nvSpPr>
        <p:spPr>
          <a:xfrm>
            <a:off x="19101573" y="7842364"/>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Bible Study Ministry</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2" name="Straight Arrow Connector 21">
            <a:extLst>
              <a:ext uri="{FF2B5EF4-FFF2-40B4-BE49-F238E27FC236}">
                <a16:creationId xmlns:a16="http://schemas.microsoft.com/office/drawing/2014/main" id="{2E582A36-024D-1648-9E1D-EE2BFF788836}"/>
              </a:ext>
            </a:extLst>
          </p:cNvPr>
          <p:cNvCxnSpPr>
            <a:cxnSpLocks/>
          </p:cNvCxnSpPr>
          <p:nvPr/>
        </p:nvCxnSpPr>
        <p:spPr>
          <a:xfrm>
            <a:off x="12679679" y="9858300"/>
            <a:ext cx="2940152" cy="97832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090B01-135E-5C4A-B464-4F91D64CAD46}"/>
              </a:ext>
            </a:extLst>
          </p:cNvPr>
          <p:cNvSpPr txBox="1"/>
          <p:nvPr/>
        </p:nvSpPr>
        <p:spPr>
          <a:xfrm>
            <a:off x="15896726" y="10063389"/>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Lay Involvement</a:t>
            </a:r>
          </a:p>
        </p:txBody>
      </p:sp>
      <p:cxnSp>
        <p:nvCxnSpPr>
          <p:cNvPr id="26" name="Straight Arrow Connector 25">
            <a:extLst>
              <a:ext uri="{FF2B5EF4-FFF2-40B4-BE49-F238E27FC236}">
                <a16:creationId xmlns:a16="http://schemas.microsoft.com/office/drawing/2014/main" id="{20F60FC2-FA08-D24A-9EC0-82C1EBBF7191}"/>
              </a:ext>
            </a:extLst>
          </p:cNvPr>
          <p:cNvCxnSpPr>
            <a:cxnSpLocks/>
          </p:cNvCxnSpPr>
          <p:nvPr/>
        </p:nvCxnSpPr>
        <p:spPr>
          <a:xfrm flipH="1">
            <a:off x="6547104" y="8926803"/>
            <a:ext cx="2802466" cy="121024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154A345-C34E-F44A-859E-47C4423092C3}"/>
              </a:ext>
            </a:extLst>
          </p:cNvPr>
          <p:cNvSpPr txBox="1"/>
          <p:nvPr/>
        </p:nvSpPr>
        <p:spPr>
          <a:xfrm>
            <a:off x="2959201" y="9929092"/>
            <a:ext cx="4352544" cy="12772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Mail-outs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sp>
        <p:nvSpPr>
          <p:cNvPr id="31" name="TextBox 30">
            <a:extLst>
              <a:ext uri="{FF2B5EF4-FFF2-40B4-BE49-F238E27FC236}">
                <a16:creationId xmlns:a16="http://schemas.microsoft.com/office/drawing/2014/main" id="{15878072-947D-3F4F-81BE-37D58966C663}"/>
              </a:ext>
            </a:extLst>
          </p:cNvPr>
          <p:cNvSpPr txBox="1"/>
          <p:nvPr/>
        </p:nvSpPr>
        <p:spPr>
          <a:xfrm>
            <a:off x="9630633" y="1157569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Pastor Supportive</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32" name="Straight Arrow Connector 31">
            <a:extLst>
              <a:ext uri="{FF2B5EF4-FFF2-40B4-BE49-F238E27FC236}">
                <a16:creationId xmlns:a16="http://schemas.microsoft.com/office/drawing/2014/main" id="{EC87791D-4A26-F14B-AE24-3C5E47B68AB1}"/>
              </a:ext>
            </a:extLst>
          </p:cNvPr>
          <p:cNvCxnSpPr>
            <a:cxnSpLocks/>
          </p:cNvCxnSpPr>
          <p:nvPr/>
        </p:nvCxnSpPr>
        <p:spPr>
          <a:xfrm flipH="1">
            <a:off x="11071156" y="10470110"/>
            <a:ext cx="152649" cy="110558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9586DF4-2E0A-A649-BCAC-63231D222ABB}"/>
              </a:ext>
            </a:extLst>
          </p:cNvPr>
          <p:cNvCxnSpPr>
            <a:cxnSpLocks/>
          </p:cNvCxnSpPr>
          <p:nvPr/>
        </p:nvCxnSpPr>
        <p:spPr>
          <a:xfrm flipH="1" flipV="1">
            <a:off x="6601187" y="5856311"/>
            <a:ext cx="2723152" cy="792332"/>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FB15740B-DAF4-FE47-A8F1-6C919FB846B3}"/>
              </a:ext>
            </a:extLst>
          </p:cNvPr>
          <p:cNvSpPr txBox="1"/>
          <p:nvPr/>
        </p:nvSpPr>
        <p:spPr>
          <a:xfrm>
            <a:off x="2263866" y="465817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Ongoing Training</a:t>
            </a:r>
          </a:p>
        </p:txBody>
      </p:sp>
      <p:sp>
        <p:nvSpPr>
          <p:cNvPr id="27" name="Rounded Rectangle 26">
            <a:extLst>
              <a:ext uri="{FF2B5EF4-FFF2-40B4-BE49-F238E27FC236}">
                <a16:creationId xmlns:a16="http://schemas.microsoft.com/office/drawing/2014/main" id="{F758246A-4E13-F94B-BF76-1D859F29E153}"/>
              </a:ext>
            </a:extLst>
          </p:cNvPr>
          <p:cNvSpPr/>
          <p:nvPr/>
        </p:nvSpPr>
        <p:spPr>
          <a:xfrm>
            <a:off x="-137920" y="2020008"/>
            <a:ext cx="11458034" cy="228953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30" name="Title 1">
            <a:extLst>
              <a:ext uri="{FF2B5EF4-FFF2-40B4-BE49-F238E27FC236}">
                <a16:creationId xmlns:a16="http://schemas.microsoft.com/office/drawing/2014/main" id="{C5EDE235-FF51-7F45-A57E-C10B1A934E73}"/>
              </a:ext>
            </a:extLst>
          </p:cNvPr>
          <p:cNvSpPr txBox="1">
            <a:spLocks/>
          </p:cNvSpPr>
          <p:nvPr/>
        </p:nvSpPr>
        <p:spPr>
          <a:xfrm>
            <a:off x="-1609388"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Cultivating</a:t>
            </a:r>
          </a:p>
        </p:txBody>
      </p:sp>
      <p:pic>
        <p:nvPicPr>
          <p:cNvPr id="33" name="Picture 32">
            <a:extLst>
              <a:ext uri="{FF2B5EF4-FFF2-40B4-BE49-F238E27FC236}">
                <a16:creationId xmlns:a16="http://schemas.microsoft.com/office/drawing/2014/main" id="{619977D3-35A5-BF41-BDBA-1B316CB6888D}"/>
              </a:ext>
            </a:extLst>
          </p:cNvPr>
          <p:cNvPicPr>
            <a:picLocks noChangeAspect="1"/>
          </p:cNvPicPr>
          <p:nvPr/>
        </p:nvPicPr>
        <p:blipFill>
          <a:blip r:embed="rId2"/>
          <a:stretch>
            <a:fillRect/>
          </a:stretch>
        </p:blipFill>
        <p:spPr>
          <a:xfrm>
            <a:off x="7840633" y="5427833"/>
            <a:ext cx="6766344" cy="5245230"/>
          </a:xfrm>
          <a:prstGeom prst="rect">
            <a:avLst/>
          </a:prstGeom>
        </p:spPr>
      </p:pic>
    </p:spTree>
    <p:extLst>
      <p:ext uri="{BB962C8B-B14F-4D97-AF65-F5344CB8AC3E}">
        <p14:creationId xmlns:p14="http://schemas.microsoft.com/office/powerpoint/2010/main" val="9042291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9825" y="3225956"/>
            <a:ext cx="7472467" cy="7472467"/>
          </a:xfrm>
          <a:prstGeom prst="rect">
            <a:avLst/>
          </a:prstGeom>
        </p:spPr>
      </p:pic>
      <p:sp>
        <p:nvSpPr>
          <p:cNvPr id="7" name="Rounded Rectangle 6">
            <a:extLst>
              <a:ext uri="{FF2B5EF4-FFF2-40B4-BE49-F238E27FC236}">
                <a16:creationId xmlns:a16="http://schemas.microsoft.com/office/drawing/2014/main" id="{2FC747FA-951F-A247-A679-FB5CE11744DF}"/>
              </a:ext>
            </a:extLst>
          </p:cNvPr>
          <p:cNvSpPr/>
          <p:nvPr/>
        </p:nvSpPr>
        <p:spPr>
          <a:xfrm>
            <a:off x="-137920" y="2020008"/>
            <a:ext cx="11458034" cy="228953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13" name="Title 1">
            <a:extLst>
              <a:ext uri="{FF2B5EF4-FFF2-40B4-BE49-F238E27FC236}">
                <a16:creationId xmlns:a16="http://schemas.microsoft.com/office/drawing/2014/main" id="{123896E0-0B2E-3747-8085-364F0575D868}"/>
              </a:ext>
            </a:extLst>
          </p:cNvPr>
          <p:cNvSpPr txBox="1">
            <a:spLocks/>
          </p:cNvSpPr>
          <p:nvPr/>
        </p:nvSpPr>
        <p:spPr>
          <a:xfrm>
            <a:off x="-1276813"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b="1"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Harvesting</a:t>
            </a:r>
          </a:p>
        </p:txBody>
      </p:sp>
      <p:sp>
        <p:nvSpPr>
          <p:cNvPr id="15" name="Title 1">
            <a:extLst>
              <a:ext uri="{FF2B5EF4-FFF2-40B4-BE49-F238E27FC236}">
                <a16:creationId xmlns:a16="http://schemas.microsoft.com/office/drawing/2014/main" id="{1D98DD83-97F9-3A48-8D17-6DB91C1731B4}"/>
              </a:ext>
            </a:extLst>
          </p:cNvPr>
          <p:cNvSpPr txBox="1">
            <a:spLocks/>
          </p:cNvSpPr>
          <p:nvPr/>
        </p:nvSpPr>
        <p:spPr>
          <a:xfrm>
            <a:off x="1223874" y="6962190"/>
            <a:ext cx="13277749" cy="34577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7200" i="1" dirty="0">
                <a:solidFill>
                  <a:schemeClr val="bg1"/>
                </a:solidFill>
                <a:effectLst>
                  <a:innerShdw blurRad="63500" dist="50800" dir="18900000">
                    <a:prstClr val="black">
                      <a:alpha val="50000"/>
                    </a:prstClr>
                  </a:innerShdw>
                </a:effectLst>
                <a:latin typeface="Proxima Nova" panose="02000506030000020004" pitchFamily="2" charset="0"/>
                <a:ea typeface="Bodoni Ornaments" pitchFamily="2" charset="0"/>
                <a:cs typeface="Sathu" pitchFamily="2" charset="-34"/>
              </a:rPr>
              <a:t>The tried and true method of harvesting in the GROW model is through public evangelism and personal visitation of interests to gain decisions. </a:t>
            </a:r>
          </a:p>
        </p:txBody>
      </p:sp>
      <p:pic>
        <p:nvPicPr>
          <p:cNvPr id="9" name="Picture 8">
            <a:extLst>
              <a:ext uri="{FF2B5EF4-FFF2-40B4-BE49-F238E27FC236}">
                <a16:creationId xmlns:a16="http://schemas.microsoft.com/office/drawing/2014/main" id="{8175FC21-883E-8344-B614-F805B18F98FC}"/>
              </a:ext>
            </a:extLst>
          </p:cNvPr>
          <p:cNvPicPr>
            <a:picLocks noChangeAspect="1"/>
          </p:cNvPicPr>
          <p:nvPr/>
        </p:nvPicPr>
        <p:blipFill>
          <a:blip r:embed="rId3"/>
          <a:stretch>
            <a:fillRect/>
          </a:stretch>
        </p:blipFill>
        <p:spPr>
          <a:xfrm>
            <a:off x="7862749" y="693683"/>
            <a:ext cx="6375415" cy="4942182"/>
          </a:xfrm>
          <a:prstGeom prst="rect">
            <a:avLst/>
          </a:prstGeom>
        </p:spPr>
      </p:pic>
      <p:pic>
        <p:nvPicPr>
          <p:cNvPr id="10" name="Picture 9">
            <a:extLst>
              <a:ext uri="{FF2B5EF4-FFF2-40B4-BE49-F238E27FC236}">
                <a16:creationId xmlns:a16="http://schemas.microsoft.com/office/drawing/2014/main" id="{6054E182-55EE-304A-BAD6-FED810A401A1}"/>
              </a:ext>
            </a:extLst>
          </p:cNvPr>
          <p:cNvPicPr>
            <a:picLocks noChangeAspect="1"/>
          </p:cNvPicPr>
          <p:nvPr/>
        </p:nvPicPr>
        <p:blipFill>
          <a:blip r:embed="rId4"/>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42417582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5" name="TextBox 4">
            <a:extLst>
              <a:ext uri="{FF2B5EF4-FFF2-40B4-BE49-F238E27FC236}">
                <a16:creationId xmlns:a16="http://schemas.microsoft.com/office/drawing/2014/main" id="{6643C0C3-2686-BA4E-A163-85FADE652E95}"/>
              </a:ext>
            </a:extLst>
          </p:cNvPr>
          <p:cNvSpPr txBox="1"/>
          <p:nvPr/>
        </p:nvSpPr>
        <p:spPr>
          <a:xfrm>
            <a:off x="2886073" y="4005699"/>
            <a:ext cx="13083839"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Matthew 28:16-20</a:t>
            </a:r>
          </a:p>
        </p:txBody>
      </p:sp>
    </p:spTree>
    <p:extLst>
      <p:ext uri="{BB962C8B-B14F-4D97-AF65-F5344CB8AC3E}">
        <p14:creationId xmlns:p14="http://schemas.microsoft.com/office/powerpoint/2010/main" val="282443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DC97E606-E44D-D44C-B467-81BF6D96E00E}"/>
              </a:ext>
            </a:extLst>
          </p:cNvPr>
          <p:cNvCxnSpPr>
            <a:cxnSpLocks/>
          </p:cNvCxnSpPr>
          <p:nvPr/>
        </p:nvCxnSpPr>
        <p:spPr>
          <a:xfrm flipV="1">
            <a:off x="12192000" y="3609475"/>
            <a:ext cx="2630905" cy="275474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AB54382E-CD67-5846-A70F-253E65A2F9E0}"/>
              </a:ext>
            </a:extLst>
          </p:cNvPr>
          <p:cNvSpPr txBox="1"/>
          <p:nvPr/>
        </p:nvSpPr>
        <p:spPr>
          <a:xfrm>
            <a:off x="15363799" y="1554940"/>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Systematic Public Evangelism</a:t>
            </a:r>
          </a:p>
        </p:txBody>
      </p:sp>
      <p:cxnSp>
        <p:nvCxnSpPr>
          <p:cNvPr id="13" name="Straight Arrow Connector 12">
            <a:extLst>
              <a:ext uri="{FF2B5EF4-FFF2-40B4-BE49-F238E27FC236}">
                <a16:creationId xmlns:a16="http://schemas.microsoft.com/office/drawing/2014/main" id="{DD4BC9CA-B19B-FE4E-9D0F-C0372FE0EC4C}"/>
              </a:ext>
            </a:extLst>
          </p:cNvPr>
          <p:cNvCxnSpPr>
            <a:cxnSpLocks/>
          </p:cNvCxnSpPr>
          <p:nvPr/>
        </p:nvCxnSpPr>
        <p:spPr>
          <a:xfrm flipV="1">
            <a:off x="13320009" y="6695824"/>
            <a:ext cx="1655545" cy="16217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1718942-2D52-7D44-92E2-1AFAACCD1711}"/>
              </a:ext>
            </a:extLst>
          </p:cNvPr>
          <p:cNvSpPr txBox="1"/>
          <p:nvPr/>
        </p:nvSpPr>
        <p:spPr>
          <a:xfrm>
            <a:off x="15363799" y="543085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United Church Effort</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9" name="Straight Arrow Connector 18">
            <a:extLst>
              <a:ext uri="{FF2B5EF4-FFF2-40B4-BE49-F238E27FC236}">
                <a16:creationId xmlns:a16="http://schemas.microsoft.com/office/drawing/2014/main" id="{14D22BF6-84EF-F844-81F3-F12D47B99B05}"/>
              </a:ext>
            </a:extLst>
          </p:cNvPr>
          <p:cNvCxnSpPr>
            <a:cxnSpLocks/>
          </p:cNvCxnSpPr>
          <p:nvPr/>
        </p:nvCxnSpPr>
        <p:spPr>
          <a:xfrm>
            <a:off x="13708254" y="8288167"/>
            <a:ext cx="4364744" cy="1213291"/>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BF80D6F-2526-6E49-9E58-461A00FAB05A}"/>
              </a:ext>
            </a:extLst>
          </p:cNvPr>
          <p:cNvSpPr txBox="1"/>
          <p:nvPr/>
        </p:nvSpPr>
        <p:spPr>
          <a:xfrm>
            <a:off x="18544937" y="852395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b="1" dirty="0">
                <a:latin typeface="Proxima Nova" panose="02000506030000020004" pitchFamily="2" charset="0"/>
              </a:rPr>
              <a:t>Department Collaboration</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2" name="Straight Arrow Connector 21">
            <a:extLst>
              <a:ext uri="{FF2B5EF4-FFF2-40B4-BE49-F238E27FC236}">
                <a16:creationId xmlns:a16="http://schemas.microsoft.com/office/drawing/2014/main" id="{2E582A36-024D-1648-9E1D-EE2BFF788836}"/>
              </a:ext>
            </a:extLst>
          </p:cNvPr>
          <p:cNvCxnSpPr>
            <a:cxnSpLocks/>
          </p:cNvCxnSpPr>
          <p:nvPr/>
        </p:nvCxnSpPr>
        <p:spPr>
          <a:xfrm>
            <a:off x="12679679" y="9858300"/>
            <a:ext cx="2940152" cy="97832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090B01-135E-5C4A-B464-4F91D64CAD46}"/>
              </a:ext>
            </a:extLst>
          </p:cNvPr>
          <p:cNvSpPr txBox="1"/>
          <p:nvPr/>
        </p:nvSpPr>
        <p:spPr>
          <a:xfrm>
            <a:off x="15896726" y="10063389"/>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Members invite interests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6" name="Straight Arrow Connector 25">
            <a:extLst>
              <a:ext uri="{FF2B5EF4-FFF2-40B4-BE49-F238E27FC236}">
                <a16:creationId xmlns:a16="http://schemas.microsoft.com/office/drawing/2014/main" id="{20F60FC2-FA08-D24A-9EC0-82C1EBBF7191}"/>
              </a:ext>
            </a:extLst>
          </p:cNvPr>
          <p:cNvCxnSpPr>
            <a:cxnSpLocks/>
          </p:cNvCxnSpPr>
          <p:nvPr/>
        </p:nvCxnSpPr>
        <p:spPr>
          <a:xfrm flipH="1">
            <a:off x="6547104" y="8926803"/>
            <a:ext cx="2802466" cy="121024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154A345-C34E-F44A-859E-47C4423092C3}"/>
              </a:ext>
            </a:extLst>
          </p:cNvPr>
          <p:cNvSpPr txBox="1"/>
          <p:nvPr/>
        </p:nvSpPr>
        <p:spPr>
          <a:xfrm>
            <a:off x="2959201" y="9559761"/>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Personal Visitation</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sp>
        <p:nvSpPr>
          <p:cNvPr id="31" name="TextBox 30">
            <a:extLst>
              <a:ext uri="{FF2B5EF4-FFF2-40B4-BE49-F238E27FC236}">
                <a16:creationId xmlns:a16="http://schemas.microsoft.com/office/drawing/2014/main" id="{15878072-947D-3F4F-81BE-37D58966C663}"/>
              </a:ext>
            </a:extLst>
          </p:cNvPr>
          <p:cNvSpPr txBox="1"/>
          <p:nvPr/>
        </p:nvSpPr>
        <p:spPr>
          <a:xfrm>
            <a:off x="9630633" y="1157569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Personal Appeals</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32" name="Straight Arrow Connector 31">
            <a:extLst>
              <a:ext uri="{FF2B5EF4-FFF2-40B4-BE49-F238E27FC236}">
                <a16:creationId xmlns:a16="http://schemas.microsoft.com/office/drawing/2014/main" id="{EC87791D-4A26-F14B-AE24-3C5E47B68AB1}"/>
              </a:ext>
            </a:extLst>
          </p:cNvPr>
          <p:cNvCxnSpPr>
            <a:cxnSpLocks/>
          </p:cNvCxnSpPr>
          <p:nvPr/>
        </p:nvCxnSpPr>
        <p:spPr>
          <a:xfrm flipH="1">
            <a:off x="11071156" y="10470110"/>
            <a:ext cx="152649" cy="110558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9586DF4-2E0A-A649-BCAC-63231D222ABB}"/>
              </a:ext>
            </a:extLst>
          </p:cNvPr>
          <p:cNvCxnSpPr>
            <a:cxnSpLocks/>
          </p:cNvCxnSpPr>
          <p:nvPr/>
        </p:nvCxnSpPr>
        <p:spPr>
          <a:xfrm flipH="1" flipV="1">
            <a:off x="6601187" y="5856311"/>
            <a:ext cx="2723152" cy="792332"/>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FB15740B-DAF4-FE47-A8F1-6C919FB846B3}"/>
              </a:ext>
            </a:extLst>
          </p:cNvPr>
          <p:cNvSpPr txBox="1"/>
          <p:nvPr/>
        </p:nvSpPr>
        <p:spPr>
          <a:xfrm>
            <a:off x="2263866" y="465817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Proper Follow-Up</a:t>
            </a:r>
          </a:p>
        </p:txBody>
      </p:sp>
      <p:sp>
        <p:nvSpPr>
          <p:cNvPr id="20" name="Rounded Rectangle 19">
            <a:extLst>
              <a:ext uri="{FF2B5EF4-FFF2-40B4-BE49-F238E27FC236}">
                <a16:creationId xmlns:a16="http://schemas.microsoft.com/office/drawing/2014/main" id="{1ED8C060-6EF0-CA4F-8AE5-C3C87B7A9E29}"/>
              </a:ext>
            </a:extLst>
          </p:cNvPr>
          <p:cNvSpPr/>
          <p:nvPr/>
        </p:nvSpPr>
        <p:spPr>
          <a:xfrm>
            <a:off x="-137920" y="2020008"/>
            <a:ext cx="11458034" cy="228953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23" name="Title 1">
            <a:extLst>
              <a:ext uri="{FF2B5EF4-FFF2-40B4-BE49-F238E27FC236}">
                <a16:creationId xmlns:a16="http://schemas.microsoft.com/office/drawing/2014/main" id="{629240B3-E992-6F43-A194-BA95E42CBAC1}"/>
              </a:ext>
            </a:extLst>
          </p:cNvPr>
          <p:cNvSpPr txBox="1">
            <a:spLocks/>
          </p:cNvSpPr>
          <p:nvPr/>
        </p:nvSpPr>
        <p:spPr>
          <a:xfrm>
            <a:off x="-1276813"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b="1"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Harvesting</a:t>
            </a:r>
          </a:p>
        </p:txBody>
      </p:sp>
      <p:pic>
        <p:nvPicPr>
          <p:cNvPr id="25" name="Picture 24">
            <a:extLst>
              <a:ext uri="{FF2B5EF4-FFF2-40B4-BE49-F238E27FC236}">
                <a16:creationId xmlns:a16="http://schemas.microsoft.com/office/drawing/2014/main" id="{FE4CB990-FF51-D946-A7D6-07936662CBD6}"/>
              </a:ext>
            </a:extLst>
          </p:cNvPr>
          <p:cNvPicPr>
            <a:picLocks noChangeAspect="1"/>
          </p:cNvPicPr>
          <p:nvPr/>
        </p:nvPicPr>
        <p:blipFill>
          <a:blip r:embed="rId2"/>
          <a:stretch>
            <a:fillRect/>
          </a:stretch>
        </p:blipFill>
        <p:spPr>
          <a:xfrm>
            <a:off x="8194204" y="5625546"/>
            <a:ext cx="6375415" cy="4942182"/>
          </a:xfrm>
          <a:prstGeom prst="rect">
            <a:avLst/>
          </a:prstGeom>
        </p:spPr>
      </p:pic>
      <p:pic>
        <p:nvPicPr>
          <p:cNvPr id="27" name="Picture 26">
            <a:extLst>
              <a:ext uri="{FF2B5EF4-FFF2-40B4-BE49-F238E27FC236}">
                <a16:creationId xmlns:a16="http://schemas.microsoft.com/office/drawing/2014/main" id="{25F7B029-EEE0-1849-B2C4-8BDCB5718D4A}"/>
              </a:ext>
            </a:extLst>
          </p:cNvPr>
          <p:cNvPicPr>
            <a:picLocks noChangeAspect="1"/>
          </p:cNvPicPr>
          <p:nvPr/>
        </p:nvPicPr>
        <p:blipFill>
          <a:blip r:embed="rId3"/>
          <a:stretch>
            <a:fillRect/>
          </a:stretch>
        </p:blipFill>
        <p:spPr>
          <a:xfrm>
            <a:off x="21369461" y="283714"/>
            <a:ext cx="2238829" cy="936062"/>
          </a:xfrm>
          <a:prstGeom prst="rect">
            <a:avLst/>
          </a:prstGeom>
          <a:solidFill>
            <a:schemeClr val="accent1"/>
          </a:solidFill>
        </p:spPr>
      </p:pic>
    </p:spTree>
    <p:extLst>
      <p:ext uri="{BB962C8B-B14F-4D97-AF65-F5344CB8AC3E}">
        <p14:creationId xmlns:p14="http://schemas.microsoft.com/office/powerpoint/2010/main" val="387684719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F535FD57-86CB-E449-9B95-F4F48699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9713" y="2664820"/>
            <a:ext cx="7472467" cy="7472467"/>
          </a:xfrm>
          <a:prstGeom prst="rect">
            <a:avLst/>
          </a:prstGeom>
        </p:spPr>
      </p:pic>
      <p:sp>
        <p:nvSpPr>
          <p:cNvPr id="7" name="Rounded Rectangle 6">
            <a:extLst>
              <a:ext uri="{FF2B5EF4-FFF2-40B4-BE49-F238E27FC236}">
                <a16:creationId xmlns:a16="http://schemas.microsoft.com/office/drawing/2014/main" id="{2FC747FA-951F-A247-A679-FB5CE11744DF}"/>
              </a:ext>
            </a:extLst>
          </p:cNvPr>
          <p:cNvSpPr/>
          <p:nvPr/>
        </p:nvSpPr>
        <p:spPr>
          <a:xfrm>
            <a:off x="-137920" y="2020008"/>
            <a:ext cx="11458034" cy="228953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13" name="Title 1">
            <a:extLst>
              <a:ext uri="{FF2B5EF4-FFF2-40B4-BE49-F238E27FC236}">
                <a16:creationId xmlns:a16="http://schemas.microsoft.com/office/drawing/2014/main" id="{123896E0-0B2E-3747-8085-364F0575D868}"/>
              </a:ext>
            </a:extLst>
          </p:cNvPr>
          <p:cNvSpPr txBox="1">
            <a:spLocks/>
          </p:cNvSpPr>
          <p:nvPr/>
        </p:nvSpPr>
        <p:spPr>
          <a:xfrm>
            <a:off x="-1276813"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b="1"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Preserving</a:t>
            </a:r>
          </a:p>
        </p:txBody>
      </p:sp>
      <p:sp>
        <p:nvSpPr>
          <p:cNvPr id="15" name="Title 1">
            <a:extLst>
              <a:ext uri="{FF2B5EF4-FFF2-40B4-BE49-F238E27FC236}">
                <a16:creationId xmlns:a16="http://schemas.microsoft.com/office/drawing/2014/main" id="{1D98DD83-97F9-3A48-8D17-6DB91C1731B4}"/>
              </a:ext>
            </a:extLst>
          </p:cNvPr>
          <p:cNvSpPr txBox="1">
            <a:spLocks/>
          </p:cNvSpPr>
          <p:nvPr/>
        </p:nvSpPr>
        <p:spPr>
          <a:xfrm>
            <a:off x="437705" y="6351244"/>
            <a:ext cx="14794614" cy="34577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7200" i="1" dirty="0">
                <a:solidFill>
                  <a:schemeClr val="bg1"/>
                </a:solidFill>
                <a:effectLst>
                  <a:innerShdw blurRad="63500" dist="50800" dir="18900000">
                    <a:prstClr val="black">
                      <a:alpha val="50000"/>
                    </a:prstClr>
                  </a:innerShdw>
                </a:effectLst>
                <a:latin typeface="Proxima Nova" panose="02000506030000020004" pitchFamily="2" charset="0"/>
                <a:ea typeface="Bodoni Ornaments" pitchFamily="2" charset="0"/>
                <a:cs typeface="Sathu" pitchFamily="2" charset="-34"/>
              </a:rPr>
              <a:t>The tried and true  methods of preserving in the GROW model include personal and small group discipleship that includes fellowship, mentoring, church involvement  and soul-winning training. </a:t>
            </a:r>
          </a:p>
        </p:txBody>
      </p:sp>
      <p:pic>
        <p:nvPicPr>
          <p:cNvPr id="17" name="Picture 16">
            <a:extLst>
              <a:ext uri="{FF2B5EF4-FFF2-40B4-BE49-F238E27FC236}">
                <a16:creationId xmlns:a16="http://schemas.microsoft.com/office/drawing/2014/main" id="{2C01431B-B675-B847-9788-1D0F311056A8}"/>
              </a:ext>
            </a:extLst>
          </p:cNvPr>
          <p:cNvPicPr>
            <a:picLocks noChangeAspect="1"/>
          </p:cNvPicPr>
          <p:nvPr/>
        </p:nvPicPr>
        <p:blipFill>
          <a:blip r:embed="rId3"/>
          <a:stretch>
            <a:fillRect/>
          </a:stretch>
        </p:blipFill>
        <p:spPr>
          <a:xfrm>
            <a:off x="7571941" y="767137"/>
            <a:ext cx="6280658" cy="4868728"/>
          </a:xfrm>
          <a:prstGeom prst="rect">
            <a:avLst/>
          </a:prstGeom>
        </p:spPr>
      </p:pic>
    </p:spTree>
    <p:extLst>
      <p:ext uri="{BB962C8B-B14F-4D97-AF65-F5344CB8AC3E}">
        <p14:creationId xmlns:p14="http://schemas.microsoft.com/office/powerpoint/2010/main" val="371010990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AE079E0C-FB49-D843-8681-441F17EB7188}"/>
              </a:ext>
            </a:extLst>
          </p:cNvPr>
          <p:cNvCxnSpPr>
            <a:cxnSpLocks/>
          </p:cNvCxnSpPr>
          <p:nvPr/>
        </p:nvCxnSpPr>
        <p:spPr>
          <a:xfrm flipH="1" flipV="1">
            <a:off x="8261328" y="5772007"/>
            <a:ext cx="2312118" cy="140679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 name="Straight Arrow Connector 2">
            <a:extLst>
              <a:ext uri="{FF2B5EF4-FFF2-40B4-BE49-F238E27FC236}">
                <a16:creationId xmlns:a16="http://schemas.microsoft.com/office/drawing/2014/main" id="{DC97E606-E44D-D44C-B467-81BF6D96E00E}"/>
              </a:ext>
            </a:extLst>
          </p:cNvPr>
          <p:cNvCxnSpPr>
            <a:cxnSpLocks/>
          </p:cNvCxnSpPr>
          <p:nvPr/>
        </p:nvCxnSpPr>
        <p:spPr>
          <a:xfrm flipV="1">
            <a:off x="12192000" y="3609475"/>
            <a:ext cx="2630905" cy="275474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AB54382E-CD67-5846-A70F-253E65A2F9E0}"/>
              </a:ext>
            </a:extLst>
          </p:cNvPr>
          <p:cNvSpPr txBox="1"/>
          <p:nvPr/>
        </p:nvSpPr>
        <p:spPr>
          <a:xfrm>
            <a:off x="15363799" y="1554940"/>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Regular. Discipleship Mentoring</a:t>
            </a:r>
          </a:p>
        </p:txBody>
      </p:sp>
      <p:cxnSp>
        <p:nvCxnSpPr>
          <p:cNvPr id="13" name="Straight Arrow Connector 12">
            <a:extLst>
              <a:ext uri="{FF2B5EF4-FFF2-40B4-BE49-F238E27FC236}">
                <a16:creationId xmlns:a16="http://schemas.microsoft.com/office/drawing/2014/main" id="{DD4BC9CA-B19B-FE4E-9D0F-C0372FE0EC4C}"/>
              </a:ext>
            </a:extLst>
          </p:cNvPr>
          <p:cNvCxnSpPr>
            <a:cxnSpLocks/>
          </p:cNvCxnSpPr>
          <p:nvPr/>
        </p:nvCxnSpPr>
        <p:spPr>
          <a:xfrm flipV="1">
            <a:off x="13320009" y="6695824"/>
            <a:ext cx="1655545" cy="162176"/>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1718942-2D52-7D44-92E2-1AFAACCD1711}"/>
              </a:ext>
            </a:extLst>
          </p:cNvPr>
          <p:cNvSpPr txBox="1"/>
          <p:nvPr/>
        </p:nvSpPr>
        <p:spPr>
          <a:xfrm>
            <a:off x="15363799" y="543085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Small Group Support</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19" name="Straight Arrow Connector 18">
            <a:extLst>
              <a:ext uri="{FF2B5EF4-FFF2-40B4-BE49-F238E27FC236}">
                <a16:creationId xmlns:a16="http://schemas.microsoft.com/office/drawing/2014/main" id="{14D22BF6-84EF-F844-81F3-F12D47B99B05}"/>
              </a:ext>
            </a:extLst>
          </p:cNvPr>
          <p:cNvCxnSpPr>
            <a:cxnSpLocks/>
          </p:cNvCxnSpPr>
          <p:nvPr/>
        </p:nvCxnSpPr>
        <p:spPr>
          <a:xfrm>
            <a:off x="13708254" y="8288167"/>
            <a:ext cx="4364744" cy="1213291"/>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8BF80D6F-2526-6E49-9E58-461A00FAB05A}"/>
              </a:ext>
            </a:extLst>
          </p:cNvPr>
          <p:cNvSpPr txBox="1"/>
          <p:nvPr/>
        </p:nvSpPr>
        <p:spPr>
          <a:xfrm>
            <a:off x="18544936" y="8154625"/>
            <a:ext cx="6546199"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b="1" dirty="0">
                <a:latin typeface="Proxima Nova" panose="02000506030000020004" pitchFamily="2" charset="0"/>
              </a:rPr>
              <a:t>Regular Spiritual Growth and Accountability</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2" name="Straight Arrow Connector 21">
            <a:extLst>
              <a:ext uri="{FF2B5EF4-FFF2-40B4-BE49-F238E27FC236}">
                <a16:creationId xmlns:a16="http://schemas.microsoft.com/office/drawing/2014/main" id="{2E582A36-024D-1648-9E1D-EE2BFF788836}"/>
              </a:ext>
            </a:extLst>
          </p:cNvPr>
          <p:cNvCxnSpPr>
            <a:cxnSpLocks/>
          </p:cNvCxnSpPr>
          <p:nvPr/>
        </p:nvCxnSpPr>
        <p:spPr>
          <a:xfrm>
            <a:off x="12679679" y="9858300"/>
            <a:ext cx="2772399" cy="1347659"/>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24090B01-135E-5C4A-B464-4F91D64CAD46}"/>
              </a:ext>
            </a:extLst>
          </p:cNvPr>
          <p:cNvSpPr txBox="1"/>
          <p:nvPr/>
        </p:nvSpPr>
        <p:spPr>
          <a:xfrm>
            <a:off x="15199123" y="10837033"/>
            <a:ext cx="4352544" cy="2754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Church Integration &amp; Involvement</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26" name="Straight Arrow Connector 25">
            <a:extLst>
              <a:ext uri="{FF2B5EF4-FFF2-40B4-BE49-F238E27FC236}">
                <a16:creationId xmlns:a16="http://schemas.microsoft.com/office/drawing/2014/main" id="{20F60FC2-FA08-D24A-9EC0-82C1EBBF7191}"/>
              </a:ext>
            </a:extLst>
          </p:cNvPr>
          <p:cNvCxnSpPr>
            <a:cxnSpLocks/>
          </p:cNvCxnSpPr>
          <p:nvPr/>
        </p:nvCxnSpPr>
        <p:spPr>
          <a:xfrm flipH="1">
            <a:off x="7552866" y="9719135"/>
            <a:ext cx="2411253" cy="253382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F154A345-C34E-F44A-859E-47C4423092C3}"/>
              </a:ext>
            </a:extLst>
          </p:cNvPr>
          <p:cNvSpPr txBox="1"/>
          <p:nvPr/>
        </p:nvSpPr>
        <p:spPr>
          <a:xfrm>
            <a:off x="2273056" y="1124499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Development for leadership</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sp>
        <p:nvSpPr>
          <p:cNvPr id="31" name="TextBox 30">
            <a:extLst>
              <a:ext uri="{FF2B5EF4-FFF2-40B4-BE49-F238E27FC236}">
                <a16:creationId xmlns:a16="http://schemas.microsoft.com/office/drawing/2014/main" id="{15878072-947D-3F4F-81BE-37D58966C663}"/>
              </a:ext>
            </a:extLst>
          </p:cNvPr>
          <p:cNvSpPr txBox="1"/>
          <p:nvPr/>
        </p:nvSpPr>
        <p:spPr>
          <a:xfrm>
            <a:off x="9630633" y="11575697"/>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4800" b="1" dirty="0">
                <a:latin typeface="Proxima Nova" panose="02000506030000020004" pitchFamily="2" charset="0"/>
              </a:rPr>
              <a:t>Training for Witnessing</a:t>
            </a:r>
            <a:endPar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endParaRPr>
          </a:p>
        </p:txBody>
      </p:sp>
      <p:cxnSp>
        <p:nvCxnSpPr>
          <p:cNvPr id="32" name="Straight Arrow Connector 31">
            <a:extLst>
              <a:ext uri="{FF2B5EF4-FFF2-40B4-BE49-F238E27FC236}">
                <a16:creationId xmlns:a16="http://schemas.microsoft.com/office/drawing/2014/main" id="{EC87791D-4A26-F14B-AE24-3C5E47B68AB1}"/>
              </a:ext>
            </a:extLst>
          </p:cNvPr>
          <p:cNvCxnSpPr>
            <a:cxnSpLocks/>
          </p:cNvCxnSpPr>
          <p:nvPr/>
        </p:nvCxnSpPr>
        <p:spPr>
          <a:xfrm flipH="1">
            <a:off x="11071156" y="10470110"/>
            <a:ext cx="152649" cy="1105587"/>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4" name="Straight Arrow Connector 33">
            <a:extLst>
              <a:ext uri="{FF2B5EF4-FFF2-40B4-BE49-F238E27FC236}">
                <a16:creationId xmlns:a16="http://schemas.microsoft.com/office/drawing/2014/main" id="{F9586DF4-2E0A-A649-BCAC-63231D222ABB}"/>
              </a:ext>
            </a:extLst>
          </p:cNvPr>
          <p:cNvCxnSpPr>
            <a:cxnSpLocks/>
          </p:cNvCxnSpPr>
          <p:nvPr/>
        </p:nvCxnSpPr>
        <p:spPr>
          <a:xfrm flipH="1">
            <a:off x="5953029" y="8288167"/>
            <a:ext cx="3285757" cy="440665"/>
          </a:xfrm>
          <a:prstGeom prst="straightConnector1">
            <a:avLst/>
          </a:prstGeom>
          <a:noFill/>
          <a:ln w="107950" cap="flat">
            <a:solidFill>
              <a:schemeClr val="accent1">
                <a:lumMod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FB15740B-DAF4-FE47-A8F1-6C919FB846B3}"/>
              </a:ext>
            </a:extLst>
          </p:cNvPr>
          <p:cNvSpPr txBox="1"/>
          <p:nvPr/>
        </p:nvSpPr>
        <p:spPr>
          <a:xfrm>
            <a:off x="2152783" y="6364224"/>
            <a:ext cx="4352544" cy="4231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Missing Member Ministry and Preventative Ministry</a:t>
            </a:r>
          </a:p>
        </p:txBody>
      </p:sp>
      <p:sp>
        <p:nvSpPr>
          <p:cNvPr id="27" name="Rounded Rectangle 26">
            <a:extLst>
              <a:ext uri="{FF2B5EF4-FFF2-40B4-BE49-F238E27FC236}">
                <a16:creationId xmlns:a16="http://schemas.microsoft.com/office/drawing/2014/main" id="{A4796363-5DAD-DD41-84FF-0834009F2630}"/>
              </a:ext>
            </a:extLst>
          </p:cNvPr>
          <p:cNvSpPr/>
          <p:nvPr/>
        </p:nvSpPr>
        <p:spPr>
          <a:xfrm>
            <a:off x="-137920" y="2020008"/>
            <a:ext cx="11458034" cy="228953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highlight>
                <a:srgbClr val="008000"/>
              </a:highlight>
            </a:endParaRPr>
          </a:p>
        </p:txBody>
      </p:sp>
      <p:sp>
        <p:nvSpPr>
          <p:cNvPr id="30" name="Title 1">
            <a:extLst>
              <a:ext uri="{FF2B5EF4-FFF2-40B4-BE49-F238E27FC236}">
                <a16:creationId xmlns:a16="http://schemas.microsoft.com/office/drawing/2014/main" id="{D3AEC59C-63A2-9D4F-9C00-176CFFDE6A48}"/>
              </a:ext>
            </a:extLst>
          </p:cNvPr>
          <p:cNvSpPr txBox="1">
            <a:spLocks/>
          </p:cNvSpPr>
          <p:nvPr/>
        </p:nvSpPr>
        <p:spPr>
          <a:xfrm>
            <a:off x="-1276813" y="2664820"/>
            <a:ext cx="10515599" cy="1296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b="1" dirty="0">
                <a:solidFill>
                  <a:schemeClr val="tx2">
                    <a:lumMod val="20000"/>
                    <a:lumOff val="80000"/>
                  </a:schemeClr>
                </a:solidFill>
                <a:effectLst>
                  <a:innerShdw blurRad="63500" dist="50800" dir="18900000">
                    <a:prstClr val="black">
                      <a:alpha val="50000"/>
                    </a:prstClr>
                  </a:innerShdw>
                </a:effectLst>
                <a:latin typeface="Proxima Nova" panose="02000506030000020004" pitchFamily="2" charset="0"/>
                <a:ea typeface="Verdana" panose="020B0604030504040204" pitchFamily="34" charset="0"/>
                <a:cs typeface="Arial Narrow" panose="020B0604020202020204" pitchFamily="34" charset="0"/>
              </a:rPr>
              <a:t>Preserving</a:t>
            </a:r>
          </a:p>
        </p:txBody>
      </p:sp>
      <p:pic>
        <p:nvPicPr>
          <p:cNvPr id="33" name="Picture 32">
            <a:extLst>
              <a:ext uri="{FF2B5EF4-FFF2-40B4-BE49-F238E27FC236}">
                <a16:creationId xmlns:a16="http://schemas.microsoft.com/office/drawing/2014/main" id="{454F6A03-E5CC-B542-A3EA-1EA3A2B006CF}"/>
              </a:ext>
            </a:extLst>
          </p:cNvPr>
          <p:cNvPicPr>
            <a:picLocks noChangeAspect="1"/>
          </p:cNvPicPr>
          <p:nvPr/>
        </p:nvPicPr>
        <p:blipFill>
          <a:blip r:embed="rId2"/>
          <a:stretch>
            <a:fillRect/>
          </a:stretch>
        </p:blipFill>
        <p:spPr>
          <a:xfrm>
            <a:off x="8123881" y="5497814"/>
            <a:ext cx="6280658" cy="4868728"/>
          </a:xfrm>
          <a:prstGeom prst="rect">
            <a:avLst/>
          </a:prstGeom>
        </p:spPr>
      </p:pic>
      <p:sp>
        <p:nvSpPr>
          <p:cNvPr id="37" name="TextBox 36">
            <a:extLst>
              <a:ext uri="{FF2B5EF4-FFF2-40B4-BE49-F238E27FC236}">
                <a16:creationId xmlns:a16="http://schemas.microsoft.com/office/drawing/2014/main" id="{CC2909D4-8402-B849-ADE8-E74B65BA7945}"/>
              </a:ext>
            </a:extLst>
          </p:cNvPr>
          <p:cNvSpPr txBox="1"/>
          <p:nvPr/>
        </p:nvSpPr>
        <p:spPr>
          <a:xfrm>
            <a:off x="4631803" y="4372892"/>
            <a:ext cx="4352544"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4800" b="1" i="0" u="none" strike="noStrike" cap="none" spc="0" normalizeH="0" baseline="0" dirty="0">
                <a:ln>
                  <a:noFill/>
                </a:ln>
                <a:solidFill>
                  <a:srgbClr val="838787"/>
                </a:solidFill>
                <a:effectLst/>
                <a:uFillTx/>
                <a:latin typeface="Proxima Nova" panose="02000506030000020004" pitchFamily="2" charset="0"/>
                <a:sym typeface="Avenir Next Medium"/>
              </a:rPr>
              <a:t>Discipleship Coordinator</a:t>
            </a:r>
          </a:p>
        </p:txBody>
      </p:sp>
    </p:spTree>
    <p:extLst>
      <p:ext uri="{BB962C8B-B14F-4D97-AF65-F5344CB8AC3E}">
        <p14:creationId xmlns:p14="http://schemas.microsoft.com/office/powerpoint/2010/main" val="36207742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7045-AD6A-3149-8003-9CF6E4099B83}"/>
              </a:ext>
            </a:extLst>
          </p:cNvPr>
          <p:cNvPicPr>
            <a:picLocks noChangeAspect="1"/>
          </p:cNvPicPr>
          <p:nvPr/>
        </p:nvPicPr>
        <p:blipFill>
          <a:blip r:embed="rId2"/>
          <a:stretch>
            <a:fillRect/>
          </a:stretch>
        </p:blipFill>
        <p:spPr>
          <a:xfrm>
            <a:off x="0" y="7414046"/>
            <a:ext cx="5842000" cy="3835400"/>
          </a:xfrm>
          <a:prstGeom prst="rect">
            <a:avLst/>
          </a:prstGeom>
        </p:spPr>
      </p:pic>
      <p:pic>
        <p:nvPicPr>
          <p:cNvPr id="6" name="Picture 5">
            <a:extLst>
              <a:ext uri="{FF2B5EF4-FFF2-40B4-BE49-F238E27FC236}">
                <a16:creationId xmlns:a16="http://schemas.microsoft.com/office/drawing/2014/main" id="{0B3B45AD-D096-7D40-981B-A9B4F93FAEF6}"/>
              </a:ext>
            </a:extLst>
          </p:cNvPr>
          <p:cNvPicPr>
            <a:picLocks noChangeAspect="1"/>
          </p:cNvPicPr>
          <p:nvPr/>
        </p:nvPicPr>
        <p:blipFill>
          <a:blip r:embed="rId3"/>
          <a:stretch>
            <a:fillRect/>
          </a:stretch>
        </p:blipFill>
        <p:spPr>
          <a:xfrm>
            <a:off x="9523457" y="6338179"/>
            <a:ext cx="4281972" cy="4281972"/>
          </a:xfrm>
          <a:prstGeom prst="rect">
            <a:avLst/>
          </a:prstGeom>
        </p:spPr>
      </p:pic>
      <p:sp>
        <p:nvSpPr>
          <p:cNvPr id="2" name="TextBox 1">
            <a:extLst>
              <a:ext uri="{FF2B5EF4-FFF2-40B4-BE49-F238E27FC236}">
                <a16:creationId xmlns:a16="http://schemas.microsoft.com/office/drawing/2014/main" id="{E3A432C0-0A16-BC49-AF04-1CF076F48EAB}"/>
              </a:ext>
            </a:extLst>
          </p:cNvPr>
          <p:cNvSpPr txBox="1"/>
          <p:nvPr/>
        </p:nvSpPr>
        <p:spPr>
          <a:xfrm>
            <a:off x="7019322" y="7863238"/>
            <a:ext cx="3035808"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9600" b="0" i="0" u="none" strike="noStrike" cap="none" spc="0" normalizeH="0" baseline="0" dirty="0">
                <a:ln>
                  <a:noFill/>
                </a:ln>
                <a:solidFill>
                  <a:srgbClr val="002060"/>
                </a:solidFill>
                <a:effectLst/>
                <a:uFillTx/>
                <a:latin typeface="Proxima Nova" panose="02000506030000020004" pitchFamily="2" charset="0"/>
                <a:sym typeface="Avenir Next Medium"/>
              </a:rPr>
              <a:t>+</a:t>
            </a:r>
          </a:p>
        </p:txBody>
      </p:sp>
      <p:sp>
        <p:nvSpPr>
          <p:cNvPr id="8" name="TextBox 7">
            <a:extLst>
              <a:ext uri="{FF2B5EF4-FFF2-40B4-BE49-F238E27FC236}">
                <a16:creationId xmlns:a16="http://schemas.microsoft.com/office/drawing/2014/main" id="{EF5FA786-CE64-334A-BF4A-82FCC650008D}"/>
              </a:ext>
            </a:extLst>
          </p:cNvPr>
          <p:cNvSpPr txBox="1"/>
          <p:nvPr/>
        </p:nvSpPr>
        <p:spPr>
          <a:xfrm>
            <a:off x="15145086" y="7774404"/>
            <a:ext cx="3035808"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9600" dirty="0">
                <a:solidFill>
                  <a:srgbClr val="002060"/>
                </a:solidFill>
                <a:latin typeface="Proxima Nova" panose="02000506030000020004" pitchFamily="2" charset="0"/>
              </a:rPr>
              <a:t>=</a:t>
            </a:r>
            <a:endParaRPr kumimoji="0" lang="en-US" sz="9600" b="0" i="0" u="none" strike="noStrike" cap="none" spc="0" normalizeH="0" baseline="0" dirty="0">
              <a:ln>
                <a:noFill/>
              </a:ln>
              <a:solidFill>
                <a:srgbClr val="002060"/>
              </a:solidFill>
              <a:effectLst/>
              <a:uFillTx/>
              <a:latin typeface="Proxima Nova" panose="02000506030000020004" pitchFamily="2" charset="0"/>
              <a:sym typeface="Avenir Next Medium"/>
            </a:endParaRPr>
          </a:p>
        </p:txBody>
      </p:sp>
      <p:pic>
        <p:nvPicPr>
          <p:cNvPr id="9" name="Picture 8" descr="Diagram&#10;&#10;Description automatically generated with medium confidence">
            <a:extLst>
              <a:ext uri="{FF2B5EF4-FFF2-40B4-BE49-F238E27FC236}">
                <a16:creationId xmlns:a16="http://schemas.microsoft.com/office/drawing/2014/main" id="{FA303FFC-6243-1940-85FB-338A0B91A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62990" y="4012384"/>
            <a:ext cx="7232637" cy="7232637"/>
          </a:xfrm>
          <a:prstGeom prst="rect">
            <a:avLst/>
          </a:prstGeom>
        </p:spPr>
      </p:pic>
      <p:sp>
        <p:nvSpPr>
          <p:cNvPr id="10" name="TextBox 9">
            <a:extLst>
              <a:ext uri="{FF2B5EF4-FFF2-40B4-BE49-F238E27FC236}">
                <a16:creationId xmlns:a16="http://schemas.microsoft.com/office/drawing/2014/main" id="{B679A758-EE98-D74E-B0E1-2168B195704D}"/>
              </a:ext>
            </a:extLst>
          </p:cNvPr>
          <p:cNvSpPr txBox="1"/>
          <p:nvPr/>
        </p:nvSpPr>
        <p:spPr>
          <a:xfrm>
            <a:off x="-3136351" y="10620151"/>
            <a:ext cx="14256083" cy="1892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400"/>
              </a:spcBef>
              <a:spcAft>
                <a:spcPts val="0"/>
              </a:spcAft>
              <a:buClrTx/>
              <a:buSzTx/>
              <a:buFontTx/>
              <a:buNone/>
              <a:tabLst/>
            </a:pPr>
            <a:r>
              <a:rPr lang="en-US" sz="8800" i="1" dirty="0">
                <a:solidFill>
                  <a:srgbClr val="00B0F0"/>
                </a:solidFill>
                <a:latin typeface="Proxima Nova"/>
              </a:rPr>
              <a:t>Personal Effort</a:t>
            </a:r>
          </a:p>
        </p:txBody>
      </p:sp>
      <p:sp>
        <p:nvSpPr>
          <p:cNvPr id="11" name="TextBox 10">
            <a:extLst>
              <a:ext uri="{FF2B5EF4-FFF2-40B4-BE49-F238E27FC236}">
                <a16:creationId xmlns:a16="http://schemas.microsoft.com/office/drawing/2014/main" id="{10913C7B-0EC9-3A40-89AA-60F5BA5EFDEE}"/>
              </a:ext>
            </a:extLst>
          </p:cNvPr>
          <p:cNvSpPr txBox="1"/>
          <p:nvPr/>
        </p:nvSpPr>
        <p:spPr>
          <a:xfrm>
            <a:off x="9194479" y="10620151"/>
            <a:ext cx="14256083" cy="1892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8800" i="1" dirty="0">
                <a:solidFill>
                  <a:srgbClr val="00B0F0"/>
                </a:solidFill>
                <a:latin typeface="Proxima Nova"/>
              </a:rPr>
              <a:t>Corporate Labor</a:t>
            </a:r>
          </a:p>
        </p:txBody>
      </p:sp>
      <p:pic>
        <p:nvPicPr>
          <p:cNvPr id="12" name="Picture 11">
            <a:extLst>
              <a:ext uri="{FF2B5EF4-FFF2-40B4-BE49-F238E27FC236}">
                <a16:creationId xmlns:a16="http://schemas.microsoft.com/office/drawing/2014/main" id="{C11526F0-E813-9342-9745-841929254C6E}"/>
              </a:ext>
            </a:extLst>
          </p:cNvPr>
          <p:cNvPicPr>
            <a:picLocks noChangeAspect="1"/>
          </p:cNvPicPr>
          <p:nvPr/>
        </p:nvPicPr>
        <p:blipFill>
          <a:blip r:embed="rId5"/>
          <a:stretch>
            <a:fillRect/>
          </a:stretch>
        </p:blipFill>
        <p:spPr>
          <a:xfrm>
            <a:off x="21369461" y="283714"/>
            <a:ext cx="2238829" cy="936062"/>
          </a:xfrm>
          <a:prstGeom prst="rect">
            <a:avLst/>
          </a:prstGeom>
          <a:solidFill>
            <a:schemeClr val="accent1"/>
          </a:solidFill>
        </p:spPr>
      </p:pic>
      <p:sp>
        <p:nvSpPr>
          <p:cNvPr id="13" name="TextBox 12">
            <a:extLst>
              <a:ext uri="{FF2B5EF4-FFF2-40B4-BE49-F238E27FC236}">
                <a16:creationId xmlns:a16="http://schemas.microsoft.com/office/drawing/2014/main" id="{D5A8C936-EAF9-594F-B87F-0418F3A0EBE2}"/>
              </a:ext>
            </a:extLst>
          </p:cNvPr>
          <p:cNvSpPr txBox="1"/>
          <p:nvPr/>
        </p:nvSpPr>
        <p:spPr>
          <a:xfrm>
            <a:off x="973757" y="1458362"/>
            <a:ext cx="14256083" cy="3493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lang="en-US" sz="9600" b="1" i="1" dirty="0">
                <a:solidFill>
                  <a:srgbClr val="00B0F0"/>
                </a:solidFill>
                <a:latin typeface="Proxima Nova"/>
              </a:rPr>
              <a:t>Master Plan of Evangelism</a:t>
            </a:r>
          </a:p>
        </p:txBody>
      </p:sp>
    </p:spTree>
    <p:extLst>
      <p:ext uri="{BB962C8B-B14F-4D97-AF65-F5344CB8AC3E}">
        <p14:creationId xmlns:p14="http://schemas.microsoft.com/office/powerpoint/2010/main" val="33194997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0000"/>
            <a:lumOff val="1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DBEA74-E917-49D5-A718-771FE8D17B0B}"/>
              </a:ext>
            </a:extLst>
          </p:cNvPr>
          <p:cNvSpPr>
            <a:spLocks noGrp="1"/>
          </p:cNvSpPr>
          <p:nvPr>
            <p:ph type="body" sz="quarter" idx="21"/>
          </p:nvPr>
        </p:nvSpPr>
        <p:spPr/>
        <p:txBody>
          <a:bodyPr/>
          <a:lstStyle/>
          <a:p>
            <a:endParaRPr lang="en-US"/>
          </a:p>
        </p:txBody>
      </p:sp>
      <p:sp>
        <p:nvSpPr>
          <p:cNvPr id="226" name="Double-click to edit"/>
          <p:cNvSpPr txBox="1">
            <a:spLocks noGrp="1"/>
          </p:cNvSpPr>
          <p:nvPr>
            <p:ph type="title"/>
          </p:nvPr>
        </p:nvSpPr>
        <p:spPr>
          <a:xfrm>
            <a:off x="762000" y="1798836"/>
            <a:ext cx="18777284" cy="635000"/>
          </a:xfrm>
          <a:prstGeom prst="rect">
            <a:avLst/>
          </a:prstGeom>
        </p:spPr>
        <p:txBody>
          <a:bodyPr>
            <a:normAutofit fontScale="90000"/>
          </a:bodyPr>
          <a:lstStyle/>
          <a:p>
            <a:r>
              <a:rPr lang="en-US" dirty="0"/>
              <a:t>Components of Master Plan</a:t>
            </a:r>
            <a:endParaRPr dirty="0"/>
          </a:p>
        </p:txBody>
      </p:sp>
      <p:sp>
        <p:nvSpPr>
          <p:cNvPr id="227" name="Double-click to edit"/>
          <p:cNvSpPr txBox="1">
            <a:spLocks noGrp="1"/>
          </p:cNvSpPr>
          <p:nvPr>
            <p:ph type="body" sz="half" idx="1"/>
          </p:nvPr>
        </p:nvSpPr>
        <p:spPr>
          <a:xfrm>
            <a:off x="1007234" y="3331964"/>
            <a:ext cx="21637720" cy="8585200"/>
          </a:xfrm>
          <a:prstGeom prst="rect">
            <a:avLst/>
          </a:prstGeom>
        </p:spPr>
        <p:txBody>
          <a:bodyPr>
            <a:noAutofit/>
          </a:bodyPr>
          <a:lstStyle/>
          <a:p>
            <a:pPr>
              <a:buFont typeface="Arial" panose="020B0604020202020204" pitchFamily="34" charset="0"/>
              <a:buChar char="•"/>
            </a:pPr>
            <a:r>
              <a:rPr lang="en-US" sz="5400" dirty="0">
                <a:solidFill>
                  <a:srgbClr val="F8F8F8"/>
                </a:solidFill>
                <a:latin typeface="Proxima Nova" panose="02000506030000020004" pitchFamily="2" charset="0"/>
              </a:rPr>
              <a:t>Plan for at least one year in advance, more if possible</a:t>
            </a:r>
          </a:p>
          <a:p>
            <a:pPr>
              <a:buFont typeface="Arial" panose="020B0604020202020204" pitchFamily="34" charset="0"/>
              <a:buChar char="•"/>
            </a:pPr>
            <a:r>
              <a:rPr lang="en-US" sz="5400" dirty="0">
                <a:solidFill>
                  <a:srgbClr val="F8F8F8"/>
                </a:solidFill>
                <a:latin typeface="Proxima Nova" panose="02000506030000020004" pitchFamily="2" charset="0"/>
              </a:rPr>
              <a:t>Draft should be complete well in advance of calendar year so that it can be communicated to the church effectively</a:t>
            </a:r>
          </a:p>
          <a:p>
            <a:pPr>
              <a:buFont typeface="Arial" panose="020B0604020202020204" pitchFamily="34" charset="0"/>
              <a:buChar char="•"/>
            </a:pPr>
            <a:r>
              <a:rPr lang="en-US" sz="5400" dirty="0">
                <a:solidFill>
                  <a:srgbClr val="F8F8F8"/>
                </a:solidFill>
                <a:latin typeface="Proxima Nova" panose="02000506030000020004" pitchFamily="2" charset="0"/>
              </a:rPr>
              <a:t>Goals should be set for soul-winning, discipleship, and stewardship</a:t>
            </a:r>
          </a:p>
          <a:p>
            <a:pPr>
              <a:buFont typeface="Arial" panose="020B0604020202020204" pitchFamily="34" charset="0"/>
              <a:buChar char="•"/>
            </a:pPr>
            <a:r>
              <a:rPr lang="en-US" sz="5400" dirty="0">
                <a:solidFill>
                  <a:srgbClr val="F8F8F8"/>
                </a:solidFill>
                <a:latin typeface="Proxima Nova" panose="02000506030000020004" pitchFamily="2" charset="0"/>
              </a:rPr>
              <a:t>Evaluate, discuss, brainstorm, plan and re-plan</a:t>
            </a:r>
          </a:p>
          <a:p>
            <a:pPr>
              <a:buFont typeface="Arial" panose="020B0604020202020204" pitchFamily="34" charset="0"/>
              <a:buChar char="•"/>
            </a:pPr>
            <a:r>
              <a:rPr lang="en-US" sz="5400" dirty="0">
                <a:solidFill>
                  <a:srgbClr val="F8F8F8"/>
                </a:solidFill>
                <a:latin typeface="Proxima Nova" panose="02000506030000020004" pitchFamily="2" charset="0"/>
              </a:rPr>
              <a:t>Be sure to include the GROW Cycle in your planning and have ministries and events from each phase</a:t>
            </a:r>
          </a:p>
          <a:p>
            <a:pPr>
              <a:buFont typeface="Arial" panose="020B0604020202020204" pitchFamily="34" charset="0"/>
              <a:buChar char="•"/>
            </a:pPr>
            <a:r>
              <a:rPr lang="en-US" sz="5400" dirty="0">
                <a:solidFill>
                  <a:srgbClr val="F8F8F8"/>
                </a:solidFill>
                <a:latin typeface="Proxima Nova" panose="02000506030000020004" pitchFamily="2" charset="0"/>
              </a:rPr>
              <a:t>All departmental leaders should be a part of the planning process</a:t>
            </a:r>
          </a:p>
          <a:p>
            <a:pPr>
              <a:buFont typeface="Arial" panose="020B0604020202020204" pitchFamily="34" charset="0"/>
              <a:buChar char="•"/>
            </a:pPr>
            <a:endParaRPr lang="en-US" sz="5400" dirty="0">
              <a:solidFill>
                <a:srgbClr val="F8F8F8"/>
              </a:solidFill>
              <a:latin typeface="Proxima Nova" panose="02000506030000020004" pitchFamily="2" charset="0"/>
            </a:endParaRPr>
          </a:p>
        </p:txBody>
      </p:sp>
      <p:pic>
        <p:nvPicPr>
          <p:cNvPr id="5" name="Picture 4">
            <a:extLst>
              <a:ext uri="{FF2B5EF4-FFF2-40B4-BE49-F238E27FC236}">
                <a16:creationId xmlns:a16="http://schemas.microsoft.com/office/drawing/2014/main" id="{001FBAC4-B8B5-D440-8B11-791D718FED63}"/>
              </a:ext>
            </a:extLst>
          </p:cNvPr>
          <p:cNvPicPr>
            <a:picLocks noChangeAspect="1"/>
          </p:cNvPicPr>
          <p:nvPr/>
        </p:nvPicPr>
        <p:blipFill>
          <a:blip r:embed="rId2"/>
          <a:stretch>
            <a:fillRect/>
          </a:stretch>
        </p:blipFill>
        <p:spPr>
          <a:xfrm>
            <a:off x="21717000" y="370475"/>
            <a:ext cx="1855908" cy="775962"/>
          </a:xfrm>
          <a:prstGeom prst="rect">
            <a:avLst/>
          </a:prstGeom>
        </p:spPr>
      </p:pic>
    </p:spTree>
    <p:extLst>
      <p:ext uri="{BB962C8B-B14F-4D97-AF65-F5344CB8AC3E}">
        <p14:creationId xmlns:p14="http://schemas.microsoft.com/office/powerpoint/2010/main" val="23445865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4) All Things</a:t>
            </a:r>
            <a:endParaRPr lang="en-US" sz="9600" dirty="0">
              <a:solidFill>
                <a:schemeClr val="accent1">
                  <a:lumMod val="60000"/>
                  <a:lumOff val="40000"/>
                </a:schemeClr>
              </a:solidFill>
            </a:endParaRPr>
          </a:p>
          <a:p>
            <a:r>
              <a:rPr lang="en-US" sz="6000" dirty="0">
                <a:solidFill>
                  <a:srgbClr val="F8F8F8"/>
                </a:solidFill>
              </a:rPr>
              <a:t>		M.28:20</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pic>
        <p:nvPicPr>
          <p:cNvPr id="5" name="Picture 4">
            <a:extLst>
              <a:ext uri="{FF2B5EF4-FFF2-40B4-BE49-F238E27FC236}">
                <a16:creationId xmlns:a16="http://schemas.microsoft.com/office/drawing/2014/main" id="{B3B050CB-EFC6-EC43-AA4F-EDCB6556722F}"/>
              </a:ext>
            </a:extLst>
          </p:cNvPr>
          <p:cNvPicPr>
            <a:picLocks noChangeAspect="1"/>
          </p:cNvPicPr>
          <p:nvPr/>
        </p:nvPicPr>
        <p:blipFill>
          <a:blip r:embed="rId4"/>
          <a:stretch>
            <a:fillRect/>
          </a:stretch>
        </p:blipFill>
        <p:spPr>
          <a:xfrm>
            <a:off x="0" y="0"/>
            <a:ext cx="24384000" cy="13716000"/>
          </a:xfrm>
          <a:prstGeom prst="rect">
            <a:avLst/>
          </a:prstGeom>
        </p:spPr>
      </p:pic>
      <p:pic>
        <p:nvPicPr>
          <p:cNvPr id="8" name="Picture 7">
            <a:extLst>
              <a:ext uri="{FF2B5EF4-FFF2-40B4-BE49-F238E27FC236}">
                <a16:creationId xmlns:a16="http://schemas.microsoft.com/office/drawing/2014/main" id="{7A62A85D-0238-CD4B-84C1-ABCF9D040A45}"/>
              </a:ext>
            </a:extLst>
          </p:cNvPr>
          <p:cNvPicPr>
            <a:picLocks noChangeAspect="1"/>
          </p:cNvPicPr>
          <p:nvPr/>
        </p:nvPicPr>
        <p:blipFill>
          <a:blip r:embed="rId3"/>
          <a:stretch>
            <a:fillRect/>
          </a:stretch>
        </p:blipFill>
        <p:spPr>
          <a:xfrm>
            <a:off x="19831638" y="10820022"/>
            <a:ext cx="2916932" cy="1219580"/>
          </a:xfrm>
          <a:prstGeom prst="rect">
            <a:avLst/>
          </a:prstGeom>
        </p:spPr>
      </p:pic>
      <p:sp>
        <p:nvSpPr>
          <p:cNvPr id="10" name="TextBox 9">
            <a:extLst>
              <a:ext uri="{FF2B5EF4-FFF2-40B4-BE49-F238E27FC236}">
                <a16:creationId xmlns:a16="http://schemas.microsoft.com/office/drawing/2014/main" id="{46484727-096F-CC44-BC39-30DB0DC78517}"/>
              </a:ext>
            </a:extLst>
          </p:cNvPr>
          <p:cNvSpPr txBox="1"/>
          <p:nvPr/>
        </p:nvSpPr>
        <p:spPr>
          <a:xfrm>
            <a:off x="1787830" y="10042581"/>
            <a:ext cx="13083839"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Matthew 5:13-16</a:t>
            </a:r>
          </a:p>
        </p:txBody>
      </p:sp>
    </p:spTree>
    <p:extLst>
      <p:ext uri="{BB962C8B-B14F-4D97-AF65-F5344CB8AC3E}">
        <p14:creationId xmlns:p14="http://schemas.microsoft.com/office/powerpoint/2010/main" val="140230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84F9-DD1A-5D45-A590-9E54E02993B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4A00E8-A654-B640-9A12-451FDC94215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13896D1-E11A-6B47-A0BC-D8A56FA015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14015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5" name="TextBox 4">
            <a:extLst>
              <a:ext uri="{FF2B5EF4-FFF2-40B4-BE49-F238E27FC236}">
                <a16:creationId xmlns:a16="http://schemas.microsoft.com/office/drawing/2014/main" id="{6643C0C3-2686-BA4E-A163-85FADE652E95}"/>
              </a:ext>
            </a:extLst>
          </p:cNvPr>
          <p:cNvSpPr txBox="1"/>
          <p:nvPr/>
        </p:nvSpPr>
        <p:spPr>
          <a:xfrm>
            <a:off x="2820759" y="4011827"/>
            <a:ext cx="13645316" cy="33752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3400"/>
              </a:spcBef>
              <a:spcAft>
                <a:spcPts val="0"/>
              </a:spcAft>
              <a:buClrTx/>
              <a:buSzTx/>
              <a:buFontTx/>
              <a:buNone/>
              <a:tabLst/>
            </a:pPr>
            <a:r>
              <a:rPr kumimoji="0" lang="en-US" sz="9600" b="1"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Matthew 28:16</a:t>
            </a:r>
          </a:p>
          <a:p>
            <a:pPr marL="0" marR="0" indent="0" algn="l" defTabSz="825500" rtl="0" fontAlgn="auto" latinLnBrk="0" hangingPunct="0">
              <a:lnSpc>
                <a:spcPct val="100000"/>
              </a:lnSpc>
              <a:spcBef>
                <a:spcPts val="3400"/>
              </a:spcBef>
              <a:spcAft>
                <a:spcPts val="0"/>
              </a:spcAft>
              <a:buClrTx/>
              <a:buSzTx/>
              <a:buFontTx/>
              <a:buNone/>
              <a:tabLst/>
            </a:pPr>
            <a:r>
              <a:rPr kumimoji="0" lang="en-US" sz="6000" b="0" i="0" u="none" strike="noStrike" cap="none" spc="0" normalizeH="0" baseline="0" dirty="0">
                <a:ln>
                  <a:noFill/>
                </a:ln>
                <a:solidFill>
                  <a:srgbClr val="F8F8F8"/>
                </a:solidFill>
                <a:effectLst/>
                <a:uFillTx/>
                <a:latin typeface="Avenir Next Medium"/>
                <a:ea typeface="Avenir Next Medium"/>
                <a:cs typeface="Avenir Next Medium"/>
                <a:sym typeface="Avenir Next Medium"/>
              </a:rPr>
              <a:t>God has a divine appointment for you </a:t>
            </a:r>
          </a:p>
        </p:txBody>
      </p:sp>
    </p:spTree>
    <p:extLst>
      <p:ext uri="{BB962C8B-B14F-4D97-AF65-F5344CB8AC3E}">
        <p14:creationId xmlns:p14="http://schemas.microsoft.com/office/powerpoint/2010/main" val="170126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5" name="TextBox 4">
            <a:extLst>
              <a:ext uri="{FF2B5EF4-FFF2-40B4-BE49-F238E27FC236}">
                <a16:creationId xmlns:a16="http://schemas.microsoft.com/office/drawing/2014/main" id="{0F6F6598-B634-524C-AC8A-E9798681C731}"/>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371600" marR="0" indent="-1371600" algn="l" defTabSz="825500" rtl="0" fontAlgn="auto" latinLnBrk="0" hangingPunct="0">
              <a:lnSpc>
                <a:spcPct val="100000"/>
              </a:lnSpc>
              <a:spcBef>
                <a:spcPts val="3400"/>
              </a:spcBef>
              <a:spcAft>
                <a:spcPts val="0"/>
              </a:spcAft>
              <a:buClrTx/>
              <a:buSzTx/>
              <a:buFontTx/>
              <a:buAutoNum type="arabicParenR"/>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All Power</a:t>
            </a:r>
            <a:endParaRPr lang="en-US" sz="9600" dirty="0">
              <a:solidFill>
                <a:schemeClr val="accent1">
                  <a:lumMod val="60000"/>
                  <a:lumOff val="40000"/>
                </a:schemeClr>
              </a:solidFill>
            </a:endParaRPr>
          </a:p>
          <a:p>
            <a:r>
              <a:rPr lang="en-US" sz="6000" dirty="0">
                <a:solidFill>
                  <a:srgbClr val="F8F8F8"/>
                </a:solidFill>
              </a:rPr>
              <a:t>		M.28:18</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1011429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0CD65AD-155F-024B-AE0B-868E3E30C4EA}"/>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2) All Nations</a:t>
            </a:r>
            <a:endParaRPr lang="en-US" sz="9600" dirty="0">
              <a:solidFill>
                <a:schemeClr val="accent1">
                  <a:lumMod val="60000"/>
                  <a:lumOff val="40000"/>
                </a:schemeClr>
              </a:solidFill>
            </a:endParaRPr>
          </a:p>
          <a:p>
            <a:r>
              <a:rPr lang="en-US" sz="6000" dirty="0">
                <a:solidFill>
                  <a:srgbClr val="F8F8F8"/>
                </a:solidFill>
              </a:rPr>
              <a:t>		M.28:19</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404809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0CD65AD-155F-024B-AE0B-868E3E30C4EA}"/>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2) All Nations</a:t>
            </a:r>
            <a:endParaRPr lang="en-US" sz="9600" dirty="0">
              <a:solidFill>
                <a:schemeClr val="accent1">
                  <a:lumMod val="60000"/>
                  <a:lumOff val="40000"/>
                </a:schemeClr>
              </a:solidFill>
            </a:endParaRPr>
          </a:p>
          <a:p>
            <a:r>
              <a:rPr lang="en-US" sz="6000" dirty="0">
                <a:solidFill>
                  <a:srgbClr val="F8F8F8"/>
                </a:solidFill>
              </a:rPr>
              <a:t>		Ta Ethne</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244132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79D2-F424-904B-B94F-6D6477826A3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6E2CF7A-0E08-A040-98D1-F65EC7F6127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FA18693-8A9D-674C-A653-1E113AB1B241}"/>
              </a:ext>
            </a:extLst>
          </p:cNvPr>
          <p:cNvPicPr>
            <a:picLocks noChangeAspect="1"/>
          </p:cNvPicPr>
          <p:nvPr/>
        </p:nvPicPr>
        <p:blipFill>
          <a:blip r:embed="rId2"/>
          <a:stretch>
            <a:fillRect/>
          </a:stretch>
        </p:blipFill>
        <p:spPr>
          <a:xfrm>
            <a:off x="0" y="-2786743"/>
            <a:ext cx="24819429" cy="16546287"/>
          </a:xfrm>
          <a:prstGeom prst="rect">
            <a:avLst/>
          </a:prstGeom>
        </p:spPr>
      </p:pic>
      <p:pic>
        <p:nvPicPr>
          <p:cNvPr id="5" name="Picture 4">
            <a:extLst>
              <a:ext uri="{FF2B5EF4-FFF2-40B4-BE49-F238E27FC236}">
                <a16:creationId xmlns:a16="http://schemas.microsoft.com/office/drawing/2014/main" id="{11D01163-1087-1541-8D3F-53A9B114CEF4}"/>
              </a:ext>
            </a:extLst>
          </p:cNvPr>
          <p:cNvPicPr>
            <a:picLocks noChangeAspect="1"/>
          </p:cNvPicPr>
          <p:nvPr/>
        </p:nvPicPr>
        <p:blipFill>
          <a:blip r:embed="rId3"/>
          <a:stretch>
            <a:fillRect/>
          </a:stretch>
        </p:blipFill>
        <p:spPr>
          <a:xfrm>
            <a:off x="20430352" y="683189"/>
            <a:ext cx="2916932" cy="1219580"/>
          </a:xfrm>
          <a:prstGeom prst="rect">
            <a:avLst/>
          </a:prstGeom>
        </p:spPr>
      </p:pic>
    </p:spTree>
    <p:extLst>
      <p:ext uri="{BB962C8B-B14F-4D97-AF65-F5344CB8AC3E}">
        <p14:creationId xmlns:p14="http://schemas.microsoft.com/office/powerpoint/2010/main" val="382932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5C413C-E2DE-E741-8F39-8956000576D3}"/>
              </a:ext>
            </a:extLst>
          </p:cNvPr>
          <p:cNvSpPr txBox="1"/>
          <p:nvPr/>
        </p:nvSpPr>
        <p:spPr>
          <a:xfrm>
            <a:off x="2886073" y="4005699"/>
            <a:ext cx="18002250" cy="5401479"/>
          </a:xfrm>
          <a:prstGeom prst="rect">
            <a:avLst/>
          </a:prstGeom>
          <a:noFill/>
        </p:spPr>
        <p:txBody>
          <a:bodyPr wrap="square" rtlCol="0">
            <a:spAutoFit/>
          </a:bodyPr>
          <a:lstStyle/>
          <a:p>
            <a:pPr algn="ctr"/>
            <a:endParaRPr lang="en-US" sz="6000" dirty="0"/>
          </a:p>
          <a:p>
            <a:pPr algn="ctr"/>
            <a:endParaRPr lang="en-US" sz="6000" dirty="0"/>
          </a:p>
          <a:p>
            <a:pPr algn="ctr"/>
            <a:endParaRPr lang="en-US" sz="6000" dirty="0"/>
          </a:p>
          <a:p>
            <a:pPr algn="ctr"/>
            <a:endParaRPr lang="en-US" sz="8000" dirty="0">
              <a:solidFill>
                <a:schemeClr val="bg1"/>
              </a:solidFill>
            </a:endParaRPr>
          </a:p>
        </p:txBody>
      </p:sp>
      <p:pic>
        <p:nvPicPr>
          <p:cNvPr id="3" name="Picture 2">
            <a:extLst>
              <a:ext uri="{FF2B5EF4-FFF2-40B4-BE49-F238E27FC236}">
                <a16:creationId xmlns:a16="http://schemas.microsoft.com/office/drawing/2014/main" id="{D2A0B9AA-90E5-BE49-9DC3-8353B20967CD}"/>
              </a:ext>
            </a:extLst>
          </p:cNvPr>
          <p:cNvPicPr>
            <a:picLocks noChangeAspect="1"/>
          </p:cNvPicPr>
          <p:nvPr/>
        </p:nvPicPr>
        <p:blipFill>
          <a:blip r:embed="rId3"/>
          <a:stretch>
            <a:fillRect/>
          </a:stretch>
        </p:blipFill>
        <p:spPr>
          <a:xfrm>
            <a:off x="19679238" y="10667622"/>
            <a:ext cx="2916932" cy="1219580"/>
          </a:xfrm>
          <a:prstGeom prst="rect">
            <a:avLst/>
          </a:prstGeom>
        </p:spPr>
      </p:pic>
      <p:sp>
        <p:nvSpPr>
          <p:cNvPr id="6" name="TextBox 5">
            <a:extLst>
              <a:ext uri="{FF2B5EF4-FFF2-40B4-BE49-F238E27FC236}">
                <a16:creationId xmlns:a16="http://schemas.microsoft.com/office/drawing/2014/main" id="{FC551999-3137-CD4A-ADBA-E8488DCBCE5C}"/>
              </a:ext>
            </a:extLst>
          </p:cNvPr>
          <p:cNvSpPr txBox="1"/>
          <p:nvPr/>
        </p:nvSpPr>
        <p:spPr>
          <a:xfrm>
            <a:off x="2886073" y="4005699"/>
            <a:ext cx="13083839" cy="52886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3400"/>
              </a:spcBef>
              <a:spcAft>
                <a:spcPts val="0"/>
              </a:spcAft>
              <a:buClrTx/>
              <a:buSzTx/>
              <a:tabLst/>
            </a:pPr>
            <a:r>
              <a:rPr lang="en-US" sz="9600" dirty="0">
                <a:solidFill>
                  <a:schemeClr val="accent1">
                    <a:lumMod val="60000"/>
                    <a:lumOff val="40000"/>
                  </a:schemeClr>
                </a:solidFill>
              </a:rPr>
              <a:t>3) </a:t>
            </a:r>
            <a:r>
              <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rPr>
              <a:t>All of Heaven</a:t>
            </a:r>
            <a:endParaRPr lang="en-US" sz="9600" dirty="0">
              <a:solidFill>
                <a:schemeClr val="accent1">
                  <a:lumMod val="60000"/>
                  <a:lumOff val="40000"/>
                </a:schemeClr>
              </a:solidFill>
            </a:endParaRPr>
          </a:p>
          <a:p>
            <a:r>
              <a:rPr lang="en-US" sz="6000" dirty="0">
                <a:solidFill>
                  <a:srgbClr val="F8F8F8"/>
                </a:solidFill>
              </a:rPr>
              <a:t>		M.28:19</a:t>
            </a:r>
          </a:p>
          <a:p>
            <a:pPr marR="0" algn="l" defTabSz="825500" rtl="0" fontAlgn="auto" latinLnBrk="0" hangingPunct="0">
              <a:lnSpc>
                <a:spcPct val="100000"/>
              </a:lnSpc>
              <a:spcBef>
                <a:spcPts val="3400"/>
              </a:spcBef>
              <a:spcAft>
                <a:spcPts val="0"/>
              </a:spcAft>
              <a:buClrTx/>
              <a:buSzTx/>
              <a:tabLst/>
            </a:pPr>
            <a:endParaRPr kumimoji="0" lang="en-US" sz="9600" b="0" i="0" u="none" strike="noStrike" cap="none" spc="0" normalizeH="0" baseline="0" dirty="0">
              <a:ln>
                <a:noFill/>
              </a:ln>
              <a:solidFill>
                <a:schemeClr val="accent1">
                  <a:lumMod val="60000"/>
                  <a:lumOff val="40000"/>
                </a:schemeClr>
              </a:solidFill>
              <a:effectLst/>
              <a:uFillTx/>
              <a:latin typeface="Avenir Next Medium"/>
              <a:ea typeface="Avenir Next Medium"/>
              <a:cs typeface="Avenir Next Medium"/>
              <a:sym typeface="Avenir Next Medium"/>
            </a:endParaRPr>
          </a:p>
        </p:txBody>
      </p:sp>
    </p:spTree>
    <p:extLst>
      <p:ext uri="{BB962C8B-B14F-4D97-AF65-F5344CB8AC3E}">
        <p14:creationId xmlns:p14="http://schemas.microsoft.com/office/powerpoint/2010/main" val="3208385526"/>
      </p:ext>
    </p:extLst>
  </p:cSld>
  <p:clrMapOvr>
    <a:masterClrMapping/>
  </p:clrMapOvr>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DIN Condensed Bold"/>
        <a:ea typeface="DIN Condensed Bold"/>
        <a:cs typeface="DIN Condensed 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DIN Condensed Bold"/>
        <a:ea typeface="DIN Condensed Bold"/>
        <a:cs typeface="DIN Condensed Bol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n-lt"/>
            <a:ea typeface="+mn-ea"/>
            <a:cs typeface="+mn-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{0A052F2D-0940-644B-8414-3D7F6892DA27}tf10001070</Template>
  <TotalTime>864</TotalTime>
  <Words>957</Words>
  <Application>Microsoft Office PowerPoint</Application>
  <PresentationFormat>Custom</PresentationFormat>
  <Paragraphs>133</Paragraphs>
  <Slides>36</Slides>
  <Notes>16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New_Template7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13</vt:lpstr>
      <vt:lpstr>AGRICULTURAL  Evangelism  Cycle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Master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 AND DESCRIPTION</dc:title>
  <cp:lastModifiedBy>Wes Peppers</cp:lastModifiedBy>
  <cp:revision>81</cp:revision>
  <dcterms:modified xsi:type="dcterms:W3CDTF">2021-06-22T21:07:34Z</dcterms:modified>
</cp:coreProperties>
</file>