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05" r:id="rId1"/>
  </p:sldMasterIdLst>
  <p:notesMasterIdLst>
    <p:notesMasterId r:id="rId32"/>
  </p:notesMasterIdLst>
  <p:sldIdLst>
    <p:sldId id="409" r:id="rId2"/>
    <p:sldId id="434" r:id="rId3"/>
    <p:sldId id="432" r:id="rId4"/>
    <p:sldId id="275" r:id="rId5"/>
    <p:sldId id="424" r:id="rId6"/>
    <p:sldId id="423" r:id="rId7"/>
    <p:sldId id="384" r:id="rId8"/>
    <p:sldId id="425" r:id="rId9"/>
    <p:sldId id="427" r:id="rId10"/>
    <p:sldId id="426" r:id="rId11"/>
    <p:sldId id="421" r:id="rId12"/>
    <p:sldId id="428" r:id="rId13"/>
    <p:sldId id="430" r:id="rId14"/>
    <p:sldId id="429" r:id="rId15"/>
    <p:sldId id="422" r:id="rId16"/>
    <p:sldId id="268" r:id="rId17"/>
    <p:sldId id="269" r:id="rId18"/>
    <p:sldId id="270" r:id="rId19"/>
    <p:sldId id="271" r:id="rId20"/>
    <p:sldId id="433" r:id="rId21"/>
    <p:sldId id="398" r:id="rId22"/>
    <p:sldId id="399" r:id="rId23"/>
    <p:sldId id="400" r:id="rId24"/>
    <p:sldId id="401" r:id="rId25"/>
    <p:sldId id="402" r:id="rId26"/>
    <p:sldId id="383" r:id="rId27"/>
    <p:sldId id="385" r:id="rId28"/>
    <p:sldId id="386" r:id="rId29"/>
    <p:sldId id="388" r:id="rId30"/>
    <p:sldId id="410" r:id="rId3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80" d="100"/>
          <a:sy n="80" d="100"/>
        </p:scale>
        <p:origin x="96" y="4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B98EA2-21FF-B742-A7C6-D1A6D4A7048F}" type="datetimeFigureOut">
              <a:rPr lang="en-US" smtClean="0"/>
              <a:t>3/28/2021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D7F3A2-4AA7-B74E-B87D-4DC842AEF5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19352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But</a:t>
            </a:r>
            <a:r>
              <a:rPr lang="en-US" baseline="0" dirty="0"/>
              <a:t> how do we help people apply this?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D7F3A2-4AA7-B74E-B87D-4DC842AEF505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66687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222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/>
              <a:t>IF THEN</a:t>
            </a:r>
          </a:p>
          <a:p>
            <a:r>
              <a:rPr lang="en-US" altLang="en-US"/>
              <a:t>ONLY</a:t>
            </a:r>
          </a:p>
        </p:txBody>
      </p:sp>
      <p:sp>
        <p:nvSpPr>
          <p:cNvPr id="5222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9pPr>
          </a:lstStyle>
          <a:p>
            <a:fld id="{CAE145B0-364C-40F4-971C-A60D335E62C2}" type="slidenum">
              <a:rPr lang="en-US" altLang="en-US" sz="1200"/>
              <a:pPr/>
              <a:t>21</a:t>
            </a:fld>
            <a:endParaRPr lang="en-US" altLang="en-US" sz="1200"/>
          </a:p>
        </p:txBody>
      </p:sp>
    </p:spTree>
    <p:extLst>
      <p:ext uri="{BB962C8B-B14F-4D97-AF65-F5344CB8AC3E}">
        <p14:creationId xmlns:p14="http://schemas.microsoft.com/office/powerpoint/2010/main" val="143388092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325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/>
              <a:t>Reason</a:t>
            </a:r>
          </a:p>
          <a:p>
            <a:r>
              <a:rPr lang="en-US" altLang="en-US"/>
              <a:t>Own Words</a:t>
            </a:r>
          </a:p>
        </p:txBody>
      </p:sp>
      <p:sp>
        <p:nvSpPr>
          <p:cNvPr id="532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9pPr>
          </a:lstStyle>
          <a:p>
            <a:fld id="{CA1B767B-167E-4968-B823-73B4F7E14EDB}" type="slidenum">
              <a:rPr lang="en-US" altLang="en-US" sz="1200"/>
              <a:pPr/>
              <a:t>22</a:t>
            </a:fld>
            <a:endParaRPr lang="en-US" altLang="en-US" sz="1200"/>
          </a:p>
        </p:txBody>
      </p:sp>
    </p:spTree>
    <p:extLst>
      <p:ext uri="{BB962C8B-B14F-4D97-AF65-F5344CB8AC3E}">
        <p14:creationId xmlns:p14="http://schemas.microsoft.com/office/powerpoint/2010/main" val="175703465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325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/>
              <a:t>Reason</a:t>
            </a:r>
          </a:p>
          <a:p>
            <a:r>
              <a:rPr lang="en-US" altLang="en-US"/>
              <a:t>Own Words</a:t>
            </a:r>
          </a:p>
        </p:txBody>
      </p:sp>
      <p:sp>
        <p:nvSpPr>
          <p:cNvPr id="532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9pPr>
          </a:lstStyle>
          <a:p>
            <a:fld id="{CA1B767B-167E-4968-B823-73B4F7E14EDB}" type="slidenum">
              <a:rPr lang="en-US" altLang="en-US" sz="1200"/>
              <a:pPr/>
              <a:t>23</a:t>
            </a:fld>
            <a:endParaRPr lang="en-US" altLang="en-US" sz="1200"/>
          </a:p>
        </p:txBody>
      </p:sp>
    </p:spTree>
    <p:extLst>
      <p:ext uri="{BB962C8B-B14F-4D97-AF65-F5344CB8AC3E}">
        <p14:creationId xmlns:p14="http://schemas.microsoft.com/office/powerpoint/2010/main" val="399609950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427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/>
              <a:t>Commitment</a:t>
            </a:r>
          </a:p>
          <a:p>
            <a:r>
              <a:rPr lang="en-US" altLang="en-US"/>
              <a:t>Prayer</a:t>
            </a:r>
          </a:p>
          <a:p>
            <a:r>
              <a:rPr lang="en-US" altLang="en-US"/>
              <a:t>Possible</a:t>
            </a:r>
          </a:p>
          <a:p>
            <a:r>
              <a:rPr lang="en-US" altLang="en-US"/>
              <a:t>Faith</a:t>
            </a:r>
          </a:p>
        </p:txBody>
      </p:sp>
      <p:sp>
        <p:nvSpPr>
          <p:cNvPr id="5427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9pPr>
          </a:lstStyle>
          <a:p>
            <a:fld id="{2975D98B-B83D-4C0C-934C-75AF08F33C1E}" type="slidenum">
              <a:rPr lang="en-US" altLang="en-US" sz="1200"/>
              <a:pPr/>
              <a:t>24</a:t>
            </a:fld>
            <a:endParaRPr lang="en-US" altLang="en-US" sz="1200"/>
          </a:p>
        </p:txBody>
      </p:sp>
    </p:spTree>
    <p:extLst>
      <p:ext uri="{BB962C8B-B14F-4D97-AF65-F5344CB8AC3E}">
        <p14:creationId xmlns:p14="http://schemas.microsoft.com/office/powerpoint/2010/main" val="44127503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427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/>
              <a:t>Commitment</a:t>
            </a:r>
          </a:p>
          <a:p>
            <a:r>
              <a:rPr lang="en-US" altLang="en-US"/>
              <a:t>Prayer</a:t>
            </a:r>
          </a:p>
          <a:p>
            <a:r>
              <a:rPr lang="en-US" altLang="en-US"/>
              <a:t>Possible</a:t>
            </a:r>
          </a:p>
          <a:p>
            <a:r>
              <a:rPr lang="en-US" altLang="en-US"/>
              <a:t>Faith</a:t>
            </a:r>
          </a:p>
        </p:txBody>
      </p:sp>
      <p:sp>
        <p:nvSpPr>
          <p:cNvPr id="5427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9pPr>
          </a:lstStyle>
          <a:p>
            <a:fld id="{2975D98B-B83D-4C0C-934C-75AF08F33C1E}" type="slidenum">
              <a:rPr lang="en-US" altLang="en-US" sz="1200"/>
              <a:pPr/>
              <a:t>25</a:t>
            </a:fld>
            <a:endParaRPr lang="en-US" altLang="en-US" sz="1200"/>
          </a:p>
        </p:txBody>
      </p:sp>
    </p:spTree>
    <p:extLst>
      <p:ext uri="{BB962C8B-B14F-4D97-AF65-F5344CB8AC3E}">
        <p14:creationId xmlns:p14="http://schemas.microsoft.com/office/powerpoint/2010/main" val="262641579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017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/>
              <a:t>ARGUE</a:t>
            </a:r>
          </a:p>
          <a:p>
            <a:r>
              <a:rPr lang="en-US" altLang="en-US"/>
              <a:t>QUESTION</a:t>
            </a:r>
          </a:p>
          <a:p>
            <a:r>
              <a:rPr lang="en-US" altLang="en-US"/>
              <a:t>SCRIPTURE</a:t>
            </a:r>
          </a:p>
          <a:p>
            <a:r>
              <a:rPr lang="en-US" altLang="en-US"/>
              <a:t>SHORT</a:t>
            </a:r>
          </a:p>
        </p:txBody>
      </p:sp>
      <p:sp>
        <p:nvSpPr>
          <p:cNvPr id="501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9pPr>
          </a:lstStyle>
          <a:p>
            <a:fld id="{970F948A-E053-42A8-9D75-EDC981FEDBC8}" type="slidenum">
              <a:rPr lang="en-US" altLang="en-US" sz="1200"/>
              <a:pPr/>
              <a:t>27</a:t>
            </a:fld>
            <a:endParaRPr lang="en-US" altLang="en-US" sz="1200"/>
          </a:p>
        </p:txBody>
      </p:sp>
    </p:spTree>
    <p:extLst>
      <p:ext uri="{BB962C8B-B14F-4D97-AF65-F5344CB8AC3E}">
        <p14:creationId xmlns:p14="http://schemas.microsoft.com/office/powerpoint/2010/main" val="188068020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0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/>
              <a:t>ARGUE</a:t>
            </a:r>
          </a:p>
          <a:p>
            <a:r>
              <a:rPr lang="en-US" altLang="en-US"/>
              <a:t>QUESTION</a:t>
            </a:r>
          </a:p>
          <a:p>
            <a:r>
              <a:rPr lang="en-US" altLang="en-US"/>
              <a:t>SCRIPTURE</a:t>
            </a:r>
          </a:p>
          <a:p>
            <a:r>
              <a:rPr lang="en-US" altLang="en-US"/>
              <a:t>SHORT</a:t>
            </a:r>
          </a:p>
        </p:txBody>
      </p:sp>
      <p:sp>
        <p:nvSpPr>
          <p:cNvPr id="5120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9pPr>
          </a:lstStyle>
          <a:p>
            <a:fld id="{AD206C7A-089E-4DB3-B939-5CD98568DB16}" type="slidenum">
              <a:rPr lang="en-US" altLang="en-US" sz="1200"/>
              <a:pPr/>
              <a:t>28</a:t>
            </a:fld>
            <a:endParaRPr lang="en-US" altLang="en-US" sz="1200"/>
          </a:p>
        </p:txBody>
      </p:sp>
    </p:spTree>
    <p:extLst>
      <p:ext uri="{BB962C8B-B14F-4D97-AF65-F5344CB8AC3E}">
        <p14:creationId xmlns:p14="http://schemas.microsoft.com/office/powerpoint/2010/main" val="18933909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8091" y="3085765"/>
            <a:ext cx="8240108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2" y="990600"/>
            <a:ext cx="7989752" cy="1504844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2" y="2495444"/>
            <a:ext cx="7989752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8ACDB3CC-F982-40F9-8DD6-BCC9AFBF44BD}" type="datetime1">
              <a:rPr lang="en-US" smtClean="0"/>
              <a:pPr/>
              <a:t>3/28/2021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AC5B1FEA-406A-7749-A5C3-DDCB5F67A4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75969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C1FBF-F372-A246-A167-FA03374F7D8B}" type="datetimeFigureOut">
              <a:rPr lang="en-US" smtClean="0"/>
              <a:t>3/28/2021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F020C-A888-4A48-BDE9-94B2D07B4C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22464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6629400" y="599725"/>
            <a:ext cx="2057399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75725"/>
            <a:ext cx="1503123" cy="518307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81192" y="675725"/>
            <a:ext cx="5922209" cy="5183073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45255" y="5956136"/>
            <a:ext cx="947672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021C1FBF-F372-A246-A167-FA03374F7D8B}" type="datetimeFigureOut">
              <a:rPr lang="en-US" smtClean="0"/>
              <a:t>3/28/2021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2" y="5951810"/>
            <a:ext cx="5922209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23AF020C-A888-4A48-BDE9-94B2D07B4C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48399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228003"/>
            <a:ext cx="7989752" cy="363079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C1FBF-F372-A246-A167-FA03374F7D8B}" type="datetimeFigureOut">
              <a:rPr lang="en-US" smtClean="0"/>
              <a:t>3/28/2021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F020C-A888-4A48-BDE9-94B2D07B4C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00154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52646" y="5141973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3036573"/>
            <a:ext cx="7989751" cy="1504844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3" y="4541417"/>
            <a:ext cx="7989751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64DDAE5B-B07C-441A-8026-C23A427A74DC}" type="datetime1">
              <a:rPr lang="en-US" smtClean="0"/>
              <a:pPr/>
              <a:t>3/28/2021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AC5B1FEA-406A-7749-A5C3-DDCB5F67A4C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4545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2" y="2228002"/>
            <a:ext cx="3899527" cy="363304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2" y="2228003"/>
            <a:ext cx="3907662" cy="363304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C1FBF-F372-A246-A167-FA03374F7D8B}" type="datetimeFigureOut">
              <a:rPr lang="en-US" smtClean="0"/>
              <a:t>3/28/2021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F020C-A888-4A48-BDE9-94B2D07B4C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36621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219" y="2228003"/>
            <a:ext cx="3593500" cy="576262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2" y="2926051"/>
            <a:ext cx="3899527" cy="2934999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69308" y="2228003"/>
            <a:ext cx="3601635" cy="576262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2" y="2926051"/>
            <a:ext cx="3907662" cy="2934999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C1FBF-F372-A246-A167-FA03374F7D8B}" type="datetimeFigureOut">
              <a:rPr lang="en-US" smtClean="0"/>
              <a:t>3/28/2021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F020C-A888-4A48-BDE9-94B2D07B4C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283677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C1FBF-F372-A246-A167-FA03374F7D8B}" type="datetimeFigureOut">
              <a:rPr lang="en-US" smtClean="0"/>
              <a:t>3/28/2021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F020C-A888-4A48-BDE9-94B2D07B4C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72962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C1FBF-F372-A246-A167-FA03374F7D8B}" type="datetimeFigureOut">
              <a:rPr lang="en-US" smtClean="0"/>
              <a:t>3/28/2021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F020C-A888-4A48-BDE9-94B2D07B4C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42049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52646" y="5141973"/>
            <a:ext cx="8238707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352" y="5262296"/>
            <a:ext cx="3536625" cy="689514"/>
          </a:xfrm>
        </p:spPr>
        <p:txBody>
          <a:bodyPr anchor="ctr"/>
          <a:lstStyle>
            <a:lvl1pPr algn="l">
              <a:defRPr sz="20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6399" y="601200"/>
            <a:ext cx="8240400" cy="4204800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305617" y="5262295"/>
            <a:ext cx="4265327" cy="689515"/>
          </a:xfrm>
        </p:spPr>
        <p:txBody>
          <a:bodyPr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021C1FBF-F372-A246-A167-FA03374F7D8B}" type="datetimeFigureOut">
              <a:rPr lang="en-US" smtClean="0"/>
              <a:t>3/28/2021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4382A7F7-08BF-4252-8141-63FB96055B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188867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4693389"/>
            <a:ext cx="7989752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8093" y="599725"/>
            <a:ext cx="8238706" cy="355725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6"/>
            <a:ext cx="7989752" cy="59867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C1FBF-F372-A246-A167-FA03374F7D8B}" type="datetimeFigureOut">
              <a:rPr lang="en-US" smtClean="0"/>
              <a:t>3/28/2021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F020C-A888-4A48-BDE9-94B2D07B4C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2616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687474"/>
            <a:ext cx="7989752" cy="108332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228003"/>
            <a:ext cx="7989752" cy="3630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559327" y="595613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021C1FBF-F372-A246-A167-FA03374F7D8B}" type="datetimeFigureOut">
              <a:rPr lang="en-US" smtClean="0"/>
              <a:t>3/28/2021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5951810"/>
            <a:ext cx="487058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00476" y="5956136"/>
            <a:ext cx="7704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23AF020C-A888-4A48-BDE9-94B2D07B4C48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448091" y="441325"/>
            <a:ext cx="2719909" cy="108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5976001" y="441325"/>
            <a:ext cx="2710800" cy="108000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3216601" y="441325"/>
            <a:ext cx="2710800" cy="10800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1591838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6" r:id="rId1"/>
    <p:sldLayoutId id="2147483807" r:id="rId2"/>
    <p:sldLayoutId id="2147483808" r:id="rId3"/>
    <p:sldLayoutId id="2147483809" r:id="rId4"/>
    <p:sldLayoutId id="2147483810" r:id="rId5"/>
    <p:sldLayoutId id="2147483811" r:id="rId6"/>
    <p:sldLayoutId id="2147483812" r:id="rId7"/>
    <p:sldLayoutId id="2147483813" r:id="rId8"/>
    <p:sldLayoutId id="2147483814" r:id="rId9"/>
    <p:sldLayoutId id="2147483815" r:id="rId10"/>
    <p:sldLayoutId id="2147483816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400" dirty="0"/>
              <a:t>ANSWERING QUESTIONS </a:t>
            </a:r>
            <a:br>
              <a:rPr lang="en-US" sz="4400" dirty="0"/>
            </a:br>
            <a:r>
              <a:rPr lang="en-US" sz="4400" dirty="0"/>
              <a:t>AND Handling Objections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It is written discipleship training </a:t>
            </a:r>
          </a:p>
          <a:p>
            <a:r>
              <a:rPr lang="en-US" dirty="0"/>
              <a:t>Alan Parker, school of religion, southern Adventist university</a:t>
            </a:r>
          </a:p>
        </p:txBody>
      </p:sp>
    </p:spTree>
    <p:extLst>
      <p:ext uri="{BB962C8B-B14F-4D97-AF65-F5344CB8AC3E}">
        <p14:creationId xmlns:p14="http://schemas.microsoft.com/office/powerpoint/2010/main" val="32934458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239849-BDDE-4A70-B167-4402D9E7C0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LUV PRINCIPLE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BF2065-AFEB-41F4-B26E-74F48F08631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b="1" dirty="0">
                <a:solidFill>
                  <a:srgbClr val="FF0000"/>
                </a:solidFill>
              </a:rPr>
              <a:t>L</a:t>
            </a:r>
            <a:r>
              <a:rPr lang="en-US" sz="2800" dirty="0"/>
              <a:t>isten (without interrupting)</a:t>
            </a:r>
          </a:p>
          <a:p>
            <a:r>
              <a:rPr lang="en-US" sz="2800" b="1" dirty="0">
                <a:solidFill>
                  <a:srgbClr val="FF0000"/>
                </a:solidFill>
              </a:rPr>
              <a:t>U</a:t>
            </a:r>
            <a:r>
              <a:rPr lang="en-US" sz="2800" dirty="0"/>
              <a:t>nderstand (“So what I hear you saying is … Did I get that right?”</a:t>
            </a:r>
          </a:p>
          <a:p>
            <a:r>
              <a:rPr lang="en-US" sz="2800" b="1" dirty="0">
                <a:solidFill>
                  <a:srgbClr val="FF0000"/>
                </a:solidFill>
              </a:rPr>
              <a:t>V</a:t>
            </a:r>
            <a:r>
              <a:rPr lang="en-US" sz="2800" dirty="0"/>
              <a:t>alidate (“That’s a great question!” or “I can tell you’ve been thinking about this,” or “I can see that this is really important to you.”)</a:t>
            </a:r>
          </a:p>
        </p:txBody>
      </p:sp>
    </p:spTree>
    <p:extLst>
      <p:ext uri="{BB962C8B-B14F-4D97-AF65-F5344CB8AC3E}">
        <p14:creationId xmlns:p14="http://schemas.microsoft.com/office/powerpoint/2010/main" val="39960889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Listening is an act of love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dirty="0"/>
              <a:t>“The wonderful love of Christ will melt and subdue hearts when the mere reiteration of doctrines would accomplish nothing”</a:t>
            </a:r>
          </a:p>
          <a:p>
            <a:pPr marL="457200" lvl="1" indent="0">
              <a:buNone/>
            </a:pPr>
            <a:r>
              <a:rPr lang="en-US" sz="3200" dirty="0"/>
              <a:t>Desire of Ages p. 826</a:t>
            </a:r>
          </a:p>
        </p:txBody>
      </p:sp>
    </p:spTree>
    <p:extLst>
      <p:ext uri="{BB962C8B-B14F-4D97-AF65-F5344CB8AC3E}">
        <p14:creationId xmlns:p14="http://schemas.microsoft.com/office/powerpoint/2010/main" val="25613458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074D1E-A433-40A4-8B32-0E53B40946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	The THIRD KEY is discernment!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CA3BD5B-0F47-468B-9C80-F75EF3E29A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3056" y="1356852"/>
            <a:ext cx="361081" cy="355063"/>
          </a:xfrm>
          <a:prstGeom prst="rect">
            <a:avLst/>
          </a:prstGeom>
        </p:spPr>
      </p:pic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8DBAB681-1AC8-4262-88B5-4DBB7FC903D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305111" y="2227263"/>
            <a:ext cx="4541716" cy="3632200"/>
          </a:xfrm>
        </p:spPr>
      </p:pic>
    </p:spTree>
    <p:extLst>
      <p:ext uri="{BB962C8B-B14F-4D97-AF65-F5344CB8AC3E}">
        <p14:creationId xmlns:p14="http://schemas.microsoft.com/office/powerpoint/2010/main" val="345408828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82A15F-8846-47E6-8647-09D3C55D51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Penetrating the heart</a:t>
            </a:r>
          </a:p>
        </p:txBody>
      </p:sp>
      <p:pic>
        <p:nvPicPr>
          <p:cNvPr id="4" name="Picture 2" descr="http://www.todayshomeowner.com/chelsea/files/2014/06/frozen-sponge-in-plastic-bag-1.jpg">
            <a:extLst>
              <a:ext uri="{FF2B5EF4-FFF2-40B4-BE49-F238E27FC236}">
                <a16:creationId xmlns:a16="http://schemas.microsoft.com/office/drawing/2014/main" id="{DA3EAEA5-0070-4BD2-89C0-31D74C316D18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7094" y="2257425"/>
            <a:ext cx="4857750" cy="3571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2950516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EB8EAE-5765-4568-9ECC-C50787594D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Hebrews 4:12, ESV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90F028-0654-4B1C-9490-3EF98527150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b="0" i="0" dirty="0">
                <a:solidFill>
                  <a:srgbClr val="001320"/>
                </a:solidFill>
                <a:effectLst/>
                <a:latin typeface="Roboto"/>
              </a:rPr>
              <a:t>For the word of God is living and active, sharper than any two-edged sword, piercing to the division of soul and of spirit, of joints and of marrow, and </a:t>
            </a:r>
            <a:r>
              <a:rPr lang="en-US" sz="3200" b="1" i="0" dirty="0">
                <a:solidFill>
                  <a:srgbClr val="001320"/>
                </a:solidFill>
                <a:effectLst/>
                <a:latin typeface="Roboto"/>
              </a:rPr>
              <a:t>discerning the thoughts and intentions of the heart</a:t>
            </a:r>
            <a:r>
              <a:rPr lang="en-US" sz="3200" b="0" i="0" dirty="0">
                <a:solidFill>
                  <a:srgbClr val="001320"/>
                </a:solidFill>
                <a:effectLst/>
                <a:latin typeface="Roboto"/>
              </a:rPr>
              <a:t>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96884641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704F7E-F2CC-4A0A-A3FE-7E5DE392B4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Becoming an expert swordsman!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BC1C9E27-B88D-4343-8FF7-DDD969E461F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16198" y="2227263"/>
            <a:ext cx="6119541" cy="3632200"/>
          </a:xfrm>
        </p:spPr>
      </p:pic>
    </p:spTree>
    <p:extLst>
      <p:ext uri="{BB962C8B-B14F-4D97-AF65-F5344CB8AC3E}">
        <p14:creationId xmlns:p14="http://schemas.microsoft.com/office/powerpoint/2010/main" val="135688676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Title 2"/>
          <p:cNvSpPr>
            <a:spLocks noGrp="1"/>
          </p:cNvSpPr>
          <p:nvPr>
            <p:ph type="title"/>
          </p:nvPr>
        </p:nvSpPr>
        <p:spPr>
          <a:xfrm>
            <a:off x="685346" y="609600"/>
            <a:ext cx="7765322" cy="97045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dirty="0">
                <a:ea typeface="+mj-ea"/>
                <a:cs typeface="Tunga" panose="020B0502040204020203" pitchFamily="34" charset="0"/>
              </a:rPr>
              <a:t>The Interest Scale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900" indent="0" eaLnBrk="1" fontAlgn="auto" hangingPunct="1">
              <a:spcAft>
                <a:spcPts val="0"/>
              </a:spcAft>
              <a:buClr>
                <a:schemeClr val="accent5"/>
              </a:buClr>
              <a:buFont typeface="Wingdings 2" panose="05020102010507070707" pitchFamily="18" charset="2"/>
              <a:buNone/>
              <a:defRPr/>
            </a:pPr>
            <a:endParaRPr lang="en-US" dirty="0"/>
          </a:p>
        </p:txBody>
      </p:sp>
      <p:pic>
        <p:nvPicPr>
          <p:cNvPr id="17412" name="Picture 4" descr="Description: Screen shot 2012-02-10 at 2.53.32 PM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60" t="21448" r="3326"/>
          <a:stretch>
            <a:fillRect/>
          </a:stretch>
        </p:blipFill>
        <p:spPr bwMode="auto">
          <a:xfrm>
            <a:off x="457200" y="2967038"/>
            <a:ext cx="8067675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9429778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6" name="Picture 4" descr="http://www.allpilgrims.org/wp-content/uploads/2014/08/plant_growth-1000p-wid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5528" y="3429000"/>
            <a:ext cx="9172755" cy="335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What is my role?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228003"/>
            <a:ext cx="7989752" cy="1950707"/>
          </a:xfrm>
        </p:spPr>
        <p:txBody>
          <a:bodyPr/>
          <a:lstStyle/>
          <a:p>
            <a:pPr marL="38100" indent="0">
              <a:buFont typeface="Wingdings 2" panose="05020102010507070707" pitchFamily="18" charset="2"/>
              <a:buNone/>
              <a:defRPr/>
            </a:pPr>
            <a:r>
              <a:rPr lang="en-US" sz="3200" dirty="0"/>
              <a:t>To see where God is already at work in a person’s life and to help them continue growing in the right direction.</a:t>
            </a:r>
          </a:p>
        </p:txBody>
      </p:sp>
    </p:spTree>
    <p:extLst>
      <p:ext uri="{BB962C8B-B14F-4D97-AF65-F5344CB8AC3E}">
        <p14:creationId xmlns:p14="http://schemas.microsoft.com/office/powerpoint/2010/main" val="9492297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So how long does it take?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8100" lvl="2" indent="0">
              <a:buFont typeface="Wingdings 2" panose="05020102010507070707" pitchFamily="18" charset="2"/>
              <a:buNone/>
              <a:defRPr/>
            </a:pPr>
            <a:r>
              <a:rPr lang="en-US" altLang="en-US" sz="3200" dirty="0"/>
              <a:t>“Conversion typically results from a ‘chain’ of experiences.  The number of significant experiences in that chain is typically </a:t>
            </a:r>
            <a:r>
              <a:rPr lang="en-US" altLang="en-US" sz="3200" dirty="0">
                <a:solidFill>
                  <a:srgbClr val="FF0000"/>
                </a:solidFill>
              </a:rPr>
              <a:t>about thirty links</a:t>
            </a:r>
            <a:r>
              <a:rPr lang="en-US" altLang="en-US" sz="3200" dirty="0"/>
              <a:t>.” </a:t>
            </a:r>
          </a:p>
          <a:p>
            <a:pPr marL="38100" lvl="2" indent="0">
              <a:buFont typeface="Wingdings 2" panose="05020102010507070707" pitchFamily="18" charset="2"/>
              <a:buNone/>
              <a:defRPr/>
            </a:pPr>
            <a:r>
              <a:rPr lang="en-US" altLang="en-US" sz="3200" dirty="0"/>
              <a:t>	</a:t>
            </a:r>
            <a:r>
              <a:rPr lang="en-US" altLang="en-US" sz="2800" dirty="0"/>
              <a:t>George Hunter</a:t>
            </a:r>
          </a:p>
          <a:p>
            <a:pPr marL="38100" indent="0">
              <a:buFont typeface="Wingdings 2" panose="05020102010507070707" pitchFamily="18" charset="2"/>
              <a:buNone/>
              <a:defRPr/>
            </a:pP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05636355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What’s the goal?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Font typeface="Wingdings 2" panose="05020102010507070707" pitchFamily="18" charset="2"/>
              <a:buNone/>
              <a:defRPr/>
            </a:pPr>
            <a:r>
              <a:rPr lang="en-US" sz="3200" dirty="0"/>
              <a:t>“Our goal in gospel encounters need not be to get the whole Gospel message out at one time (and possibly alienate those we’re trying to reach)…. </a:t>
            </a:r>
            <a:r>
              <a:rPr lang="en-US" sz="3200" i="1" dirty="0"/>
              <a:t>Rather, we should take the long-term view and leave that person with the desire to continue the conversation</a:t>
            </a:r>
            <a:r>
              <a:rPr lang="en-US" sz="3200" dirty="0"/>
              <a:t>.”</a:t>
            </a:r>
          </a:p>
          <a:p>
            <a:pPr marL="0" indent="0">
              <a:buFont typeface="Wingdings 2" panose="05020102010507070707" pitchFamily="18" charset="2"/>
              <a:buNone/>
              <a:defRPr/>
            </a:pPr>
            <a:r>
              <a:rPr lang="en-US" sz="2800" i="1" dirty="0"/>
              <a:t>Conversational Evangelism</a:t>
            </a:r>
            <a:r>
              <a:rPr lang="en-US" sz="2800" dirty="0"/>
              <a:t> by Norman &amp; David Geisler, 24</a:t>
            </a:r>
          </a:p>
        </p:txBody>
      </p:sp>
    </p:spTree>
    <p:extLst>
      <p:ext uri="{BB962C8B-B14F-4D97-AF65-F5344CB8AC3E}">
        <p14:creationId xmlns:p14="http://schemas.microsoft.com/office/powerpoint/2010/main" val="17706230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F56801A-7F19-425A-B1E0-63836B2144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Principles for </a:t>
            </a:r>
            <a:br>
              <a:rPr lang="en-US" dirty="0"/>
            </a:br>
            <a:r>
              <a:rPr lang="en-US" dirty="0"/>
              <a:t>answering questions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9E9C50-633E-4ABB-8C27-7212ADD7C88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901649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DD8AF7AF-EBE8-43B5-8DC2-25EB130856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Principles for </a:t>
            </a:r>
            <a:br>
              <a:rPr lang="en-US" dirty="0"/>
            </a:br>
            <a:r>
              <a:rPr lang="en-US" dirty="0"/>
              <a:t>handling OBJECTIONS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E6DB3A8-24AE-429C-8AD0-51DB9F73375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36430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HANDLING OBJECTIONS</a:t>
            </a:r>
          </a:p>
        </p:txBody>
      </p:sp>
      <p:sp>
        <p:nvSpPr>
          <p:cNvPr id="4096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buFont typeface="Arial" pitchFamily="34" charset="0"/>
              <a:buNone/>
            </a:pPr>
            <a:r>
              <a:rPr lang="en-US" altLang="en-US" sz="3600" dirty="0">
                <a:solidFill>
                  <a:schemeClr val="tx1"/>
                </a:solidFill>
              </a:rPr>
              <a:t>Point 1: Make sure it is an objection.</a:t>
            </a:r>
          </a:p>
          <a:p>
            <a:pPr marL="0" indent="0" eaLnBrk="1" hangingPunct="1">
              <a:buFont typeface="Arial" pitchFamily="34" charset="0"/>
              <a:buNone/>
            </a:pPr>
            <a:r>
              <a:rPr lang="en-US" altLang="en-US" sz="3600" dirty="0">
                <a:solidFill>
                  <a:schemeClr val="tx1"/>
                </a:solidFill>
              </a:rPr>
              <a:t>“IF this issue was cleared up, THEN would you see your way clear to …”</a:t>
            </a:r>
          </a:p>
          <a:p>
            <a:pPr marL="0" indent="0" eaLnBrk="1" hangingPunct="1">
              <a:buFont typeface="Arial" pitchFamily="34" charset="0"/>
              <a:buNone/>
            </a:pPr>
            <a:r>
              <a:rPr lang="en-US" altLang="en-US" sz="3600" dirty="0">
                <a:solidFill>
                  <a:schemeClr val="tx1"/>
                </a:solidFill>
              </a:rPr>
              <a:t>“Is this the ONLY thing holding you back?”</a:t>
            </a:r>
          </a:p>
          <a:p>
            <a:pPr marL="0" indent="0" eaLnBrk="1" hangingPunct="1">
              <a:buFont typeface="Arial" pitchFamily="34" charset="0"/>
              <a:buNone/>
            </a:pPr>
            <a:endParaRPr lang="en-US" altLang="en-US" sz="4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976574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HANDLING OBJECTIONS</a:t>
            </a:r>
          </a:p>
        </p:txBody>
      </p:sp>
      <p:sp>
        <p:nvSpPr>
          <p:cNvPr id="4198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buFont typeface="Arial" pitchFamily="34" charset="0"/>
              <a:buNone/>
            </a:pPr>
            <a:r>
              <a:rPr lang="en-US" altLang="en-US" sz="3600" dirty="0">
                <a:solidFill>
                  <a:schemeClr val="tx1"/>
                </a:solidFill>
              </a:rPr>
              <a:t>Point 2: Ask the REASON for the objection. </a:t>
            </a:r>
          </a:p>
        </p:txBody>
      </p:sp>
    </p:spTree>
    <p:extLst>
      <p:ext uri="{BB962C8B-B14F-4D97-AF65-F5344CB8AC3E}">
        <p14:creationId xmlns:p14="http://schemas.microsoft.com/office/powerpoint/2010/main" val="22982543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HANDLING OBJECTIONS</a:t>
            </a:r>
          </a:p>
        </p:txBody>
      </p:sp>
      <p:sp>
        <p:nvSpPr>
          <p:cNvPr id="41987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eaLnBrk="1" hangingPunct="1">
              <a:buFont typeface="Arial" pitchFamily="34" charset="0"/>
              <a:buNone/>
            </a:pPr>
            <a:r>
              <a:rPr lang="en-US" altLang="en-US" sz="3600" dirty="0">
                <a:solidFill>
                  <a:schemeClr val="tx1"/>
                </a:solidFill>
              </a:rPr>
              <a:t>Point 3: Show the person that you understand by stating it in YOUR OWN WORDS.</a:t>
            </a:r>
          </a:p>
          <a:p>
            <a:pPr marL="0" indent="0" eaLnBrk="1" hangingPunct="1">
              <a:buFont typeface="Arial" pitchFamily="34" charset="0"/>
              <a:buNone/>
            </a:pPr>
            <a:r>
              <a:rPr lang="en-US" altLang="en-US" sz="3600" dirty="0">
                <a:solidFill>
                  <a:schemeClr val="tx1"/>
                </a:solidFill>
              </a:rPr>
              <a:t>“Do I understand that the issue that is holding you back is how your husband will react if you decide to get baptized?”</a:t>
            </a:r>
          </a:p>
        </p:txBody>
      </p:sp>
    </p:spTree>
    <p:extLst>
      <p:ext uri="{BB962C8B-B14F-4D97-AF65-F5344CB8AC3E}">
        <p14:creationId xmlns:p14="http://schemas.microsoft.com/office/powerpoint/2010/main" val="138439728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HANDLING OBJECTIONS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4000" dirty="0">
                <a:solidFill>
                  <a:schemeClr val="tx1"/>
                </a:solidFill>
                <a:ea typeface="+mn-ea"/>
              </a:rPr>
              <a:t>Point 4: Get a COMMITMENT that if the objection was removed, he would make a positive decision.</a:t>
            </a:r>
          </a:p>
        </p:txBody>
      </p:sp>
    </p:spTree>
    <p:extLst>
      <p:ext uri="{BB962C8B-B14F-4D97-AF65-F5344CB8AC3E}">
        <p14:creationId xmlns:p14="http://schemas.microsoft.com/office/powerpoint/2010/main" val="131487110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HANDLING OBJECTIONS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4000" dirty="0">
                <a:solidFill>
                  <a:schemeClr val="tx1"/>
                </a:solidFill>
                <a:ea typeface="+mn-ea"/>
              </a:rPr>
              <a:t>Point </a:t>
            </a:r>
            <a:r>
              <a:rPr lang="en-US" sz="4000" dirty="0">
                <a:solidFill>
                  <a:schemeClr val="tx1"/>
                </a:solidFill>
              </a:rPr>
              <a:t>5: Remind him or her that with God all things are POSSIBLE. Encourage him/her to step out in FAITH.</a:t>
            </a:r>
          </a:p>
        </p:txBody>
      </p:sp>
    </p:spTree>
    <p:extLst>
      <p:ext uri="{BB962C8B-B14F-4D97-AF65-F5344CB8AC3E}">
        <p14:creationId xmlns:p14="http://schemas.microsoft.com/office/powerpoint/2010/main" val="377704914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HANDLING OBJECTIONS</a:t>
            </a:r>
          </a:p>
        </p:txBody>
      </p:sp>
      <p:sp>
        <p:nvSpPr>
          <p:cNvPr id="36867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altLang="en-US" sz="2800" dirty="0">
                <a:solidFill>
                  <a:schemeClr val="tx1"/>
                </a:solidFill>
              </a:rPr>
              <a:t>Listen kindly while asking tactful questions.</a:t>
            </a:r>
          </a:p>
          <a:p>
            <a:pPr lvl="1" eaLnBrk="1" hangingPunct="1"/>
            <a:r>
              <a:rPr lang="en-US" altLang="en-US" sz="3200" dirty="0">
                <a:solidFill>
                  <a:schemeClr val="tx1"/>
                </a:solidFill>
              </a:rPr>
              <a:t>“I’m glad you expressed yourself.”</a:t>
            </a:r>
          </a:p>
          <a:p>
            <a:pPr lvl="1" eaLnBrk="1" hangingPunct="1"/>
            <a:r>
              <a:rPr lang="en-US" altLang="en-US" sz="3200" dirty="0">
                <a:solidFill>
                  <a:schemeClr val="tx1"/>
                </a:solidFill>
              </a:rPr>
              <a:t>“I know that God has the answer. He will help us find the solution.”</a:t>
            </a:r>
          </a:p>
          <a:p>
            <a:pPr lvl="1" eaLnBrk="1" hangingPunct="1"/>
            <a:r>
              <a:rPr lang="en-US" altLang="en-US" sz="3200" dirty="0">
                <a:solidFill>
                  <a:schemeClr val="tx1"/>
                </a:solidFill>
              </a:rPr>
              <a:t>It’s not you against the person, it’s both of you asking for God’s help. </a:t>
            </a:r>
          </a:p>
        </p:txBody>
      </p:sp>
    </p:spTree>
    <p:extLst>
      <p:ext uri="{BB962C8B-B14F-4D97-AF65-F5344CB8AC3E}">
        <p14:creationId xmlns:p14="http://schemas.microsoft.com/office/powerpoint/2010/main" val="110833743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HANDLING OBJECTIONS</a:t>
            </a:r>
          </a:p>
        </p:txBody>
      </p:sp>
      <p:sp>
        <p:nvSpPr>
          <p:cNvPr id="38915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eaLnBrk="1" hangingPunct="1">
              <a:buFont typeface="Arial" pitchFamily="34" charset="0"/>
              <a:buNone/>
            </a:pPr>
            <a:r>
              <a:rPr lang="en-US" altLang="en-US" sz="3600" dirty="0">
                <a:solidFill>
                  <a:schemeClr val="tx1"/>
                </a:solidFill>
              </a:rPr>
              <a:t>Point 6: Remember, never ARGUE</a:t>
            </a:r>
          </a:p>
          <a:p>
            <a:pPr marL="0" indent="0" eaLnBrk="1" hangingPunct="1">
              <a:buFont typeface="Arial" pitchFamily="34" charset="0"/>
              <a:buNone/>
            </a:pPr>
            <a:r>
              <a:rPr lang="en-US" altLang="en-US" sz="3600" dirty="0">
                <a:solidFill>
                  <a:schemeClr val="tx1"/>
                </a:solidFill>
              </a:rPr>
              <a:t>Point 7: When you answer, do so with SYMPATHY and SCRIPTURE.</a:t>
            </a:r>
          </a:p>
          <a:p>
            <a:pPr marL="0" indent="0" eaLnBrk="1" hangingPunct="1">
              <a:buFont typeface="Arial" pitchFamily="34" charset="0"/>
              <a:buNone/>
            </a:pPr>
            <a:r>
              <a:rPr lang="en-US" altLang="en-US" sz="3600" dirty="0">
                <a:solidFill>
                  <a:schemeClr val="tx1"/>
                </a:solidFill>
              </a:rPr>
              <a:t>Point 8: Give BRIEF answers, asking if that clears up the issue.</a:t>
            </a:r>
          </a:p>
          <a:p>
            <a:pPr marL="0" indent="0" eaLnBrk="1" hangingPunct="1">
              <a:buFont typeface="Arial" pitchFamily="34" charset="0"/>
              <a:buNone/>
            </a:pPr>
            <a:endParaRPr lang="en-US" altLang="en-US" sz="4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75053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5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HANDLING OBJECTIONS</a:t>
            </a:r>
          </a:p>
        </p:txBody>
      </p:sp>
      <p:sp>
        <p:nvSpPr>
          <p:cNvPr id="3993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buFont typeface="Arial" pitchFamily="34" charset="0"/>
              <a:buNone/>
            </a:pPr>
            <a:r>
              <a:rPr lang="en-US" altLang="en-US" sz="3600" dirty="0">
                <a:solidFill>
                  <a:schemeClr val="tx1"/>
                </a:solidFill>
              </a:rPr>
              <a:t>Point 9: Use the FFF method:</a:t>
            </a:r>
          </a:p>
          <a:p>
            <a:pPr marL="0" indent="0" eaLnBrk="1" hangingPunct="1">
              <a:buFont typeface="Arial" pitchFamily="34" charset="0"/>
              <a:buNone/>
            </a:pPr>
            <a:r>
              <a:rPr lang="en-US" altLang="en-US" sz="3600" dirty="0">
                <a:solidFill>
                  <a:schemeClr val="tx1"/>
                </a:solidFill>
              </a:rPr>
              <a:t>Feel</a:t>
            </a:r>
          </a:p>
          <a:p>
            <a:pPr marL="0" indent="0" eaLnBrk="1" hangingPunct="1">
              <a:buFont typeface="Arial" pitchFamily="34" charset="0"/>
              <a:buNone/>
            </a:pPr>
            <a:r>
              <a:rPr lang="en-US" altLang="en-US" sz="3600" dirty="0">
                <a:solidFill>
                  <a:schemeClr val="tx1"/>
                </a:solidFill>
              </a:rPr>
              <a:t>Felt</a:t>
            </a:r>
          </a:p>
          <a:p>
            <a:pPr marL="0" indent="0" eaLnBrk="1" hangingPunct="1">
              <a:buFont typeface="Arial" pitchFamily="34" charset="0"/>
              <a:buNone/>
            </a:pPr>
            <a:r>
              <a:rPr lang="en-US" altLang="en-US" sz="3600" dirty="0">
                <a:solidFill>
                  <a:schemeClr val="tx1"/>
                </a:solidFill>
              </a:rPr>
              <a:t>Found</a:t>
            </a:r>
          </a:p>
          <a:p>
            <a:pPr marL="0" indent="0" eaLnBrk="1" hangingPunct="1">
              <a:buFont typeface="Arial" pitchFamily="34" charset="0"/>
              <a:buNone/>
            </a:pPr>
            <a:endParaRPr lang="en-US" altLang="en-US" sz="4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89449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9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HANDLING OBJECTIONS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228004"/>
            <a:ext cx="7989752" cy="2656818"/>
          </a:xfrm>
        </p:spPr>
        <p:txBody>
          <a:bodyPr>
            <a:normAutofit/>
          </a:bodyPr>
          <a:lstStyle/>
          <a:p>
            <a:pPr marL="39688" indent="0">
              <a:buNone/>
            </a:pPr>
            <a:r>
              <a:rPr lang="en-US" sz="3200" dirty="0">
                <a:solidFill>
                  <a:schemeClr val="tx1"/>
                </a:solidFill>
              </a:rPr>
              <a:t>Point 10: You don’t have to ANSWER every question. You can simply state, “That’s a good question.” Then point them to Jesus. Your goal is to build their trust in Him and surrender to Him.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696DB-F029-4BCE-8303-940B454AF5B1}" type="slidenum">
              <a:rPr lang="en-US" smtClean="0"/>
              <a:pPr/>
              <a:t>29</a:t>
            </a:fld>
            <a:endParaRPr lang="en-US"/>
          </a:p>
        </p:txBody>
      </p:sp>
      <p:pic>
        <p:nvPicPr>
          <p:cNvPr id="2050" name="Picture 2" descr="https://soarlectionarybiblestudy.files.wordpress.com/2014/12/jesus-arrow-sign-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1698" y="4606637"/>
            <a:ext cx="1491206" cy="2028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72000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B2B982-55B2-4684-ACB9-B06AFD9B81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What’s your goal in </a:t>
            </a:r>
            <a:br>
              <a:rPr lang="en-US" dirty="0"/>
            </a:br>
            <a:r>
              <a:rPr lang="en-US" dirty="0"/>
              <a:t>answering questions?</a:t>
            </a:r>
          </a:p>
        </p:txBody>
      </p:sp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7BD63760-6C1E-4B1B-9868-0FD895E2498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98475" y="2326062"/>
            <a:ext cx="5554375" cy="3700733"/>
          </a:xfrm>
        </p:spPr>
      </p:pic>
    </p:spTree>
    <p:extLst>
      <p:ext uri="{BB962C8B-B14F-4D97-AF65-F5344CB8AC3E}">
        <p14:creationId xmlns:p14="http://schemas.microsoft.com/office/powerpoint/2010/main" val="214042984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://imgs.inkfrog.com/pix/nancylee/JesusfromHPscanof14x7-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8763" y="694809"/>
            <a:ext cx="4122669" cy="57416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255674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8">
            <a:extLst>
              <a:ext uri="{FF2B5EF4-FFF2-40B4-BE49-F238E27FC236}">
                <a16:creationId xmlns:a16="http://schemas.microsoft.com/office/drawing/2014/main" id="{DBE03ACC-E9BB-4D96-9F4E-08E24C50D1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77009" y="2406855"/>
            <a:ext cx="3478075" cy="3632200"/>
          </a:xfrm>
          <a:prstGeom prst="rect">
            <a:avLst/>
          </a:prstGeom>
        </p:spPr>
      </p:pic>
      <p:sp>
        <p:nvSpPr>
          <p:cNvPr id="18435" name="Title 1"/>
          <p:cNvSpPr>
            <a:spLocks noGrp="1"/>
          </p:cNvSpPr>
          <p:nvPr>
            <p:ph type="title"/>
          </p:nvPr>
        </p:nvSpPr>
        <p:spPr>
          <a:xfrm>
            <a:off x="685346" y="609600"/>
            <a:ext cx="7765322" cy="97045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dirty="0">
                <a:ea typeface="+mj-ea"/>
                <a:cs typeface="Tunga" panose="020B0502040204020203" pitchFamily="34" charset="0"/>
              </a:rPr>
              <a:t>EVANGELISM, 436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858297"/>
            <a:ext cx="5100809" cy="4729316"/>
          </a:xfrm>
        </p:spPr>
        <p:txBody>
          <a:bodyPr>
            <a:normAutofit/>
          </a:bodyPr>
          <a:lstStyle/>
          <a:p>
            <a:pPr indent="-306000" eaLnBrk="1" fontAlgn="auto" hangingPunct="1">
              <a:spcAft>
                <a:spcPts val="0"/>
              </a:spcAft>
              <a:buClr>
                <a:schemeClr val="accent5"/>
              </a:buClr>
              <a:buFont typeface="Symbol" pitchFamily="18" charset="2"/>
              <a:buNone/>
              <a:defRPr/>
            </a:pPr>
            <a:r>
              <a:rPr lang="en-US" altLang="en-US" sz="3200" dirty="0"/>
              <a:t>	“</a:t>
            </a:r>
            <a:r>
              <a:rPr lang="en-US" altLang="ja-JP" sz="3200" b="1" dirty="0"/>
              <a:t>Your success will not depend so much upon your knowledge and accomplishments, </a:t>
            </a:r>
            <a:r>
              <a:rPr lang="en-US" altLang="ja-JP" sz="3200" b="1" i="1" u="sng" dirty="0"/>
              <a:t>as upon your ability to find your way to the</a:t>
            </a:r>
            <a:r>
              <a:rPr lang="en-US" altLang="ja-JP" sz="3200" i="1" u="sng" dirty="0"/>
              <a:t> </a:t>
            </a:r>
            <a:r>
              <a:rPr lang="en-US" altLang="ja-JP" sz="3200" b="1" i="1" u="sng" dirty="0"/>
              <a:t>heart</a:t>
            </a:r>
            <a:r>
              <a:rPr lang="en-US" altLang="ja-JP" sz="3200" dirty="0"/>
              <a:t>.</a:t>
            </a:r>
            <a:r>
              <a:rPr lang="en-US" altLang="en-US" sz="3200" dirty="0"/>
              <a:t>”</a:t>
            </a:r>
            <a:r>
              <a:rPr lang="en-US" altLang="ja-JP" sz="3200" dirty="0"/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38735848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919D2-52FA-43CA-AABB-A6AEFC6AFA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THREE KEYS TO UNLOCK THE HEART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C1B7177E-C42F-4AC6-BC5C-E1083A4D10D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759869" y="2227263"/>
            <a:ext cx="3632200" cy="3632200"/>
          </a:xfrm>
        </p:spPr>
      </p:pic>
    </p:spTree>
    <p:extLst>
      <p:ext uri="{BB962C8B-B14F-4D97-AF65-F5344CB8AC3E}">
        <p14:creationId xmlns:p14="http://schemas.microsoft.com/office/powerpoint/2010/main" val="24389264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074D1E-A433-40A4-8B32-0E53B40946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	The first KEY is prayer!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6307FCB1-C528-475A-B968-B3AAA388F2B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50212" y="2227263"/>
            <a:ext cx="5451514" cy="3632200"/>
          </a:xfr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CA3BD5B-0F47-468B-9C80-F75EF3E29AB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3056" y="1356852"/>
            <a:ext cx="361081" cy="3550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5492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THE IMPORTANCE OF PRAYER</a:t>
            </a:r>
          </a:p>
        </p:txBody>
      </p:sp>
      <p:sp>
        <p:nvSpPr>
          <p:cNvPr id="3789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buFont typeface="Arial" pitchFamily="34" charset="0"/>
              <a:buNone/>
            </a:pPr>
            <a:r>
              <a:rPr lang="en-US" altLang="en-US" sz="3600" dirty="0">
                <a:solidFill>
                  <a:schemeClr val="tx1"/>
                </a:solidFill>
              </a:rPr>
              <a:t>“If the worker keeps his heart uplifted to God in prayer, God will help him to speak the right word at the right time.” </a:t>
            </a:r>
          </a:p>
          <a:p>
            <a:pPr marL="0" indent="0" eaLnBrk="1" hangingPunct="1">
              <a:buFont typeface="Arial" pitchFamily="34" charset="0"/>
              <a:buNone/>
            </a:pPr>
            <a:r>
              <a:rPr lang="en-US" altLang="en-US" sz="3600" dirty="0">
                <a:solidFill>
                  <a:schemeClr val="tx1"/>
                </a:solidFill>
              </a:rPr>
              <a:t>Gospel Workers, p. 120</a:t>
            </a:r>
          </a:p>
        </p:txBody>
      </p:sp>
    </p:spTree>
    <p:extLst>
      <p:ext uri="{BB962C8B-B14F-4D97-AF65-F5344CB8AC3E}">
        <p14:creationId xmlns:p14="http://schemas.microsoft.com/office/powerpoint/2010/main" val="16061073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074D1E-A433-40A4-8B32-0E53B40946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	The SECOND KEY is ACTIVE LISTENING!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CA3BD5B-0F47-468B-9C80-F75EF3E29A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3056" y="1356852"/>
            <a:ext cx="361081" cy="355063"/>
          </a:xfrm>
          <a:prstGeom prst="rect">
            <a:avLst/>
          </a:prstGeom>
        </p:spPr>
      </p:pic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F4BFA57B-139E-412B-85D5-5582612D579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853426" y="2227263"/>
            <a:ext cx="5445085" cy="3632200"/>
          </a:xfrm>
        </p:spPr>
      </p:pic>
    </p:spTree>
    <p:extLst>
      <p:ext uri="{BB962C8B-B14F-4D97-AF65-F5344CB8AC3E}">
        <p14:creationId xmlns:p14="http://schemas.microsoft.com/office/powerpoint/2010/main" val="19274551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096F7F-88D0-4F42-8574-16F0985DCC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JAMES 1:19, NIV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39425A-557E-4F6C-98AF-52FDFE12AE5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b="0" i="0" dirty="0">
                <a:solidFill>
                  <a:srgbClr val="000000"/>
                </a:solidFill>
                <a:effectLst/>
                <a:latin typeface="+mj-lt"/>
              </a:rPr>
              <a:t>“My dear brothers and sisters, take note of this: Everyone should be quick to listen, slow to speak and slow to become angry.”</a:t>
            </a:r>
            <a:endParaRPr lang="en-US" sz="32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537963314"/>
      </p:ext>
    </p:extLst>
  </p:cSld>
  <p:clrMapOvr>
    <a:masterClrMapping/>
  </p:clrMapOvr>
</p:sld>
</file>

<file path=ppt/theme/theme1.xml><?xml version="1.0" encoding="utf-8"?>
<a:theme xmlns:a="http://schemas.openxmlformats.org/drawingml/2006/main" name="Dividend">
  <a:themeElements>
    <a:clrScheme name="Dividend">
      <a:dk1>
        <a:sysClr val="windowText" lastClr="000000"/>
      </a:dk1>
      <a:lt1>
        <a:sysClr val="window" lastClr="FFFFFF"/>
      </a:lt1>
      <a:dk2>
        <a:srgbClr val="3D3D3D"/>
      </a:dk2>
      <a:lt2>
        <a:srgbClr val="EBEBEB"/>
      </a:lt2>
      <a:accent1>
        <a:srgbClr val="1A3260"/>
      </a:accent1>
      <a:accent2>
        <a:srgbClr val="4590B8"/>
      </a:accent2>
      <a:accent3>
        <a:srgbClr val="45CBE8"/>
      </a:accent3>
      <a:accent4>
        <a:srgbClr val="969FA7"/>
      </a:accent4>
      <a:accent5>
        <a:srgbClr val="A2C777"/>
      </a:accent5>
      <a:accent6>
        <a:srgbClr val="42955F"/>
      </a:accent6>
      <a:hlink>
        <a:srgbClr val="828282"/>
      </a:hlink>
      <a:folHlink>
        <a:srgbClr val="A5A5A5"/>
      </a:folHlink>
    </a:clrScheme>
    <a:fontScheme name="Dividend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vidend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66F1C100-1D2B-4BEA-AD01-C4F230B3B96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Dividend</Template>
  <TotalTime>1219</TotalTime>
  <Words>768</Words>
  <Application>Microsoft Office PowerPoint</Application>
  <PresentationFormat>On-screen Show (4:3)</PresentationFormat>
  <Paragraphs>98</Paragraphs>
  <Slides>30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7" baseType="lpstr">
      <vt:lpstr>Arial</vt:lpstr>
      <vt:lpstr>Calibri</vt:lpstr>
      <vt:lpstr>Gill Sans MT</vt:lpstr>
      <vt:lpstr>Roboto</vt:lpstr>
      <vt:lpstr>Symbol</vt:lpstr>
      <vt:lpstr>Wingdings 2</vt:lpstr>
      <vt:lpstr>Dividend</vt:lpstr>
      <vt:lpstr>ANSWERING QUESTIONS  AND Handling Objections</vt:lpstr>
      <vt:lpstr>Principles for  answering questions</vt:lpstr>
      <vt:lpstr>What’s your goal in  answering questions?</vt:lpstr>
      <vt:lpstr>EVANGELISM, 436</vt:lpstr>
      <vt:lpstr>THREE KEYS TO UNLOCK THE HEART</vt:lpstr>
      <vt:lpstr> The first KEY is prayer!</vt:lpstr>
      <vt:lpstr>THE IMPORTANCE OF PRAYER</vt:lpstr>
      <vt:lpstr> The SECOND KEY is ACTIVE LISTENING!</vt:lpstr>
      <vt:lpstr>JAMES 1:19, NIV</vt:lpstr>
      <vt:lpstr>THE LUV PRINCIPLE</vt:lpstr>
      <vt:lpstr>Listening is an act of love</vt:lpstr>
      <vt:lpstr> The THIRD KEY is discernment!</vt:lpstr>
      <vt:lpstr>Penetrating the heart</vt:lpstr>
      <vt:lpstr>Hebrews 4:12, ESV</vt:lpstr>
      <vt:lpstr>Becoming an expert swordsman!</vt:lpstr>
      <vt:lpstr>The Interest Scale</vt:lpstr>
      <vt:lpstr>What is my role?</vt:lpstr>
      <vt:lpstr>So how long does it take?</vt:lpstr>
      <vt:lpstr>What’s the goal?</vt:lpstr>
      <vt:lpstr>Principles for  handling OBJECTIONS</vt:lpstr>
      <vt:lpstr>HANDLING OBJECTIONS</vt:lpstr>
      <vt:lpstr>HANDLING OBJECTIONS</vt:lpstr>
      <vt:lpstr>HANDLING OBJECTIONS</vt:lpstr>
      <vt:lpstr>HANDLING OBJECTIONS</vt:lpstr>
      <vt:lpstr>HANDLING OBJECTIONS</vt:lpstr>
      <vt:lpstr>HANDLING OBJECTIONS</vt:lpstr>
      <vt:lpstr>HANDLING OBJECTIONS</vt:lpstr>
      <vt:lpstr>HANDLING OBJECTIONS</vt:lpstr>
      <vt:lpstr>HANDLING OBJECTIONS</vt:lpstr>
      <vt:lpstr>PowerPoint Presentation</vt:lpstr>
    </vt:vector>
  </TitlesOfParts>
  <Company>Southern Adventist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Cognitive Consistency</dc:title>
  <dc:creator>Michelle Doucoumes</dc:creator>
  <cp:lastModifiedBy>Alan Parker</cp:lastModifiedBy>
  <cp:revision>53</cp:revision>
  <dcterms:created xsi:type="dcterms:W3CDTF">2011-10-06T02:37:39Z</dcterms:created>
  <dcterms:modified xsi:type="dcterms:W3CDTF">2021-03-28T17:42:16Z</dcterms:modified>
</cp:coreProperties>
</file>