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3"/>
  </p:notesMasterIdLst>
  <p:sldIdLst>
    <p:sldId id="302" r:id="rId2"/>
    <p:sldId id="257" r:id="rId3"/>
    <p:sldId id="771" r:id="rId4"/>
    <p:sldId id="823" r:id="rId5"/>
    <p:sldId id="789" r:id="rId6"/>
    <p:sldId id="793" r:id="rId7"/>
    <p:sldId id="794" r:id="rId8"/>
    <p:sldId id="795" r:id="rId9"/>
    <p:sldId id="796" r:id="rId10"/>
    <p:sldId id="797" r:id="rId11"/>
    <p:sldId id="798" r:id="rId12"/>
    <p:sldId id="799" r:id="rId13"/>
    <p:sldId id="800" r:id="rId14"/>
    <p:sldId id="801" r:id="rId15"/>
    <p:sldId id="802" r:id="rId16"/>
    <p:sldId id="750" r:id="rId17"/>
    <p:sldId id="751" r:id="rId18"/>
    <p:sldId id="803" r:id="rId19"/>
    <p:sldId id="792" r:id="rId20"/>
    <p:sldId id="753" r:id="rId21"/>
    <p:sldId id="804" r:id="rId22"/>
    <p:sldId id="805" r:id="rId23"/>
    <p:sldId id="806" r:id="rId24"/>
    <p:sldId id="754" r:id="rId25"/>
    <p:sldId id="807" r:id="rId26"/>
    <p:sldId id="808" r:id="rId27"/>
    <p:sldId id="809" r:id="rId28"/>
    <p:sldId id="810" r:id="rId29"/>
    <p:sldId id="811" r:id="rId30"/>
    <p:sldId id="812" r:id="rId31"/>
    <p:sldId id="813" r:id="rId32"/>
    <p:sldId id="770" r:id="rId33"/>
    <p:sldId id="814" r:id="rId34"/>
    <p:sldId id="815" r:id="rId35"/>
    <p:sldId id="816" r:id="rId36"/>
    <p:sldId id="817" r:id="rId37"/>
    <p:sldId id="818" r:id="rId38"/>
    <p:sldId id="819" r:id="rId39"/>
    <p:sldId id="821" r:id="rId40"/>
    <p:sldId id="822" r:id="rId41"/>
    <p:sldId id="788"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220"/>
    <p:restoredTop sz="95304"/>
  </p:normalViewPr>
  <p:slideViewPr>
    <p:cSldViewPr snapToGrid="0" snapToObjects="1">
      <p:cViewPr varScale="1">
        <p:scale>
          <a:sx n="74" d="100"/>
          <a:sy n="74" d="100"/>
        </p:scale>
        <p:origin x="208" y="1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511BFA-FEBD-BC48-BC63-45C9E7E563C4}" type="datetimeFigureOut">
              <a:rPr lang="en-US" smtClean="0"/>
              <a:t>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263AB1-DFE8-604B-A4C3-EE47F9BDBF68}" type="slidenum">
              <a:rPr lang="en-US" smtClean="0"/>
              <a:t>‹#›</a:t>
            </a:fld>
            <a:endParaRPr lang="en-US"/>
          </a:p>
        </p:txBody>
      </p:sp>
    </p:spTree>
    <p:extLst>
      <p:ext uri="{BB962C8B-B14F-4D97-AF65-F5344CB8AC3E}">
        <p14:creationId xmlns:p14="http://schemas.microsoft.com/office/powerpoint/2010/main" val="4144638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1140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2786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90502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451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8281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9641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3011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2382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38164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69375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1108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799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13450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39456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0434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11447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36613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33630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31303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10486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65489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3466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84620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57189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2430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70384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69057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23403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99472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28908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05097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0934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4035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0078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5670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6050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5751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1611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464918-18BC-2148-8152-713279466BD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70430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629B5E55-0DD6-AE40-8982-F180D75E49E5}" type="datetimeFigureOut">
              <a:rPr lang="en-US" smtClean="0"/>
              <a:t>3/20/21</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en-US"/>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41717D05-6115-8C40-BA53-422E2D50AAB1}" type="slidenum">
              <a:rPr lang="en-US" smtClean="0"/>
              <a:t>‹#›</a:t>
            </a:fld>
            <a:endParaRPr lang="en-US"/>
          </a:p>
        </p:txBody>
      </p:sp>
    </p:spTree>
    <p:extLst>
      <p:ext uri="{BB962C8B-B14F-4D97-AF65-F5344CB8AC3E}">
        <p14:creationId xmlns:p14="http://schemas.microsoft.com/office/powerpoint/2010/main" val="2261625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29B5E55-0DD6-AE40-8982-F180D75E49E5}" type="datetimeFigureOut">
              <a:rPr lang="en-US" smtClean="0"/>
              <a:t>3/20/21</a:t>
            </a:fld>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3971270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629B5E55-0DD6-AE40-8982-F180D75E49E5}" type="datetimeFigureOut">
              <a:rPr lang="en-US" smtClean="0"/>
              <a:t>3/20/21</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115028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629B5E55-0DD6-AE40-8982-F180D75E49E5}" type="datetimeFigureOut">
              <a:rPr lang="en-US" smtClean="0"/>
              <a:t>3/20/21</a:t>
            </a:fld>
            <a:endParaRPr lang="en-US"/>
          </a:p>
        </p:txBody>
      </p:sp>
      <p:sp>
        <p:nvSpPr>
          <p:cNvPr id="5" name="Footer Placeholder 4"/>
          <p:cNvSpPr>
            <a:spLocks noGrp="1"/>
          </p:cNvSpPr>
          <p:nvPr>
            <p:ph type="ftr" sz="quarter" idx="11"/>
          </p:nvPr>
        </p:nvSpPr>
        <p:spPr/>
        <p:txBody>
          <a:bodyPr/>
          <a:lstStyle/>
          <a:p>
            <a:endParaRPr lang="en-US"/>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1844054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29B5E55-0DD6-AE40-8982-F180D75E49E5}" type="datetimeFigureOut">
              <a:rPr lang="en-US" smtClean="0"/>
              <a:t>3/20/21</a:t>
            </a:fld>
            <a:endParaRPr lang="en-US"/>
          </a:p>
        </p:txBody>
      </p:sp>
      <p:sp>
        <p:nvSpPr>
          <p:cNvPr id="5" name="Footer Placeholder 4"/>
          <p:cNvSpPr>
            <a:spLocks noGrp="1"/>
          </p:cNvSpPr>
          <p:nvPr>
            <p:ph type="ftr" sz="quarter" idx="11"/>
          </p:nvPr>
        </p:nvSpPr>
        <p:spPr/>
        <p:txBody>
          <a:bodyPr/>
          <a:lstStyle/>
          <a:p>
            <a:endParaRPr lang="en-US"/>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2034146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629B5E55-0DD6-AE40-8982-F180D75E49E5}" type="datetimeFigureOut">
              <a:rPr lang="en-US" smtClean="0"/>
              <a:t>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2383330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629B5E55-0DD6-AE40-8982-F180D75E49E5}" type="datetimeFigureOut">
              <a:rPr lang="en-US" smtClean="0"/>
              <a:t>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898640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9B5E55-0DD6-AE40-8982-F180D75E49E5}" type="datetimeFigureOut">
              <a:rPr lang="en-US" smtClean="0"/>
              <a:t>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2402298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9B5E55-0DD6-AE40-8982-F180D75E49E5}" type="datetimeFigureOut">
              <a:rPr lang="en-US" smtClean="0"/>
              <a:t>3/20/21</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3722611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9B5E55-0DD6-AE40-8982-F180D75E49E5}" type="datetimeFigureOut">
              <a:rPr lang="en-US" smtClean="0"/>
              <a:t>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2305158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29B5E55-0DD6-AE40-8982-F180D75E49E5}" type="datetimeFigureOut">
              <a:rPr lang="en-US" smtClean="0"/>
              <a:t>3/20/21</a:t>
            </a:fld>
            <a:endParaRPr lang="en-US"/>
          </a:p>
        </p:txBody>
      </p:sp>
      <p:sp>
        <p:nvSpPr>
          <p:cNvPr id="5" name="Footer Placeholder 4"/>
          <p:cNvSpPr>
            <a:spLocks noGrp="1"/>
          </p:cNvSpPr>
          <p:nvPr>
            <p:ph type="ftr" sz="quarter" idx="11"/>
          </p:nvPr>
        </p:nvSpPr>
        <p:spPr/>
        <p:txBody>
          <a:bodyPr/>
          <a:lstStyle/>
          <a:p>
            <a:endParaRPr lang="en-US"/>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3776620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29B5E55-0DD6-AE40-8982-F180D75E49E5}" type="datetimeFigureOut">
              <a:rPr lang="en-US" smtClean="0"/>
              <a:t>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511029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29B5E55-0DD6-AE40-8982-F180D75E49E5}" type="datetimeFigureOut">
              <a:rPr lang="en-US" smtClean="0"/>
              <a:t>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3107053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29B5E55-0DD6-AE40-8982-F180D75E49E5}" type="datetimeFigureOut">
              <a:rPr lang="en-US" smtClean="0"/>
              <a:t>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94821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9B5E55-0DD6-AE40-8982-F180D75E49E5}" type="datetimeFigureOut">
              <a:rPr lang="en-US" smtClean="0"/>
              <a:t>3/20/21</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295671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29B5E55-0DD6-AE40-8982-F180D75E49E5}" type="datetimeFigureOut">
              <a:rPr lang="en-US" smtClean="0"/>
              <a:t>3/20/21</a:t>
            </a:fld>
            <a:endParaRPr lang="en-US"/>
          </a:p>
        </p:txBody>
      </p:sp>
      <p:sp>
        <p:nvSpPr>
          <p:cNvPr id="6" name="Footer Placeholder 5"/>
          <p:cNvSpPr>
            <a:spLocks noGrp="1"/>
          </p:cNvSpPr>
          <p:nvPr>
            <p:ph type="ftr" sz="quarter" idx="11"/>
          </p:nvPr>
        </p:nvSpPr>
        <p:spPr/>
        <p:txBody>
          <a:bodyPr/>
          <a:lstStyle/>
          <a:p>
            <a:endParaRPr lang="en-US"/>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2419034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29B5E55-0DD6-AE40-8982-F180D75E49E5}" type="datetimeFigureOut">
              <a:rPr lang="en-US" smtClean="0"/>
              <a:t>3/20/21</a:t>
            </a:fld>
            <a:endParaRPr lang="en-US"/>
          </a:p>
        </p:txBody>
      </p:sp>
      <p:sp>
        <p:nvSpPr>
          <p:cNvPr id="6" name="Footer Placeholder 5"/>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1717D05-6115-8C40-BA53-422E2D50AAB1}" type="slidenum">
              <a:rPr lang="en-US" smtClean="0"/>
              <a:t>‹#›</a:t>
            </a:fld>
            <a:endParaRPr lang="en-US"/>
          </a:p>
        </p:txBody>
      </p:sp>
    </p:spTree>
    <p:extLst>
      <p:ext uri="{BB962C8B-B14F-4D97-AF65-F5344CB8AC3E}">
        <p14:creationId xmlns:p14="http://schemas.microsoft.com/office/powerpoint/2010/main" val="1305868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629B5E55-0DD6-AE40-8982-F180D75E49E5}" type="datetimeFigureOut">
              <a:rPr lang="en-US" smtClean="0"/>
              <a:t>3/20/21</a:t>
            </a:fld>
            <a:endParaRPr lang="en-US"/>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en-US"/>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41717D05-6115-8C40-BA53-422E2D50AAB1}" type="slidenum">
              <a:rPr lang="en-US" smtClean="0"/>
              <a:t>‹#›</a:t>
            </a:fld>
            <a:endParaRPr lang="en-US"/>
          </a:p>
        </p:txBody>
      </p:sp>
    </p:spTree>
    <p:extLst>
      <p:ext uri="{BB962C8B-B14F-4D97-AF65-F5344CB8AC3E}">
        <p14:creationId xmlns:p14="http://schemas.microsoft.com/office/powerpoint/2010/main" val="22106489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784F9-DD1A-5D45-A590-9E54E02993BF}"/>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BE4A00E8-A654-B640-9A12-451FDC94215D}"/>
              </a:ext>
            </a:extLst>
          </p:cNvPr>
          <p:cNvSpPr>
            <a:spLocks noGrp="1"/>
          </p:cNvSpPr>
          <p:nvPr>
            <p:ph type="subTitle" idx="1"/>
          </p:nvPr>
        </p:nvSpPr>
        <p:spPr/>
        <p:txBody>
          <a:bodyPr/>
          <a:lstStyle/>
          <a:p>
            <a:endParaRPr lang="en-US"/>
          </a:p>
        </p:txBody>
      </p:sp>
      <p:pic>
        <p:nvPicPr>
          <p:cNvPr id="4" name="Picture 3">
            <a:extLst>
              <a:ext uri="{FF2B5EF4-FFF2-40B4-BE49-F238E27FC236}">
                <a16:creationId xmlns:a16="http://schemas.microsoft.com/office/drawing/2014/main" id="{013896D1-E11A-6B47-A0BC-D8A56FA0156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77156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Seventh-day Adventist Church Manual (2015)</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744745"/>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i="1" dirty="0">
                <a:solidFill>
                  <a:srgbClr val="FFFF00"/>
                </a:solidFill>
              </a:rPr>
              <a:t>The gospel commission of Jesus tells us that making disciples, which includes baptizing and teaching, is the primary function of the church (Matt. 28:18-20). It is, therefore, also the primary function of the board, which serves as the chief committee of the church. </a:t>
            </a:r>
            <a:r>
              <a:rPr lang="en-US" sz="3400" dirty="0">
                <a:solidFill>
                  <a:srgbClr val="FFFF00"/>
                </a:solidFill>
              </a:rPr>
              <a:t>(p. 129)</a:t>
            </a:r>
          </a:p>
        </p:txBody>
      </p:sp>
    </p:spTree>
    <p:extLst>
      <p:ext uri="{BB962C8B-B14F-4D97-AF65-F5344CB8AC3E}">
        <p14:creationId xmlns:p14="http://schemas.microsoft.com/office/powerpoint/2010/main" val="2783118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Seventh-day Adventist Church Manual (2015)</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744745"/>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i="1" dirty="0">
                <a:solidFill>
                  <a:srgbClr val="FFFF00"/>
                </a:solidFill>
              </a:rPr>
              <a:t>When the board devotes its first interests and highest energies to involving every member in proclaiming the good news and making disciples, most problems are alleviated or prevented, and a strong, positive influence is felt in the spiritual life and growth of members. </a:t>
            </a:r>
            <a:r>
              <a:rPr lang="en-US" sz="3600" dirty="0">
                <a:solidFill>
                  <a:srgbClr val="FFFF00"/>
                </a:solidFill>
              </a:rPr>
              <a:t>(p. 129)</a:t>
            </a:r>
          </a:p>
        </p:txBody>
      </p:sp>
    </p:spTree>
    <p:extLst>
      <p:ext uri="{BB962C8B-B14F-4D97-AF65-F5344CB8AC3E}">
        <p14:creationId xmlns:p14="http://schemas.microsoft.com/office/powerpoint/2010/main" val="3801701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Seventh-day Adventist Church Manual (2015)</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59226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i="1" dirty="0">
                <a:solidFill>
                  <a:srgbClr val="FFFF00"/>
                </a:solidFill>
              </a:rPr>
              <a:t>True discipleship entails not only Biblical teaching (Matt. 28:20), but also a passionate commitment to loving our fellow believers unconditionally. This was the heart of Christ’s message to His disciples as He faced the cross (John 15:9-13). Christ’s command to them applies to us: that we “love one another.” Ellen G. White’s powerful insight into this historical scene is still vital for us: “This love is the evidence of their discipleship.”—DA 677, 678. Therefore, it is one of the primary functions of the board to ensure that members are nurtured and mentored in          a personal, dynamic relationship with Jesus Christ. </a:t>
            </a:r>
            <a:endParaRPr lang="en-US" dirty="0">
              <a:solidFill>
                <a:srgbClr val="FFFF00"/>
              </a:solidFill>
            </a:endParaRPr>
          </a:p>
        </p:txBody>
      </p:sp>
    </p:spTree>
    <p:extLst>
      <p:ext uri="{BB962C8B-B14F-4D97-AF65-F5344CB8AC3E}">
        <p14:creationId xmlns:p14="http://schemas.microsoft.com/office/powerpoint/2010/main" val="78663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Seventh-day Adventist Church Manual (2015)</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59226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i="1" dirty="0">
                <a:solidFill>
                  <a:srgbClr val="FFFF00"/>
                </a:solidFill>
              </a:rPr>
              <a:t>True discipleship entails not only Biblical teaching (Matt. 28:20), but also </a:t>
            </a:r>
            <a:r>
              <a:rPr lang="en-US" b="1" i="1" dirty="0">
                <a:solidFill>
                  <a:srgbClr val="FFFF00"/>
                </a:solidFill>
              </a:rPr>
              <a:t>a passionate commitment to loving our fellow believers unconditionally. </a:t>
            </a:r>
            <a:r>
              <a:rPr lang="en-US" i="1" dirty="0">
                <a:solidFill>
                  <a:srgbClr val="FFFF00"/>
                </a:solidFill>
              </a:rPr>
              <a:t>This was the heart of Christ’s message to His disciples as He faced the cross (John 15:9-13). Christ’s command to them applies to us: that we “love one another.” Ellen G. White’s powerful insight into this historical scene is still vital for us: “This love is the evidence of their discipleship.”—DA 677, 678. Therefore, it is one of the primary functions of the board to ensure that members are nurtured and mentored in          a personal, dynamic relationship with Jesus Christ. </a:t>
            </a:r>
            <a:endParaRPr lang="en-US" dirty="0">
              <a:solidFill>
                <a:srgbClr val="FFFF00"/>
              </a:solidFill>
            </a:endParaRPr>
          </a:p>
        </p:txBody>
      </p:sp>
    </p:spTree>
    <p:extLst>
      <p:ext uri="{BB962C8B-B14F-4D97-AF65-F5344CB8AC3E}">
        <p14:creationId xmlns:p14="http://schemas.microsoft.com/office/powerpoint/2010/main" val="3686039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Ministry of Healing, p. 143</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59226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dirty="0">
                <a:solidFill>
                  <a:srgbClr val="FFFF00"/>
                </a:solidFill>
              </a:rPr>
              <a:t>Christ's method alone will give true success in reaching the people. The </a:t>
            </a:r>
            <a:r>
              <a:rPr lang="en-US" sz="3600" dirty="0" err="1">
                <a:solidFill>
                  <a:srgbClr val="FFFF00"/>
                </a:solidFill>
              </a:rPr>
              <a:t>Saviour</a:t>
            </a:r>
            <a:r>
              <a:rPr lang="en-US" sz="3600" dirty="0">
                <a:solidFill>
                  <a:srgbClr val="FFFF00"/>
                </a:solidFill>
              </a:rPr>
              <a:t> mingled with men as one who desired their good. He showed His sympathy for them, ministered to their needs, and won their confidence. Then He bade them, “Follow Me.”   </a:t>
            </a:r>
          </a:p>
        </p:txBody>
      </p:sp>
    </p:spTree>
    <p:extLst>
      <p:ext uri="{BB962C8B-B14F-4D97-AF65-F5344CB8AC3E}">
        <p14:creationId xmlns:p14="http://schemas.microsoft.com/office/powerpoint/2010/main" val="3800460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Ministry of Healing, p. 143</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59226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dirty="0">
                <a:solidFill>
                  <a:srgbClr val="FFFF00"/>
                </a:solidFill>
              </a:rPr>
              <a:t>Christ's method alone will give true success in reaching the people. The </a:t>
            </a:r>
            <a:r>
              <a:rPr lang="en-US" sz="3600" dirty="0" err="1">
                <a:solidFill>
                  <a:srgbClr val="FFFF00"/>
                </a:solidFill>
              </a:rPr>
              <a:t>Saviour</a:t>
            </a:r>
            <a:r>
              <a:rPr lang="en-US" sz="3600" dirty="0">
                <a:solidFill>
                  <a:srgbClr val="FFFF00"/>
                </a:solidFill>
              </a:rPr>
              <a:t> </a:t>
            </a:r>
            <a:r>
              <a:rPr lang="en-US" sz="3600" b="1" dirty="0">
                <a:solidFill>
                  <a:srgbClr val="FFFF00"/>
                </a:solidFill>
              </a:rPr>
              <a:t>mingled</a:t>
            </a:r>
            <a:r>
              <a:rPr lang="en-US" sz="3600" dirty="0">
                <a:solidFill>
                  <a:srgbClr val="FFFF00"/>
                </a:solidFill>
              </a:rPr>
              <a:t> with men as one who </a:t>
            </a:r>
            <a:r>
              <a:rPr lang="en-US" sz="3600" b="1" dirty="0">
                <a:solidFill>
                  <a:srgbClr val="FFFF00"/>
                </a:solidFill>
              </a:rPr>
              <a:t>desired their good</a:t>
            </a:r>
            <a:r>
              <a:rPr lang="en-US" sz="3600" dirty="0">
                <a:solidFill>
                  <a:srgbClr val="FFFF00"/>
                </a:solidFill>
              </a:rPr>
              <a:t>. He showed His </a:t>
            </a:r>
            <a:r>
              <a:rPr lang="en-US" sz="3600" b="1" dirty="0">
                <a:solidFill>
                  <a:srgbClr val="FFFF00"/>
                </a:solidFill>
              </a:rPr>
              <a:t>sympathy</a:t>
            </a:r>
            <a:r>
              <a:rPr lang="en-US" sz="3600" dirty="0">
                <a:solidFill>
                  <a:srgbClr val="FFFF00"/>
                </a:solidFill>
              </a:rPr>
              <a:t> for them, </a:t>
            </a:r>
            <a:r>
              <a:rPr lang="en-US" sz="3600" b="1" dirty="0">
                <a:solidFill>
                  <a:srgbClr val="FFFF00"/>
                </a:solidFill>
              </a:rPr>
              <a:t>ministered to their needs</a:t>
            </a:r>
            <a:r>
              <a:rPr lang="en-US" sz="3600" dirty="0">
                <a:solidFill>
                  <a:srgbClr val="FFFF00"/>
                </a:solidFill>
              </a:rPr>
              <a:t>, and </a:t>
            </a:r>
            <a:r>
              <a:rPr lang="en-US" sz="3600" b="1" dirty="0">
                <a:solidFill>
                  <a:srgbClr val="FFFF00"/>
                </a:solidFill>
              </a:rPr>
              <a:t>won their confidence</a:t>
            </a:r>
            <a:r>
              <a:rPr lang="en-US" sz="3600" dirty="0">
                <a:solidFill>
                  <a:srgbClr val="FFFF00"/>
                </a:solidFill>
              </a:rPr>
              <a:t>. Then He bade them, “Follow Me.”   </a:t>
            </a:r>
          </a:p>
        </p:txBody>
      </p:sp>
    </p:spTree>
    <p:extLst>
      <p:ext uri="{BB962C8B-B14F-4D97-AF65-F5344CB8AC3E}">
        <p14:creationId xmlns:p14="http://schemas.microsoft.com/office/powerpoint/2010/main" val="566636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5" name="Title 1">
            <a:extLst>
              <a:ext uri="{FF2B5EF4-FFF2-40B4-BE49-F238E27FC236}">
                <a16:creationId xmlns:a16="http://schemas.microsoft.com/office/drawing/2014/main" id="{4717574D-1F42-0544-986F-A51AD4B8DF5B}"/>
              </a:ext>
            </a:extLst>
          </p:cNvPr>
          <p:cNvSpPr txBox="1">
            <a:spLocks/>
          </p:cNvSpPr>
          <p:nvPr/>
        </p:nvSpPr>
        <p:spPr bwMode="gray">
          <a:xfrm>
            <a:off x="2538663" y="2449427"/>
            <a:ext cx="7615989" cy="1325563"/>
          </a:xfrm>
          <a:prstGeom prst="rect">
            <a:avLst/>
          </a:prstGeom>
        </p:spPr>
        <p:txBody>
          <a:bodyPr vert="horz" lIns="91440" tIns="45720" rIns="91440" bIns="45720" rtlCol="0" anchor="b">
            <a:normAutofit fontScale="82500" lnSpcReduction="10000"/>
          </a:bodyPr>
          <a:lstStyle>
            <a:lvl1pPr algn="l" defTabSz="457200" rtl="0" eaLnBrk="1" latinLnBrk="0" hangingPunct="1">
              <a:spcBef>
                <a:spcPct val="0"/>
              </a:spcBef>
              <a:buNone/>
              <a:defRPr sz="54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8800" dirty="0"/>
              <a:t>Home Visitation</a:t>
            </a:r>
          </a:p>
        </p:txBody>
      </p:sp>
    </p:spTree>
    <p:extLst>
      <p:ext uri="{BB962C8B-B14F-4D97-AF65-F5344CB8AC3E}">
        <p14:creationId xmlns:p14="http://schemas.microsoft.com/office/powerpoint/2010/main" val="2010289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7FDE4E6-6FED-9845-A382-B9A0BA1B4D28}"/>
              </a:ext>
            </a:extLst>
          </p:cNvPr>
          <p:cNvSpPr txBox="1">
            <a:spLocks/>
          </p:cNvSpPr>
          <p:nvPr/>
        </p:nvSpPr>
        <p:spPr>
          <a:xfrm>
            <a:off x="838200" y="58867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Home Visitation</a:t>
            </a:r>
          </a:p>
        </p:txBody>
      </p:sp>
      <p:sp>
        <p:nvSpPr>
          <p:cNvPr id="8" name="Content Placeholder 2">
            <a:extLst>
              <a:ext uri="{FF2B5EF4-FFF2-40B4-BE49-F238E27FC236}">
                <a16:creationId xmlns:a16="http://schemas.microsoft.com/office/drawing/2014/main" id="{9B7AD96C-1984-6340-9B22-8D85C5296B64}"/>
              </a:ext>
            </a:extLst>
          </p:cNvPr>
          <p:cNvSpPr txBox="1">
            <a:spLocks/>
          </p:cNvSpPr>
          <p:nvPr/>
        </p:nvSpPr>
        <p:spPr>
          <a:xfrm>
            <a:off x="1120000" y="1825625"/>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1" strike="noStrike" kern="1200" cap="none" spc="0" normalizeH="0" baseline="0" noProof="0" dirty="0">
                <a:ln>
                  <a:noFill/>
                </a:ln>
                <a:solidFill>
                  <a:srgbClr val="FFFF00"/>
                </a:solidFill>
                <a:effectLst/>
                <a:uLnTx/>
                <a:uFillTx/>
                <a:latin typeface="Corbel" panose="020B0503020204020204"/>
                <a:ea typeface="+mn-ea"/>
                <a:cs typeface="+mn-cs"/>
              </a:rPr>
              <a:t>Home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1" i="0" u="none" strike="noStrike" kern="1200" cap="none" spc="0" normalizeH="0" baseline="0" noProof="0" dirty="0">
                <a:ln>
                  <a:noFill/>
                </a:ln>
                <a:solidFill>
                  <a:srgbClr val="FFFF00"/>
                </a:solidFill>
                <a:effectLst/>
                <a:uLnTx/>
                <a:uFillTx/>
                <a:latin typeface="Corbel" panose="020B0503020204020204"/>
                <a:ea typeface="+mn-ea"/>
                <a:cs typeface="+mn-cs"/>
              </a:rPr>
              <a:t>Zoom</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600" b="1" dirty="0">
                <a:solidFill>
                  <a:srgbClr val="FFFF00"/>
                </a:solidFill>
                <a:latin typeface="Corbel" panose="020B0503020204020204"/>
              </a:rPr>
              <a:t>Agreed upon location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600" b="1" i="0" u="none" strike="noStrike" kern="1200" cap="none" spc="0" normalizeH="0" baseline="0" noProof="0" dirty="0">
                <a:ln>
                  <a:noFill/>
                </a:ln>
                <a:solidFill>
                  <a:srgbClr val="FFFF00"/>
                </a:solidFill>
                <a:effectLst/>
                <a:uLnTx/>
                <a:uFillTx/>
                <a:latin typeface="Corbel" panose="020B0503020204020204"/>
                <a:ea typeface="+mn-ea"/>
                <a:cs typeface="+mn-cs"/>
              </a:rPr>
              <a:t>Connecting and praying.</a:t>
            </a:r>
          </a:p>
        </p:txBody>
      </p:sp>
    </p:spTree>
    <p:extLst>
      <p:ext uri="{BB962C8B-B14F-4D97-AF65-F5344CB8AC3E}">
        <p14:creationId xmlns:p14="http://schemas.microsoft.com/office/powerpoint/2010/main" val="341931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7FDE4E6-6FED-9845-A382-B9A0BA1B4D28}"/>
              </a:ext>
            </a:extLst>
          </p:cNvPr>
          <p:cNvSpPr txBox="1">
            <a:spLocks/>
          </p:cNvSpPr>
          <p:nvPr/>
        </p:nvSpPr>
        <p:spPr>
          <a:xfrm>
            <a:off x="838200" y="58867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Home Visitation </a:t>
            </a:r>
            <a:r>
              <a:rPr lang="en-US" dirty="0">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latin typeface="Corbel" panose="020B0503020204020204"/>
              </a:rPr>
              <a:t>are</a:t>
            </a:r>
            <a:r>
              <a:rPr kumimoji="0" lang="en-US" sz="54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 NOT</a:t>
            </a:r>
          </a:p>
        </p:txBody>
      </p:sp>
      <p:sp>
        <p:nvSpPr>
          <p:cNvPr id="8" name="Content Placeholder 2">
            <a:extLst>
              <a:ext uri="{FF2B5EF4-FFF2-40B4-BE49-F238E27FC236}">
                <a16:creationId xmlns:a16="http://schemas.microsoft.com/office/drawing/2014/main" id="{9B7AD96C-1984-6340-9B22-8D85C5296B64}"/>
              </a:ext>
            </a:extLst>
          </p:cNvPr>
          <p:cNvSpPr txBox="1">
            <a:spLocks/>
          </p:cNvSpPr>
          <p:nvPr/>
        </p:nvSpPr>
        <p:spPr>
          <a:xfrm>
            <a:off x="1120000" y="1825625"/>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600" b="1" dirty="0">
                <a:solidFill>
                  <a:srgbClr val="FFFF00"/>
                </a:solidFill>
                <a:latin typeface="Corbel" panose="020B0503020204020204"/>
              </a:rPr>
              <a:t>Crisis visits (illness, death, etc.)</a:t>
            </a:r>
            <a:endParaRPr kumimoji="0" lang="en-US" sz="3600" b="1" strike="noStrike" kern="1200" cap="none" spc="0" normalizeH="0" baseline="0" noProof="0" dirty="0">
              <a:ln>
                <a:noFill/>
              </a:ln>
              <a:solidFill>
                <a:srgbClr val="FFFF00"/>
              </a:solidFill>
              <a:effectLst/>
              <a:uLnTx/>
              <a:uFillTx/>
              <a:latin typeface="Corbel" panose="020B050302020402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600" b="1" dirty="0">
                <a:solidFill>
                  <a:srgbClr val="FFFF00"/>
                </a:solidFill>
                <a:latin typeface="Corbel" panose="020B0503020204020204"/>
              </a:rPr>
              <a:t>Visits at the end of the worship service</a:t>
            </a:r>
            <a:endParaRPr kumimoji="0" lang="en-US" sz="3600" b="1" i="0" u="none" strike="noStrike" kern="1200" cap="none" spc="0" normalizeH="0" baseline="0" noProof="0" dirty="0">
              <a:ln>
                <a:noFill/>
              </a:ln>
              <a:solidFill>
                <a:srgbClr val="FFFF00"/>
              </a:solidFill>
              <a:effectLst/>
              <a:uLnTx/>
              <a:uFillTx/>
              <a:latin typeface="Corbel" panose="020B050302020402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600" b="1" dirty="0">
                <a:solidFill>
                  <a:srgbClr val="FFFF00"/>
                </a:solidFill>
                <a:latin typeface="Corbel" panose="020B0503020204020204"/>
              </a:rPr>
              <a:t>Visits during fellowship lunch</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en-US" sz="3600" b="1" i="0" u="none" strike="noStrike" kern="1200" cap="none" spc="0" normalizeH="0" baseline="0" noProof="0" dirty="0">
              <a:ln>
                <a:noFill/>
              </a:ln>
              <a:solidFill>
                <a:srgbClr val="FFFF00"/>
              </a:solidFill>
              <a:effectLst/>
              <a:uLnTx/>
              <a:uFillTx/>
              <a:latin typeface="Corbel" panose="020B0503020204020204"/>
              <a:ea typeface="+mn-ea"/>
              <a:cs typeface="+mn-cs"/>
            </a:endParaRPr>
          </a:p>
        </p:txBody>
      </p:sp>
    </p:spTree>
    <p:extLst>
      <p:ext uri="{BB962C8B-B14F-4D97-AF65-F5344CB8AC3E}">
        <p14:creationId xmlns:p14="http://schemas.microsoft.com/office/powerpoint/2010/main" val="332444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1774249"/>
            <a:ext cx="9001125" cy="2277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FFFF00"/>
                </a:solidFill>
                <a:effectLst/>
                <a:uLnTx/>
                <a:uFillTx/>
                <a:latin typeface="Century Gothic" panose="020B0502020202020204"/>
                <a:ea typeface="+mn-ea"/>
                <a:cs typeface="+mn-cs"/>
              </a:rPr>
              <a:t>Poll</a:t>
            </a:r>
            <a:r>
              <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prstClr val="white"/>
                </a:solidFill>
                <a:latin typeface="Century Gothic" panose="020B0502020202020204"/>
              </a:rPr>
              <a:t>(Anonymous)</a:t>
            </a: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Tree>
    <p:extLst>
      <p:ext uri="{BB962C8B-B14F-4D97-AF65-F5344CB8AC3E}">
        <p14:creationId xmlns:p14="http://schemas.microsoft.com/office/powerpoint/2010/main" val="280502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4" name="Picture 3">
            <a:extLst>
              <a:ext uri="{FF2B5EF4-FFF2-40B4-BE49-F238E27FC236}">
                <a16:creationId xmlns:a16="http://schemas.microsoft.com/office/drawing/2014/main" id="{A1F3F864-7D84-FF4B-A26C-46FEF258303A}"/>
              </a:ext>
            </a:extLst>
          </p:cNvPr>
          <p:cNvPicPr>
            <a:picLocks noChangeAspect="1"/>
          </p:cNvPicPr>
          <p:nvPr/>
        </p:nvPicPr>
        <p:blipFill>
          <a:blip r:embed="rId2"/>
          <a:stretch>
            <a:fillRect/>
          </a:stretch>
        </p:blipFill>
        <p:spPr>
          <a:xfrm>
            <a:off x="9839619" y="5333811"/>
            <a:ext cx="1458466" cy="609790"/>
          </a:xfrm>
          <a:prstGeom prst="rect">
            <a:avLst/>
          </a:prstGeom>
        </p:spPr>
      </p:pic>
      <p:sp>
        <p:nvSpPr>
          <p:cNvPr id="6" name="Title 5">
            <a:extLst>
              <a:ext uri="{FF2B5EF4-FFF2-40B4-BE49-F238E27FC236}">
                <a16:creationId xmlns:a16="http://schemas.microsoft.com/office/drawing/2014/main" id="{023F2932-3764-1546-91A7-B8BD3482773D}"/>
              </a:ext>
            </a:extLst>
          </p:cNvPr>
          <p:cNvSpPr>
            <a:spLocks noGrp="1"/>
          </p:cNvSpPr>
          <p:nvPr>
            <p:ph type="ctrTitle"/>
          </p:nvPr>
        </p:nvSpPr>
        <p:spPr/>
        <p:txBody>
          <a:bodyPr/>
          <a:lstStyle/>
          <a:p>
            <a:endParaRPr lang="en-US"/>
          </a:p>
        </p:txBody>
      </p:sp>
      <p:sp>
        <p:nvSpPr>
          <p:cNvPr id="9" name="Title 1">
            <a:extLst>
              <a:ext uri="{FF2B5EF4-FFF2-40B4-BE49-F238E27FC236}">
                <a16:creationId xmlns:a16="http://schemas.microsoft.com/office/drawing/2014/main" id="{76656F1D-7089-2347-9DF9-8C8A2D8F3FE9}"/>
              </a:ext>
            </a:extLst>
          </p:cNvPr>
          <p:cNvSpPr txBox="1">
            <a:spLocks/>
          </p:cNvSpPr>
          <p:nvPr/>
        </p:nvSpPr>
        <p:spPr>
          <a:xfrm>
            <a:off x="2209800" y="2078636"/>
            <a:ext cx="9144000" cy="1641490"/>
          </a:xfrm>
          <a:prstGeom prst="rect">
            <a:avLst/>
          </a:prstGeom>
        </p:spPr>
        <p:txBody>
          <a:bodyPr vert="horz" wrap="none" lIns="91440" tIns="45720" rIns="91440" bIns="45720" rtlCol="0" anchor="t">
            <a:normAutofit/>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8000" b="0" i="0" u="none" strike="noStrike" kern="1200" cap="none" spc="-300" normalizeH="0" baseline="0" noProof="0" dirty="0">
                <a:ln>
                  <a:noFill/>
                </a:ln>
                <a:gradFill flip="none" rotWithShape="1">
                  <a:gsLst>
                    <a:gs pos="32000">
                      <a:sysClr val="window" lastClr="FFFFFF">
                        <a:lumMod val="89000"/>
                      </a:sysClr>
                    </a:gs>
                    <a:gs pos="0">
                      <a:sysClr val="windowText" lastClr="000000">
                        <a:lumMod val="41000"/>
                        <a:lumOff val="59000"/>
                      </a:sysClr>
                    </a:gs>
                    <a:gs pos="100000">
                      <a:srgbClr val="94D7E4">
                        <a:lumMod val="0"/>
                        <a:lumOff val="100000"/>
                      </a:srgbClr>
                    </a:gs>
                  </a:gsLst>
                  <a:lin ang="8100000" scaled="1"/>
                  <a:tileRect/>
                </a:gradFill>
                <a:effectLst>
                  <a:outerShdw blurRad="469900" dist="342900" dir="5400000" sy="-20000" rotWithShape="0">
                    <a:prstClr val="black">
                      <a:alpha val="66000"/>
                    </a:prstClr>
                  </a:outerShdw>
                </a:effectLst>
                <a:uLnTx/>
                <a:uFillTx/>
                <a:latin typeface="Corbel" panose="020B0503020204020204"/>
                <a:ea typeface="+mj-ea"/>
                <a:cs typeface="+mj-cs"/>
              </a:rPr>
              <a:t>Visitation and Discipleship</a:t>
            </a:r>
          </a:p>
        </p:txBody>
      </p:sp>
      <p:sp>
        <p:nvSpPr>
          <p:cNvPr id="10" name="Subtitle 2">
            <a:extLst>
              <a:ext uri="{FF2B5EF4-FFF2-40B4-BE49-F238E27FC236}">
                <a16:creationId xmlns:a16="http://schemas.microsoft.com/office/drawing/2014/main" id="{7A5E1492-BE6A-DC4D-9AA6-75A9FAFE8F9B}"/>
              </a:ext>
            </a:extLst>
          </p:cNvPr>
          <p:cNvSpPr txBox="1">
            <a:spLocks/>
          </p:cNvSpPr>
          <p:nvPr/>
        </p:nvSpPr>
        <p:spPr>
          <a:xfrm>
            <a:off x="2209799" y="3694375"/>
            <a:ext cx="9144000" cy="754025"/>
          </a:xfrm>
          <a:prstGeom prst="rect">
            <a:avLst/>
          </a:prstGeom>
        </p:spPr>
        <p:txBody>
          <a:bodyPr vert="horz" lIns="91440" tIns="45720" rIns="91440" bIns="45720" rtlCol="0" anchor="b">
            <a:normAutofit/>
          </a:bodyPr>
          <a:lstStyle>
            <a:lvl1pPr marL="0" indent="0" algn="r" defTabSz="914400" rtl="0" eaLnBrk="1" latinLnBrk="0" hangingPunct="1">
              <a:lnSpc>
                <a:spcPct val="90000"/>
              </a:lnSpc>
              <a:spcBef>
                <a:spcPts val="1000"/>
              </a:spcBef>
              <a:buFont typeface="Arial" panose="020B0604020202020204" pitchFamily="34" charset="0"/>
              <a:buNone/>
              <a:defRPr sz="3200" b="0" kern="120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gradFill flip="none" rotWithShape="1">
                  <a:gsLst>
                    <a:gs pos="15000">
                      <a:srgbClr val="94D7E4"/>
                    </a:gs>
                    <a:gs pos="73000">
                      <a:srgbClr val="94D7E4">
                        <a:lumMod val="60000"/>
                        <a:lumOff val="40000"/>
                      </a:srgbClr>
                    </a:gs>
                    <a:gs pos="0">
                      <a:srgbClr val="94D7E4">
                        <a:lumMod val="90000"/>
                        <a:lumOff val="10000"/>
                      </a:srgbClr>
                    </a:gs>
                    <a:gs pos="100000">
                      <a:srgbClr val="94D7E4">
                        <a:lumMod val="0"/>
                        <a:lumOff val="100000"/>
                      </a:srgbClr>
                    </a:gs>
                  </a:gsLst>
                  <a:lin ang="16200000" scaled="1"/>
                  <a:tileRect/>
                </a:gradFill>
                <a:effectLst/>
                <a:uLnTx/>
                <a:uFillTx/>
                <a:latin typeface="Corbel" panose="020B0503020204020204"/>
                <a:ea typeface="+mn-ea"/>
                <a:cs typeface="+mn-cs"/>
              </a:rPr>
              <a:t>The role of visitation in discipleship</a:t>
            </a:r>
          </a:p>
        </p:txBody>
      </p:sp>
    </p:spTree>
    <p:extLst>
      <p:ext uri="{BB962C8B-B14F-4D97-AF65-F5344CB8AC3E}">
        <p14:creationId xmlns:p14="http://schemas.microsoft.com/office/powerpoint/2010/main" val="3426906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D1F0C067-5933-9C48-A520-01AFB3CDF876}"/>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54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endParaRPr>
          </a:p>
        </p:txBody>
      </p:sp>
      <p:sp>
        <p:nvSpPr>
          <p:cNvPr id="8" name="Content Placeholder 2">
            <a:extLst>
              <a:ext uri="{FF2B5EF4-FFF2-40B4-BE49-F238E27FC236}">
                <a16:creationId xmlns:a16="http://schemas.microsoft.com/office/drawing/2014/main" id="{2ABD49EC-1F5B-AE4F-80C1-7043BFF2808C}"/>
              </a:ext>
            </a:extLst>
          </p:cNvPr>
          <p:cNvSpPr txBox="1">
            <a:spLocks/>
          </p:cNvSpPr>
          <p:nvPr/>
        </p:nvSpPr>
        <p:spPr>
          <a:xfrm>
            <a:off x="979100" y="226210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en-US" sz="5400" dirty="0">
                <a:solidFill>
                  <a:srgbClr val="FFFF00"/>
                </a:solidFill>
              </a:rPr>
              <a:t>Home visitation helps create a healthy culture in the church.</a:t>
            </a:r>
            <a:endParaRPr kumimoji="0" lang="en-US" sz="6600" b="1" i="1" u="sng" strike="noStrike" kern="1200" cap="none" spc="0" normalizeH="0" baseline="0" noProof="0" dirty="0">
              <a:ln>
                <a:noFill/>
              </a:ln>
              <a:solidFill>
                <a:srgbClr val="FFFF00"/>
              </a:solidFill>
              <a:effectLst/>
              <a:uLnTx/>
              <a:uFillTx/>
              <a:latin typeface="Corbel" panose="020B0503020204020204"/>
            </a:endParaRPr>
          </a:p>
        </p:txBody>
      </p:sp>
    </p:spTree>
    <p:extLst>
      <p:ext uri="{BB962C8B-B14F-4D97-AF65-F5344CB8AC3E}">
        <p14:creationId xmlns:p14="http://schemas.microsoft.com/office/powerpoint/2010/main" val="2215653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lvl="0">
              <a:defRPr/>
            </a:pPr>
            <a:r>
              <a:rPr lang="en-US" sz="4000" dirty="0">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latin typeface="Corbel" panose="020B0503020204020204"/>
              </a:rPr>
              <a:t>Pastoral Ministry, p. 223</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59226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00" i="1" dirty="0">
                <a:solidFill>
                  <a:srgbClr val="FFFF00"/>
                </a:solidFill>
              </a:rPr>
              <a:t>Elder H used to live here and preach to the people, but he was not a shepherd of the flock. He would tell the poor sheep that he would rather be horse-whipped than visit. He neglected personal labor, therefore pastoral work was not done in the church and its borders. The deacons and elders of the church have acted wisely and worked judiciously to keep the church in order, and we find the people in a much better condition than we had expected. We are happily disappointed. </a:t>
            </a:r>
            <a:endParaRPr lang="en-US" sz="3000" dirty="0">
              <a:solidFill>
                <a:srgbClr val="FFFF00"/>
              </a:solidFill>
            </a:endParaRPr>
          </a:p>
        </p:txBody>
      </p:sp>
    </p:spTree>
    <p:extLst>
      <p:ext uri="{BB962C8B-B14F-4D97-AF65-F5344CB8AC3E}">
        <p14:creationId xmlns:p14="http://schemas.microsoft.com/office/powerpoint/2010/main" val="849523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Pastoral Ministry, p. 223</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59226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00" i="1" dirty="0">
                <a:solidFill>
                  <a:srgbClr val="FFFF00"/>
                </a:solidFill>
              </a:rPr>
              <a:t>But when I look over the years, and think of what might have been done, if the man entrusted with the flock had been a faithful steward of God, watching for souls as one that must give an account, my heart is made sad. Had the preacher done the work of a pastor, a much larger number would now be rejoicing in the truth.</a:t>
            </a:r>
            <a:endParaRPr lang="en-US" sz="3000" dirty="0">
              <a:solidFill>
                <a:srgbClr val="FFFF00"/>
              </a:solidFill>
            </a:endParaRPr>
          </a:p>
        </p:txBody>
      </p:sp>
    </p:spTree>
    <p:extLst>
      <p:ext uri="{BB962C8B-B14F-4D97-AF65-F5344CB8AC3E}">
        <p14:creationId xmlns:p14="http://schemas.microsoft.com/office/powerpoint/2010/main" val="326953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6" name="Title 1">
            <a:extLst>
              <a:ext uri="{FF2B5EF4-FFF2-40B4-BE49-F238E27FC236}">
                <a16:creationId xmlns:a16="http://schemas.microsoft.com/office/drawing/2014/main" id="{9B1F81EA-1539-C049-ADC7-9F938CBF2E42}"/>
              </a:ext>
            </a:extLst>
          </p:cNvPr>
          <p:cNvSpPr txBox="1">
            <a:spLocks/>
          </p:cNvSpPr>
          <p:nvPr/>
        </p:nvSpPr>
        <p:spPr bwMode="gray">
          <a:xfrm>
            <a:off x="1215189" y="2002849"/>
            <a:ext cx="9757611" cy="1672390"/>
          </a:xfrm>
          <a:prstGeom prst="rect">
            <a:avLst/>
          </a:prstGeom>
        </p:spPr>
        <p:txBody>
          <a:bodyPr vert="horz" lIns="91440" tIns="45720" rIns="91440" bIns="45720" rtlCol="0" anchor="b">
            <a:normAutofit fontScale="67500" lnSpcReduction="20000"/>
          </a:bodyPr>
          <a:lstStyle>
            <a:lvl1pPr algn="l" defTabSz="457200" rtl="0" eaLnBrk="1" latinLnBrk="0" hangingPunct="1">
              <a:spcBef>
                <a:spcPct val="0"/>
              </a:spcBef>
              <a:buNone/>
              <a:defRPr sz="54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8800" dirty="0"/>
              <a:t>How, What, Who, When</a:t>
            </a:r>
          </a:p>
        </p:txBody>
      </p:sp>
    </p:spTree>
    <p:extLst>
      <p:ext uri="{BB962C8B-B14F-4D97-AF65-F5344CB8AC3E}">
        <p14:creationId xmlns:p14="http://schemas.microsoft.com/office/powerpoint/2010/main" val="4202047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C008078-A6BC-8947-9816-2C05F3DE1013}"/>
              </a:ext>
            </a:extLst>
          </p:cNvPr>
          <p:cNvSpPr txBox="1">
            <a:spLocks/>
          </p:cNvSpPr>
          <p:nvPr/>
        </p:nvSpPr>
        <p:spPr>
          <a:xfrm>
            <a:off x="838200" y="852799"/>
            <a:ext cx="10515600" cy="1325563"/>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FFFF00"/>
                </a:solidFill>
                <a:effectLst/>
                <a:uLnTx/>
                <a:uFillTx/>
                <a:latin typeface="Corbel" panose="020B0503020204020204"/>
                <a:ea typeface="+mj-ea"/>
                <a:cs typeface="+mj-cs"/>
              </a:rPr>
              <a:t>How should the home visitation </a:t>
            </a:r>
          </a:p>
          <a:p>
            <a:pPr marL="0" marR="0" lvl="0" indent="0" algn="l" defTabSz="914400" rtl="0" eaLnBrk="1" fontAlgn="auto" latinLnBrk="0" hangingPunct="1">
              <a:lnSpc>
                <a:spcPct val="90000"/>
              </a:lnSpc>
              <a:spcBef>
                <a:spcPct val="0"/>
              </a:spcBef>
              <a:spcAft>
                <a:spcPts val="0"/>
              </a:spcAft>
              <a:buClrTx/>
              <a:buSzTx/>
              <a:buFontTx/>
              <a:buNone/>
              <a:tabLst/>
              <a:defRPr/>
            </a:pPr>
            <a:r>
              <a:rPr lang="en-US" dirty="0">
                <a:solidFill>
                  <a:srgbClr val="FFFF00"/>
                </a:solidFill>
                <a:latin typeface="Corbel" panose="020B0503020204020204"/>
              </a:rPr>
              <a:t>be done?</a:t>
            </a:r>
            <a:endParaRPr kumimoji="0" lang="en-US" sz="5400" b="0" i="0" u="none" strike="noStrike" kern="1200" cap="none" spc="0" normalizeH="0" baseline="0" noProof="0" dirty="0">
              <a:ln>
                <a:noFill/>
              </a:ln>
              <a:solidFill>
                <a:srgbClr val="FFFF00"/>
              </a:solidFill>
              <a:effectLst/>
              <a:uLnTx/>
              <a:uFillTx/>
              <a:latin typeface="Corbel" panose="020B0503020204020204"/>
            </a:endParaRPr>
          </a:p>
        </p:txBody>
      </p:sp>
      <p:sp>
        <p:nvSpPr>
          <p:cNvPr id="8" name="Content Placeholder 2">
            <a:extLst>
              <a:ext uri="{FF2B5EF4-FFF2-40B4-BE49-F238E27FC236}">
                <a16:creationId xmlns:a16="http://schemas.microsoft.com/office/drawing/2014/main" id="{4AB37675-9E88-A240-BE6A-45F0BAF1AA2A}"/>
              </a:ext>
            </a:extLst>
          </p:cNvPr>
          <p:cNvSpPr txBox="1">
            <a:spLocks/>
          </p:cNvSpPr>
          <p:nvPr/>
        </p:nvSpPr>
        <p:spPr>
          <a:xfrm>
            <a:off x="1120000" y="2483257"/>
            <a:ext cx="10233800" cy="31554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In person.</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Zoom</a:t>
            </a:r>
          </a:p>
          <a:p>
            <a:pPr>
              <a:defRPr/>
            </a:pPr>
            <a:r>
              <a:rPr kumimoji="0" lang="en-US" sz="3600" b="1" i="0" u="none" strike="noStrike" kern="1200" cap="none" spc="0" normalizeH="0" baseline="0" noProof="0" dirty="0">
                <a:ln>
                  <a:noFill/>
                </a:ln>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effectLst/>
                <a:uLnTx/>
                <a:uFillTx/>
                <a:latin typeface="Corbel" panose="020B0503020204020204"/>
                <a:ea typeface="+mn-ea"/>
                <a:cs typeface="+mn-cs"/>
              </a:rPr>
              <a:t>Phone call</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1" i="1" u="sng" strike="noStrike" kern="1200" cap="none" spc="0" normalizeH="0" baseline="0" noProof="0" dirty="0">
              <a:ln>
                <a:noFill/>
              </a:ln>
              <a:solidFill>
                <a:srgbClr val="FFFF00"/>
              </a:solidFill>
              <a:effectLst/>
              <a:uLnTx/>
              <a:uFillTx/>
              <a:latin typeface="Corbel" panose="020B0503020204020204"/>
              <a:ea typeface="+mn-ea"/>
              <a:cs typeface="+mn-cs"/>
            </a:endParaRPr>
          </a:p>
        </p:txBody>
      </p:sp>
    </p:spTree>
    <p:extLst>
      <p:ext uri="{BB962C8B-B14F-4D97-AF65-F5344CB8AC3E}">
        <p14:creationId xmlns:p14="http://schemas.microsoft.com/office/powerpoint/2010/main" val="245299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err="1">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Lesslie</a:t>
            </a: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 </a:t>
            </a:r>
            <a:r>
              <a:rPr kumimoji="0" lang="en-US" sz="4000" b="0" i="0" u="none" strike="noStrike" kern="1200" cap="none" spc="0" normalizeH="0" baseline="0" noProof="0" dirty="0" err="1">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Newbigin</a:t>
            </a: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 </a:t>
            </a:r>
            <a:r>
              <a:rPr kumimoji="0" lang="en-US" sz="4000" b="0" i="1"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The Good Shepherd</a:t>
            </a: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 p. 39</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59226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dirty="0">
                <a:solidFill>
                  <a:srgbClr val="FFFF00"/>
                </a:solidFill>
              </a:rPr>
              <a:t>Pastoral visiting represents that loving, caring relationship [of God]. The pastor visits every member of his congregation, however poor and insignificant, not because he is useful for the parish program, or because he is influential or helpful, but simply because he is one of God's children.</a:t>
            </a:r>
          </a:p>
        </p:txBody>
      </p:sp>
    </p:spTree>
    <p:extLst>
      <p:ext uri="{BB962C8B-B14F-4D97-AF65-F5344CB8AC3E}">
        <p14:creationId xmlns:p14="http://schemas.microsoft.com/office/powerpoint/2010/main" val="3266209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C008078-A6BC-8947-9816-2C05F3DE1013}"/>
              </a:ext>
            </a:extLst>
          </p:cNvPr>
          <p:cNvSpPr txBox="1">
            <a:spLocks/>
          </p:cNvSpPr>
          <p:nvPr/>
        </p:nvSpPr>
        <p:spPr>
          <a:xfrm>
            <a:off x="838200" y="852799"/>
            <a:ext cx="10515600" cy="1325563"/>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FFFF00"/>
                </a:solidFill>
                <a:effectLst/>
                <a:uLnTx/>
                <a:uFillTx/>
                <a:latin typeface="Corbel" panose="020B0503020204020204"/>
                <a:ea typeface="+mj-ea"/>
                <a:cs typeface="+mj-cs"/>
              </a:rPr>
              <a:t>How should the home visitation </a:t>
            </a:r>
          </a:p>
          <a:p>
            <a:pPr marL="0" marR="0" lvl="0" indent="0" algn="l" defTabSz="914400" rtl="0" eaLnBrk="1" fontAlgn="auto" latinLnBrk="0" hangingPunct="1">
              <a:lnSpc>
                <a:spcPct val="90000"/>
              </a:lnSpc>
              <a:spcBef>
                <a:spcPct val="0"/>
              </a:spcBef>
              <a:spcAft>
                <a:spcPts val="0"/>
              </a:spcAft>
              <a:buClrTx/>
              <a:buSzTx/>
              <a:buFontTx/>
              <a:buNone/>
              <a:tabLst/>
              <a:defRPr/>
            </a:pPr>
            <a:r>
              <a:rPr lang="en-US" dirty="0">
                <a:solidFill>
                  <a:srgbClr val="FFFF00"/>
                </a:solidFill>
                <a:latin typeface="Corbel" panose="020B0503020204020204"/>
              </a:rPr>
              <a:t>be set up?</a:t>
            </a:r>
            <a:endParaRPr kumimoji="0" lang="en-US" sz="5400" b="0" i="0" u="none" strike="noStrike" kern="1200" cap="none" spc="0" normalizeH="0" baseline="0" noProof="0" dirty="0">
              <a:ln>
                <a:noFill/>
              </a:ln>
              <a:solidFill>
                <a:srgbClr val="FFFF00"/>
              </a:solidFill>
              <a:effectLst/>
              <a:uLnTx/>
              <a:uFillTx/>
              <a:latin typeface="Corbel" panose="020B0503020204020204"/>
            </a:endParaRPr>
          </a:p>
        </p:txBody>
      </p:sp>
      <p:sp>
        <p:nvSpPr>
          <p:cNvPr id="8" name="Content Placeholder 2">
            <a:extLst>
              <a:ext uri="{FF2B5EF4-FFF2-40B4-BE49-F238E27FC236}">
                <a16:creationId xmlns:a16="http://schemas.microsoft.com/office/drawing/2014/main" id="{4AB37675-9E88-A240-BE6A-45F0BAF1AA2A}"/>
              </a:ext>
            </a:extLst>
          </p:cNvPr>
          <p:cNvSpPr txBox="1">
            <a:spLocks/>
          </p:cNvSpPr>
          <p:nvPr/>
        </p:nvSpPr>
        <p:spPr>
          <a:xfrm>
            <a:off x="1120000" y="2483257"/>
            <a:ext cx="10233800" cy="31554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In person or by phone.</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Reassure them that there’s no hidden agenda.</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You simply want to connect with them personally and pray. And maybe leave a little gift (bookmark).</a:t>
            </a:r>
            <a:endParaRPr kumimoji="0" lang="en-US" sz="3600" b="1" i="0" u="none" strike="noStrike" kern="1200" cap="none" spc="0" normalizeH="0" baseline="0" noProof="0" dirty="0">
              <a:ln>
                <a:noFill/>
              </a:ln>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effectLst/>
              <a:uLnTx/>
              <a:uFillTx/>
              <a:latin typeface="Corbel" panose="020B050302020402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1" i="1" u="sng" strike="noStrike" kern="1200" cap="none" spc="0" normalizeH="0" baseline="0" noProof="0" dirty="0">
              <a:ln>
                <a:noFill/>
              </a:ln>
              <a:solidFill>
                <a:srgbClr val="FFFF00"/>
              </a:solidFill>
              <a:effectLst/>
              <a:uLnTx/>
              <a:uFillTx/>
              <a:latin typeface="Corbel" panose="020B0503020204020204"/>
              <a:ea typeface="+mn-ea"/>
              <a:cs typeface="+mn-cs"/>
            </a:endParaRPr>
          </a:p>
        </p:txBody>
      </p:sp>
    </p:spTree>
    <p:extLst>
      <p:ext uri="{BB962C8B-B14F-4D97-AF65-F5344CB8AC3E}">
        <p14:creationId xmlns:p14="http://schemas.microsoft.com/office/powerpoint/2010/main" val="309028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C008078-A6BC-8947-9816-2C05F3DE1013}"/>
              </a:ext>
            </a:extLst>
          </p:cNvPr>
          <p:cNvSpPr txBox="1">
            <a:spLocks/>
          </p:cNvSpPr>
          <p:nvPr/>
        </p:nvSpPr>
        <p:spPr>
          <a:xfrm>
            <a:off x="838200" y="852799"/>
            <a:ext cx="10515600" cy="1325563"/>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FFFF00"/>
                </a:solidFill>
                <a:effectLst/>
                <a:uLnTx/>
                <a:uFillTx/>
                <a:latin typeface="Corbel" panose="020B0503020204020204"/>
                <a:ea typeface="+mj-ea"/>
                <a:cs typeface="+mj-cs"/>
              </a:rPr>
              <a:t>How often should members be visited</a:t>
            </a:r>
            <a:r>
              <a:rPr lang="en-US" dirty="0">
                <a:solidFill>
                  <a:srgbClr val="FFFF00"/>
                </a:solidFill>
                <a:latin typeface="Corbel" panose="020B0503020204020204"/>
              </a:rPr>
              <a:t>?</a:t>
            </a:r>
            <a:endParaRPr kumimoji="0" lang="en-US" sz="5400" b="0" i="0" u="none" strike="noStrike" kern="1200" cap="none" spc="0" normalizeH="0" baseline="0" noProof="0" dirty="0">
              <a:ln>
                <a:noFill/>
              </a:ln>
              <a:solidFill>
                <a:srgbClr val="FFFF00"/>
              </a:solidFill>
              <a:effectLst/>
              <a:uLnTx/>
              <a:uFillTx/>
              <a:latin typeface="Corbel" panose="020B0503020204020204"/>
            </a:endParaRPr>
          </a:p>
        </p:txBody>
      </p:sp>
      <p:sp>
        <p:nvSpPr>
          <p:cNvPr id="8" name="Content Placeholder 2">
            <a:extLst>
              <a:ext uri="{FF2B5EF4-FFF2-40B4-BE49-F238E27FC236}">
                <a16:creationId xmlns:a16="http://schemas.microsoft.com/office/drawing/2014/main" id="{4AB37675-9E88-A240-BE6A-45F0BAF1AA2A}"/>
              </a:ext>
            </a:extLst>
          </p:cNvPr>
          <p:cNvSpPr txBox="1">
            <a:spLocks/>
          </p:cNvSpPr>
          <p:nvPr/>
        </p:nvSpPr>
        <p:spPr>
          <a:xfrm>
            <a:off x="1064285" y="2178362"/>
            <a:ext cx="10233800" cy="31554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Depends.  However, about twice a year.</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If you dedicate 4 hours a week to visit 4 families/individuals, you will be able to visit about 90 families/individuals per year.</a:t>
            </a:r>
          </a:p>
          <a:p>
            <a:pPr>
              <a:defRPr/>
            </a:pPr>
            <a:r>
              <a:rPr kumimoji="0" lang="en-US" sz="3600" b="1" i="0" u="none" strike="noStrike" kern="1200" cap="none" spc="0" normalizeH="0" baseline="0" noProof="0" dirty="0">
                <a:ln>
                  <a:noFill/>
                </a:ln>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effectLst/>
                <a:uLnTx/>
                <a:uFillTx/>
                <a:latin typeface="Corbel" panose="020B0503020204020204"/>
                <a:ea typeface="+mn-ea"/>
                <a:cs typeface="+mn-cs"/>
              </a:rPr>
              <a:t>Of course, the more people involved in visitation</a:t>
            </a: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 the more visits can be made.</a:t>
            </a:r>
            <a:endParaRPr kumimoji="0" lang="en-US" sz="3600" b="1" i="0" u="none" strike="noStrike" kern="1200" cap="none" spc="0" normalizeH="0" baseline="0" noProof="0" dirty="0">
              <a:ln>
                <a:noFill/>
              </a:ln>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effectLst/>
              <a:uLnTx/>
              <a:uFillTx/>
              <a:latin typeface="Corbel" panose="020B050302020402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1" i="1" u="sng" strike="noStrike" kern="1200" cap="none" spc="0" normalizeH="0" baseline="0" noProof="0" dirty="0">
              <a:ln>
                <a:noFill/>
              </a:ln>
              <a:solidFill>
                <a:srgbClr val="FFFF00"/>
              </a:solidFill>
              <a:effectLst/>
              <a:uLnTx/>
              <a:uFillTx/>
              <a:latin typeface="Corbel" panose="020B0503020204020204"/>
              <a:ea typeface="+mn-ea"/>
              <a:cs typeface="+mn-cs"/>
            </a:endParaRPr>
          </a:p>
        </p:txBody>
      </p:sp>
    </p:spTree>
    <p:extLst>
      <p:ext uri="{BB962C8B-B14F-4D97-AF65-F5344CB8AC3E}">
        <p14:creationId xmlns:p14="http://schemas.microsoft.com/office/powerpoint/2010/main" val="1028615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C008078-A6BC-8947-9816-2C05F3DE1013}"/>
              </a:ext>
            </a:extLst>
          </p:cNvPr>
          <p:cNvSpPr txBox="1">
            <a:spLocks/>
          </p:cNvSpPr>
          <p:nvPr/>
        </p:nvSpPr>
        <p:spPr>
          <a:xfrm>
            <a:off x="838200" y="85279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FFFF00"/>
                </a:solidFill>
                <a:effectLst/>
                <a:uLnTx/>
                <a:uFillTx/>
                <a:latin typeface="Corbel" panose="020B0503020204020204"/>
                <a:ea typeface="+mj-ea"/>
                <a:cs typeface="+mj-cs"/>
              </a:rPr>
              <a:t>How long should the visit be</a:t>
            </a:r>
            <a:r>
              <a:rPr lang="en-US" dirty="0">
                <a:solidFill>
                  <a:srgbClr val="FFFF00"/>
                </a:solidFill>
                <a:latin typeface="Corbel" panose="020B0503020204020204"/>
              </a:rPr>
              <a:t>?</a:t>
            </a:r>
            <a:endParaRPr kumimoji="0" lang="en-US" sz="5400" b="0" i="0" u="none" strike="noStrike" kern="1200" cap="none" spc="0" normalizeH="0" baseline="0" noProof="0" dirty="0">
              <a:ln>
                <a:noFill/>
              </a:ln>
              <a:solidFill>
                <a:srgbClr val="FFFF00"/>
              </a:solidFill>
              <a:effectLst/>
              <a:uLnTx/>
              <a:uFillTx/>
              <a:latin typeface="Corbel" panose="020B0503020204020204"/>
            </a:endParaRPr>
          </a:p>
        </p:txBody>
      </p:sp>
      <p:sp>
        <p:nvSpPr>
          <p:cNvPr id="8" name="Content Placeholder 2">
            <a:extLst>
              <a:ext uri="{FF2B5EF4-FFF2-40B4-BE49-F238E27FC236}">
                <a16:creationId xmlns:a16="http://schemas.microsoft.com/office/drawing/2014/main" id="{4AB37675-9E88-A240-BE6A-45F0BAF1AA2A}"/>
              </a:ext>
            </a:extLst>
          </p:cNvPr>
          <p:cNvSpPr txBox="1">
            <a:spLocks/>
          </p:cNvSpPr>
          <p:nvPr/>
        </p:nvSpPr>
        <p:spPr>
          <a:xfrm>
            <a:off x="1064285" y="2178362"/>
            <a:ext cx="10233800" cy="31554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Depends.  Usually less than an hour.</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en-US" sz="3600" b="1" i="1" u="sng" strike="noStrike" kern="1200" cap="none" spc="0" normalizeH="0" baseline="0" noProof="0" dirty="0">
              <a:ln>
                <a:noFill/>
              </a:ln>
              <a:solidFill>
                <a:srgbClr val="FFFF00"/>
              </a:solidFill>
              <a:effectLst/>
              <a:uLnTx/>
              <a:uFillTx/>
              <a:latin typeface="Corbel" panose="020B0503020204020204"/>
              <a:ea typeface="+mn-ea"/>
              <a:cs typeface="+mn-cs"/>
            </a:endParaRPr>
          </a:p>
        </p:txBody>
      </p:sp>
    </p:spTree>
    <p:extLst>
      <p:ext uri="{BB962C8B-B14F-4D97-AF65-F5344CB8AC3E}">
        <p14:creationId xmlns:p14="http://schemas.microsoft.com/office/powerpoint/2010/main" val="317045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C008078-A6BC-8947-9816-2C05F3DE1013}"/>
              </a:ext>
            </a:extLst>
          </p:cNvPr>
          <p:cNvSpPr txBox="1">
            <a:spLocks/>
          </p:cNvSpPr>
          <p:nvPr/>
        </p:nvSpPr>
        <p:spPr>
          <a:xfrm>
            <a:off x="838200" y="85279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FFFF00"/>
                </a:solidFill>
                <a:effectLst/>
                <a:uLnTx/>
                <a:uFillTx/>
                <a:latin typeface="Corbel" panose="020B0503020204020204"/>
                <a:ea typeface="+mj-ea"/>
                <a:cs typeface="+mj-cs"/>
              </a:rPr>
              <a:t>What do you do during the visit?</a:t>
            </a:r>
            <a:endParaRPr kumimoji="0" lang="en-US" sz="5400" b="0" i="0" u="none" strike="noStrike" kern="1200" cap="none" spc="0" normalizeH="0" baseline="0" noProof="0" dirty="0">
              <a:ln>
                <a:noFill/>
              </a:ln>
              <a:solidFill>
                <a:srgbClr val="FFFF00"/>
              </a:solidFill>
              <a:effectLst/>
              <a:uLnTx/>
              <a:uFillTx/>
              <a:latin typeface="Corbel" panose="020B0503020204020204"/>
            </a:endParaRPr>
          </a:p>
        </p:txBody>
      </p:sp>
      <p:sp>
        <p:nvSpPr>
          <p:cNvPr id="8" name="Content Placeholder 2">
            <a:extLst>
              <a:ext uri="{FF2B5EF4-FFF2-40B4-BE49-F238E27FC236}">
                <a16:creationId xmlns:a16="http://schemas.microsoft.com/office/drawing/2014/main" id="{4AB37675-9E88-A240-BE6A-45F0BAF1AA2A}"/>
              </a:ext>
            </a:extLst>
          </p:cNvPr>
          <p:cNvSpPr txBox="1">
            <a:spLocks/>
          </p:cNvSpPr>
          <p:nvPr/>
        </p:nvSpPr>
        <p:spPr>
          <a:xfrm>
            <a:off x="1064285" y="2178362"/>
            <a:ext cx="10233800" cy="31554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Do what Jesus did:  mingle, desire their good, sympathize, minister, and end with prayer.</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Follow the FORT acronym.</a:t>
            </a:r>
          </a:p>
        </p:txBody>
      </p:sp>
    </p:spTree>
    <p:extLst>
      <p:ext uri="{BB962C8B-B14F-4D97-AF65-F5344CB8AC3E}">
        <p14:creationId xmlns:p14="http://schemas.microsoft.com/office/powerpoint/2010/main" val="132000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567727" y="1533617"/>
            <a:ext cx="9001125" cy="276998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lang="en-US" sz="4000" dirty="0">
                <a:solidFill>
                  <a:srgbClr val="FFFF00"/>
                </a:solidFill>
                <a:latin typeface="Century Gothic" panose="020B0502020202020204"/>
              </a:rPr>
              <a:t>Disciple</a:t>
            </a:r>
            <a:r>
              <a:rPr lang="en-US" sz="4000" dirty="0">
                <a:solidFill>
                  <a:prstClr val="white"/>
                </a:solidFill>
                <a:latin typeface="Century Gothic" panose="020B0502020202020204"/>
              </a:rPr>
              <a:t>:  A follower of Jesus who is actively involved in building up the kingdom of God.</a:t>
            </a: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Tree>
    <p:extLst>
      <p:ext uri="{BB962C8B-B14F-4D97-AF65-F5344CB8AC3E}">
        <p14:creationId xmlns:p14="http://schemas.microsoft.com/office/powerpoint/2010/main" val="419343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C008078-A6BC-8947-9816-2C05F3DE1013}"/>
              </a:ext>
            </a:extLst>
          </p:cNvPr>
          <p:cNvSpPr txBox="1">
            <a:spLocks/>
          </p:cNvSpPr>
          <p:nvPr/>
        </p:nvSpPr>
        <p:spPr>
          <a:xfrm>
            <a:off x="838200" y="85279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FFFF00"/>
                </a:solidFill>
                <a:effectLst/>
                <a:uLnTx/>
                <a:uFillTx/>
                <a:latin typeface="Corbel" panose="020B0503020204020204"/>
              </a:rPr>
              <a:t>FORT</a:t>
            </a:r>
          </a:p>
        </p:txBody>
      </p:sp>
      <p:sp>
        <p:nvSpPr>
          <p:cNvPr id="8" name="Content Placeholder 2">
            <a:extLst>
              <a:ext uri="{FF2B5EF4-FFF2-40B4-BE49-F238E27FC236}">
                <a16:creationId xmlns:a16="http://schemas.microsoft.com/office/drawing/2014/main" id="{4AB37675-9E88-A240-BE6A-45F0BAF1AA2A}"/>
              </a:ext>
            </a:extLst>
          </p:cNvPr>
          <p:cNvSpPr txBox="1">
            <a:spLocks/>
          </p:cNvSpPr>
          <p:nvPr/>
        </p:nvSpPr>
        <p:spPr>
          <a:xfrm>
            <a:off x="1064285" y="2178362"/>
            <a:ext cx="10233800" cy="31554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Family</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Occupation</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Religion</a:t>
            </a:r>
          </a:p>
          <a:p>
            <a:pPr marL="0" indent="0">
              <a:buNone/>
              <a:defRPr/>
            </a:pPr>
            <a:endPar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endParaRPr>
          </a:p>
          <a:p>
            <a:pPr marL="0" indent="0" algn="ctr">
              <a:buNone/>
              <a:defRPr/>
            </a:pPr>
            <a:r>
              <a:rPr lang="en-US" sz="3600" b="1" dirty="0">
                <a:solidFill>
                  <a:srgbClr val="FFFF00"/>
                </a:solidFill>
                <a:latin typeface="Corbel" panose="020B0503020204020204"/>
              </a:rPr>
              <a:t>Listen. Listen. Listen</a:t>
            </a:r>
          </a:p>
        </p:txBody>
      </p:sp>
    </p:spTree>
    <p:extLst>
      <p:ext uri="{BB962C8B-B14F-4D97-AF65-F5344CB8AC3E}">
        <p14:creationId xmlns:p14="http://schemas.microsoft.com/office/powerpoint/2010/main" val="1908637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C008078-A6BC-8947-9816-2C05F3DE1013}"/>
              </a:ext>
            </a:extLst>
          </p:cNvPr>
          <p:cNvSpPr txBox="1">
            <a:spLocks/>
          </p:cNvSpPr>
          <p:nvPr/>
        </p:nvSpPr>
        <p:spPr>
          <a:xfrm>
            <a:off x="838200" y="85279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FFFF00"/>
                </a:solidFill>
                <a:effectLst/>
                <a:uLnTx/>
                <a:uFillTx/>
                <a:latin typeface="Corbel" panose="020B0503020204020204"/>
              </a:rPr>
              <a:t>FORT</a:t>
            </a:r>
          </a:p>
        </p:txBody>
      </p:sp>
      <p:sp>
        <p:nvSpPr>
          <p:cNvPr id="8" name="Content Placeholder 2">
            <a:extLst>
              <a:ext uri="{FF2B5EF4-FFF2-40B4-BE49-F238E27FC236}">
                <a16:creationId xmlns:a16="http://schemas.microsoft.com/office/drawing/2014/main" id="{4AB37675-9E88-A240-BE6A-45F0BAF1AA2A}"/>
              </a:ext>
            </a:extLst>
          </p:cNvPr>
          <p:cNvSpPr txBox="1">
            <a:spLocks/>
          </p:cNvSpPr>
          <p:nvPr/>
        </p:nvSpPr>
        <p:spPr>
          <a:xfrm>
            <a:off x="1064285" y="2178362"/>
            <a:ext cx="10233800" cy="31554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Family</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Occupation</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Religion</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Testimony/thoughts</a:t>
            </a:r>
          </a:p>
          <a:p>
            <a:pPr marL="0" indent="0">
              <a:buNone/>
              <a:defRPr/>
            </a:pPr>
            <a:r>
              <a:rPr lang="en-US" sz="3600" b="1" dirty="0">
                <a:solidFill>
                  <a:srgbClr val="FFFF00"/>
                </a:solidFill>
                <a:latin typeface="Corbel" panose="020B0503020204020204"/>
              </a:rPr>
              <a:t>Bible Promise and Prayer</a:t>
            </a:r>
          </a:p>
          <a:p>
            <a:pPr marL="0" indent="0">
              <a:buNone/>
              <a:defRPr/>
            </a:pPr>
            <a:endPar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endParaRPr>
          </a:p>
          <a:p>
            <a:pPr marL="0" indent="0" algn="ctr">
              <a:buNone/>
              <a:defRPr/>
            </a:pPr>
            <a:endParaRPr lang="en-US" sz="3600" b="1" dirty="0">
              <a:solidFill>
                <a:srgbClr val="FFFF00"/>
              </a:solidFill>
              <a:latin typeface="Corbel" panose="020B0503020204020204"/>
            </a:endParaRPr>
          </a:p>
        </p:txBody>
      </p:sp>
    </p:spTree>
    <p:extLst>
      <p:ext uri="{BB962C8B-B14F-4D97-AF65-F5344CB8AC3E}">
        <p14:creationId xmlns:p14="http://schemas.microsoft.com/office/powerpoint/2010/main" val="3963487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4E6A99E6-AC31-1B41-A597-F460922698E9}"/>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Ellen White instructed the minister to</a:t>
            </a:r>
          </a:p>
        </p:txBody>
      </p:sp>
      <p:sp>
        <p:nvSpPr>
          <p:cNvPr id="8" name="Content Placeholder 2">
            <a:extLst>
              <a:ext uri="{FF2B5EF4-FFF2-40B4-BE49-F238E27FC236}">
                <a16:creationId xmlns:a16="http://schemas.microsoft.com/office/drawing/2014/main" id="{7BC73DA8-262B-B649-AD4C-F80D5685ECB5}"/>
              </a:ext>
            </a:extLst>
          </p:cNvPr>
          <p:cNvSpPr txBox="1">
            <a:spLocks/>
          </p:cNvSpPr>
          <p:nvPr/>
        </p:nvSpPr>
        <p:spPr>
          <a:xfrm>
            <a:off x="979100" y="1390974"/>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3200" i="1" dirty="0">
                <a:solidFill>
                  <a:srgbClr val="FFFF00"/>
                </a:solidFill>
              </a:rPr>
              <a:t>…visit every family, not merely as a guest to enjoy their hospitality, but to inquire into the spiritual condition of every member of the household. [The pas tor's] own soul must be imbued with the love of God; then by kindly courtesy he may win his way to the hearts of all, and labor successfully for parents and children, entreating, warning, encouraging, as the case demands.</a:t>
            </a:r>
            <a:r>
              <a:rPr lang="en-US" sz="4000" dirty="0">
                <a:solidFill>
                  <a:srgbClr val="FFFF00"/>
                </a:solidFill>
              </a:rPr>
              <a:t> </a:t>
            </a:r>
          </a:p>
          <a:p>
            <a:pPr marL="0" lvl="0" indent="0">
              <a:buNone/>
              <a:defRPr/>
            </a:pPr>
            <a:r>
              <a:rPr kumimoji="0" lang="en-US" sz="4000" i="0" u="none" strike="noStrike" kern="1200" cap="none" spc="0" normalizeH="0" baseline="0" noProof="0" dirty="0">
                <a:ln>
                  <a:noFill/>
                </a:ln>
                <a:solidFill>
                  <a:srgbClr val="FFFF00"/>
                </a:solidFill>
                <a:effectLst/>
                <a:uLnTx/>
                <a:uFillTx/>
                <a:latin typeface="Corbel" panose="020B0503020204020204"/>
              </a:rPr>
              <a:t>Evangelism, p. 347</a:t>
            </a:r>
          </a:p>
        </p:txBody>
      </p:sp>
    </p:spTree>
    <p:extLst>
      <p:ext uri="{BB962C8B-B14F-4D97-AF65-F5344CB8AC3E}">
        <p14:creationId xmlns:p14="http://schemas.microsoft.com/office/powerpoint/2010/main" val="390665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5" y="2517992"/>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C008078-A6BC-8947-9816-2C05F3DE1013}"/>
              </a:ext>
            </a:extLst>
          </p:cNvPr>
          <p:cNvSpPr txBox="1">
            <a:spLocks/>
          </p:cNvSpPr>
          <p:nvPr/>
        </p:nvSpPr>
        <p:spPr>
          <a:xfrm>
            <a:off x="838200" y="85279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FFFF00"/>
                </a:solidFill>
                <a:effectLst/>
                <a:uLnTx/>
                <a:uFillTx/>
                <a:latin typeface="Corbel" panose="020B0503020204020204"/>
                <a:ea typeface="+mj-ea"/>
                <a:cs typeface="+mj-cs"/>
              </a:rPr>
              <a:t>Who should do the visiting?</a:t>
            </a:r>
            <a:endParaRPr kumimoji="0" lang="en-US" sz="5400" b="0" i="0" u="none" strike="noStrike" kern="1200" cap="none" spc="0" normalizeH="0" baseline="0" noProof="0" dirty="0">
              <a:ln>
                <a:noFill/>
              </a:ln>
              <a:solidFill>
                <a:srgbClr val="FFFF00"/>
              </a:solidFill>
              <a:effectLst/>
              <a:uLnTx/>
              <a:uFillTx/>
              <a:latin typeface="Corbel" panose="020B0503020204020204"/>
            </a:endParaRPr>
          </a:p>
        </p:txBody>
      </p:sp>
      <p:sp>
        <p:nvSpPr>
          <p:cNvPr id="8" name="Content Placeholder 2">
            <a:extLst>
              <a:ext uri="{FF2B5EF4-FFF2-40B4-BE49-F238E27FC236}">
                <a16:creationId xmlns:a16="http://schemas.microsoft.com/office/drawing/2014/main" id="{4AB37675-9E88-A240-BE6A-45F0BAF1AA2A}"/>
              </a:ext>
            </a:extLst>
          </p:cNvPr>
          <p:cNvSpPr txBox="1">
            <a:spLocks/>
          </p:cNvSpPr>
          <p:nvPr/>
        </p:nvSpPr>
        <p:spPr>
          <a:xfrm>
            <a:off x="1064285" y="2471872"/>
            <a:ext cx="10233800" cy="31554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defRPr/>
            </a:pPr>
            <a:r>
              <a:rPr lang="en-US" sz="6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Pastors and Elders</a:t>
            </a:r>
          </a:p>
        </p:txBody>
      </p:sp>
    </p:spTree>
    <p:extLst>
      <p:ext uri="{BB962C8B-B14F-4D97-AF65-F5344CB8AC3E}">
        <p14:creationId xmlns:p14="http://schemas.microsoft.com/office/powerpoint/2010/main" val="2526740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Seventh-day Adventist Church Manual (2015)</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59226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i="1" dirty="0">
                <a:solidFill>
                  <a:srgbClr val="FFFF00"/>
                </a:solidFill>
              </a:rPr>
              <a:t>The pastoral work of the church should be shared by the pastor and the elders. In counsel with the pastor, the elders should visit members, minister to the sick, foster prayer ministries, arrange or lead out in anointing services and child dedications, encourage the disheartened, and assist in other pastoral responsibilities. As </a:t>
            </a:r>
            <a:r>
              <a:rPr lang="en-US" sz="3200" i="1" dirty="0" err="1">
                <a:solidFill>
                  <a:srgbClr val="FFFF00"/>
                </a:solidFill>
              </a:rPr>
              <a:t>undershepherds</a:t>
            </a:r>
            <a:r>
              <a:rPr lang="en-US" sz="3200" i="1" dirty="0">
                <a:solidFill>
                  <a:srgbClr val="FFFF00"/>
                </a:solidFill>
              </a:rPr>
              <a:t>, elders should exercise constant vigilance over the flock.</a:t>
            </a:r>
            <a:r>
              <a:rPr lang="en-US" sz="3200" dirty="0">
                <a:solidFill>
                  <a:srgbClr val="FFFF00"/>
                </a:solidFill>
              </a:rPr>
              <a:t>  (p. 74)</a:t>
            </a:r>
          </a:p>
        </p:txBody>
      </p:sp>
    </p:spTree>
    <p:extLst>
      <p:ext uri="{BB962C8B-B14F-4D97-AF65-F5344CB8AC3E}">
        <p14:creationId xmlns:p14="http://schemas.microsoft.com/office/powerpoint/2010/main" val="284360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C008078-A6BC-8947-9816-2C05F3DE1013}"/>
              </a:ext>
            </a:extLst>
          </p:cNvPr>
          <p:cNvSpPr txBox="1">
            <a:spLocks/>
          </p:cNvSpPr>
          <p:nvPr/>
        </p:nvSpPr>
        <p:spPr>
          <a:xfrm>
            <a:off x="838200" y="85279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FFFF00"/>
                </a:solidFill>
                <a:effectLst/>
                <a:uLnTx/>
                <a:uFillTx/>
                <a:latin typeface="Corbel" panose="020B0503020204020204"/>
                <a:ea typeface="+mj-ea"/>
                <a:cs typeface="+mj-cs"/>
              </a:rPr>
              <a:t>Who should be visited?</a:t>
            </a:r>
            <a:endParaRPr kumimoji="0" lang="en-US" sz="5400" b="0" i="0" u="none" strike="noStrike" kern="1200" cap="none" spc="0" normalizeH="0" baseline="0" noProof="0" dirty="0">
              <a:ln>
                <a:noFill/>
              </a:ln>
              <a:solidFill>
                <a:srgbClr val="FFFF00"/>
              </a:solidFill>
              <a:effectLst/>
              <a:uLnTx/>
              <a:uFillTx/>
              <a:latin typeface="Corbel" panose="020B0503020204020204"/>
            </a:endParaRPr>
          </a:p>
        </p:txBody>
      </p:sp>
      <p:sp>
        <p:nvSpPr>
          <p:cNvPr id="8" name="Content Placeholder 2">
            <a:extLst>
              <a:ext uri="{FF2B5EF4-FFF2-40B4-BE49-F238E27FC236}">
                <a16:creationId xmlns:a16="http://schemas.microsoft.com/office/drawing/2014/main" id="{4AB37675-9E88-A240-BE6A-45F0BAF1AA2A}"/>
              </a:ext>
            </a:extLst>
          </p:cNvPr>
          <p:cNvSpPr txBox="1">
            <a:spLocks/>
          </p:cNvSpPr>
          <p:nvPr/>
        </p:nvSpPr>
        <p:spPr>
          <a:xfrm>
            <a:off x="1064285" y="2178362"/>
            <a:ext cx="10233800" cy="31554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All members.</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Church leaders too. Especially church leaders.</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Antagonists. Especially the antagonists.</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Backslidden.</a:t>
            </a:r>
          </a:p>
          <a:p>
            <a:pPr marL="0" marR="0" lvl="0" indent="0" algn="l" defTabSz="914400" rtl="0" eaLnBrk="1" fontAlgn="auto" latinLnBrk="0" hangingPunct="1">
              <a:lnSpc>
                <a:spcPct val="90000"/>
              </a:lnSpc>
              <a:spcBef>
                <a:spcPts val="1000"/>
              </a:spcBef>
              <a:spcAft>
                <a:spcPts val="0"/>
              </a:spcAft>
              <a:buClrTx/>
              <a:buSzTx/>
              <a:buNone/>
              <a:tabLst/>
              <a:defRPr/>
            </a:pPr>
            <a:r>
              <a:rPr lang="en-US" sz="3600" b="1" i="1" dirty="0">
                <a:solidFill>
                  <a:srgbClr val="FFFF00"/>
                </a:solidFill>
                <a:latin typeface="Corbel" panose="020B0503020204020204"/>
              </a:rPr>
              <a:t>Home visitation is the best way for people to know that their church cares for them.</a:t>
            </a:r>
            <a:endParaRPr kumimoji="0" lang="en-US" sz="3600" b="1" i="1" strike="noStrike" kern="1200" cap="none" spc="0" normalizeH="0" baseline="0" noProof="0" dirty="0">
              <a:ln>
                <a:noFill/>
              </a:ln>
              <a:solidFill>
                <a:srgbClr val="FFFF00"/>
              </a:solidFill>
              <a:effectLst/>
              <a:uLnTx/>
              <a:uFillTx/>
              <a:latin typeface="Corbel" panose="020B0503020204020204"/>
              <a:ea typeface="+mn-ea"/>
              <a:cs typeface="+mn-cs"/>
            </a:endParaRPr>
          </a:p>
        </p:txBody>
      </p:sp>
    </p:spTree>
    <p:extLst>
      <p:ext uri="{BB962C8B-B14F-4D97-AF65-F5344CB8AC3E}">
        <p14:creationId xmlns:p14="http://schemas.microsoft.com/office/powerpoint/2010/main" val="2642561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C008078-A6BC-8947-9816-2C05F3DE1013}"/>
              </a:ext>
            </a:extLst>
          </p:cNvPr>
          <p:cNvSpPr txBox="1">
            <a:spLocks/>
          </p:cNvSpPr>
          <p:nvPr/>
        </p:nvSpPr>
        <p:spPr>
          <a:xfrm>
            <a:off x="838200" y="85279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FFFF00"/>
                </a:solidFill>
                <a:effectLst/>
                <a:uLnTx/>
                <a:uFillTx/>
                <a:latin typeface="Corbel" panose="020B0503020204020204"/>
                <a:ea typeface="+mj-ea"/>
                <a:cs typeface="+mj-cs"/>
              </a:rPr>
              <a:t>Where should the visit take place?</a:t>
            </a:r>
            <a:endParaRPr kumimoji="0" lang="en-US" sz="5400" b="0" i="0" u="none" strike="noStrike" kern="1200" cap="none" spc="0" normalizeH="0" baseline="0" noProof="0" dirty="0">
              <a:ln>
                <a:noFill/>
              </a:ln>
              <a:solidFill>
                <a:srgbClr val="FFFF00"/>
              </a:solidFill>
              <a:effectLst/>
              <a:uLnTx/>
              <a:uFillTx/>
              <a:latin typeface="Corbel" panose="020B0503020204020204"/>
            </a:endParaRPr>
          </a:p>
        </p:txBody>
      </p:sp>
      <p:sp>
        <p:nvSpPr>
          <p:cNvPr id="8" name="Content Placeholder 2">
            <a:extLst>
              <a:ext uri="{FF2B5EF4-FFF2-40B4-BE49-F238E27FC236}">
                <a16:creationId xmlns:a16="http://schemas.microsoft.com/office/drawing/2014/main" id="{4AB37675-9E88-A240-BE6A-45F0BAF1AA2A}"/>
              </a:ext>
            </a:extLst>
          </p:cNvPr>
          <p:cNvSpPr txBox="1">
            <a:spLocks/>
          </p:cNvSpPr>
          <p:nvPr/>
        </p:nvSpPr>
        <p:spPr>
          <a:xfrm>
            <a:off x="1064285" y="2178362"/>
            <a:ext cx="10233800" cy="31554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Wherever the person/family feels most comfortable.  </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It doesn’t have to be in the home.</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Could be a coffee shop, park, at their work place, restaurant, Zoom.</a:t>
            </a:r>
          </a:p>
        </p:txBody>
      </p:sp>
    </p:spTree>
    <p:extLst>
      <p:ext uri="{BB962C8B-B14F-4D97-AF65-F5344CB8AC3E}">
        <p14:creationId xmlns:p14="http://schemas.microsoft.com/office/powerpoint/2010/main" val="2297291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FC008078-A6BC-8947-9816-2C05F3DE1013}"/>
              </a:ext>
            </a:extLst>
          </p:cNvPr>
          <p:cNvSpPr txBox="1">
            <a:spLocks/>
          </p:cNvSpPr>
          <p:nvPr/>
        </p:nvSpPr>
        <p:spPr>
          <a:xfrm>
            <a:off x="838200" y="85279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FFFF00"/>
                </a:solidFill>
                <a:effectLst/>
                <a:uLnTx/>
                <a:uFillTx/>
                <a:latin typeface="Corbel" panose="020B0503020204020204"/>
                <a:ea typeface="+mj-ea"/>
                <a:cs typeface="+mj-cs"/>
              </a:rPr>
              <a:t>When should the visit take place?</a:t>
            </a:r>
            <a:endParaRPr kumimoji="0" lang="en-US" sz="5400" b="0" i="0" u="none" strike="noStrike" kern="1200" cap="none" spc="0" normalizeH="0" baseline="0" noProof="0" dirty="0">
              <a:ln>
                <a:noFill/>
              </a:ln>
              <a:solidFill>
                <a:srgbClr val="FFFF00"/>
              </a:solidFill>
              <a:effectLst/>
              <a:uLnTx/>
              <a:uFillTx/>
              <a:latin typeface="Corbel" panose="020B0503020204020204"/>
            </a:endParaRPr>
          </a:p>
        </p:txBody>
      </p:sp>
      <p:sp>
        <p:nvSpPr>
          <p:cNvPr id="8" name="Content Placeholder 2">
            <a:extLst>
              <a:ext uri="{FF2B5EF4-FFF2-40B4-BE49-F238E27FC236}">
                <a16:creationId xmlns:a16="http://schemas.microsoft.com/office/drawing/2014/main" id="{4AB37675-9E88-A240-BE6A-45F0BAF1AA2A}"/>
              </a:ext>
            </a:extLst>
          </p:cNvPr>
          <p:cNvSpPr txBox="1">
            <a:spLocks/>
          </p:cNvSpPr>
          <p:nvPr/>
        </p:nvSpPr>
        <p:spPr>
          <a:xfrm>
            <a:off x="1064285" y="2178362"/>
            <a:ext cx="10233800" cy="31554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Whenever the person is available.</a:t>
            </a:r>
          </a:p>
          <a:p>
            <a:pPr>
              <a:defRPr/>
            </a:pPr>
            <a:r>
              <a:rPr lang="en-US" sz="3600" b="1" dirty="0">
                <a:gradFill>
                  <a:gsLst>
                    <a:gs pos="34000">
                      <a:sysClr val="window" lastClr="FFFFFF">
                        <a:lumMod val="93000"/>
                      </a:sysClr>
                    </a:gs>
                    <a:gs pos="0">
                      <a:sysClr val="windowText" lastClr="000000">
                        <a:lumMod val="25000"/>
                        <a:lumOff val="75000"/>
                      </a:sysClr>
                    </a:gs>
                    <a:gs pos="100000">
                      <a:srgbClr val="94D7E4">
                        <a:lumMod val="0"/>
                        <a:lumOff val="100000"/>
                      </a:srgbClr>
                    </a:gs>
                  </a:gsLst>
                  <a:lin ang="4800000" scaled="0"/>
                </a:gradFill>
                <a:latin typeface="Corbel" panose="020B0503020204020204"/>
              </a:rPr>
              <a:t>Set up day visit whenever possible since evenings are so precious.</a:t>
            </a:r>
          </a:p>
        </p:txBody>
      </p:sp>
    </p:spTree>
    <p:extLst>
      <p:ext uri="{BB962C8B-B14F-4D97-AF65-F5344CB8AC3E}">
        <p14:creationId xmlns:p14="http://schemas.microsoft.com/office/powerpoint/2010/main" val="3404700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6" name="Title 1">
            <a:extLst>
              <a:ext uri="{FF2B5EF4-FFF2-40B4-BE49-F238E27FC236}">
                <a16:creationId xmlns:a16="http://schemas.microsoft.com/office/drawing/2014/main" id="{9B1F81EA-1539-C049-ADC7-9F938CBF2E42}"/>
              </a:ext>
            </a:extLst>
          </p:cNvPr>
          <p:cNvSpPr txBox="1">
            <a:spLocks/>
          </p:cNvSpPr>
          <p:nvPr/>
        </p:nvSpPr>
        <p:spPr bwMode="gray">
          <a:xfrm>
            <a:off x="1203157" y="2171291"/>
            <a:ext cx="9757611" cy="1672390"/>
          </a:xfrm>
          <a:prstGeom prst="rect">
            <a:avLst/>
          </a:prstGeom>
        </p:spPr>
        <p:txBody>
          <a:bodyPr vert="horz" lIns="91440" tIns="45720" rIns="91440" bIns="45720" rtlCol="0" anchor="b">
            <a:normAutofit fontScale="67500" lnSpcReduction="20000"/>
          </a:bodyPr>
          <a:lstStyle>
            <a:lvl1pPr algn="l" defTabSz="457200" rtl="0" eaLnBrk="1" latinLnBrk="0" hangingPunct="1">
              <a:spcBef>
                <a:spcPct val="0"/>
              </a:spcBef>
              <a:buNone/>
              <a:defRPr sz="54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8800" dirty="0"/>
              <a:t>Be Wise! </a:t>
            </a:r>
          </a:p>
          <a:p>
            <a:pPr algn="ctr"/>
            <a:r>
              <a:rPr lang="en-US" sz="8800" dirty="0"/>
              <a:t>Use Common Sense.</a:t>
            </a:r>
          </a:p>
        </p:txBody>
      </p:sp>
    </p:spTree>
    <p:extLst>
      <p:ext uri="{BB962C8B-B14F-4D97-AF65-F5344CB8AC3E}">
        <p14:creationId xmlns:p14="http://schemas.microsoft.com/office/powerpoint/2010/main" val="4262038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1774249"/>
            <a:ext cx="9001125" cy="2277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FFFF00"/>
                </a:solidFill>
                <a:effectLst/>
                <a:uLnTx/>
                <a:uFillTx/>
                <a:latin typeface="Century Gothic" panose="020B0502020202020204"/>
                <a:ea typeface="+mn-ea"/>
                <a:cs typeface="+mn-cs"/>
              </a:rPr>
              <a:t>Poll</a:t>
            </a:r>
            <a:r>
              <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prstClr val="white"/>
                </a:solidFill>
                <a:latin typeface="Century Gothic" panose="020B0502020202020204"/>
              </a:rPr>
              <a:t>(Anonymous)</a:t>
            </a: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Tree>
    <p:extLst>
      <p:ext uri="{BB962C8B-B14F-4D97-AF65-F5344CB8AC3E}">
        <p14:creationId xmlns:p14="http://schemas.microsoft.com/office/powerpoint/2010/main" val="386154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983411" y="1533617"/>
            <a:ext cx="10314674" cy="24191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lvl="0" algn="ctr">
              <a:lnSpc>
                <a:spcPct val="90000"/>
              </a:lnSpc>
              <a:spcBef>
                <a:spcPct val="0"/>
              </a:spcBef>
              <a:defRPr/>
            </a:pPr>
            <a:r>
              <a:rPr lang="en-US" sz="5400" b="1" dirty="0">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latin typeface="Corbel" panose="020B0503020204020204"/>
              </a:rPr>
              <a:t>Seventh-day Adventist Church Manual</a:t>
            </a: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Tree>
    <p:extLst>
      <p:ext uri="{BB962C8B-B14F-4D97-AF65-F5344CB8AC3E}">
        <p14:creationId xmlns:p14="http://schemas.microsoft.com/office/powerpoint/2010/main" val="760945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7" name="Content Placeholder 2">
            <a:extLst>
              <a:ext uri="{FF2B5EF4-FFF2-40B4-BE49-F238E27FC236}">
                <a16:creationId xmlns:a16="http://schemas.microsoft.com/office/drawing/2014/main" id="{25C960D7-63CF-7D47-9E99-79A70F4F813F}"/>
              </a:ext>
            </a:extLst>
          </p:cNvPr>
          <p:cNvSpPr txBox="1">
            <a:spLocks/>
          </p:cNvSpPr>
          <p:nvPr/>
        </p:nvSpPr>
        <p:spPr>
          <a:xfrm>
            <a:off x="1120000" y="136606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i="1" dirty="0">
                <a:solidFill>
                  <a:srgbClr val="FFFF00"/>
                </a:solidFill>
              </a:rPr>
              <a:t>1. Members more involved in ministry.</a:t>
            </a:r>
            <a:endParaRPr lang="en-US" dirty="0">
              <a:solidFill>
                <a:srgbClr val="FFFF00"/>
              </a:solidFill>
            </a:endParaRPr>
          </a:p>
          <a:p>
            <a:pPr marL="0" indent="0">
              <a:buNone/>
            </a:pPr>
            <a:r>
              <a:rPr lang="en-US" i="1" dirty="0">
                <a:solidFill>
                  <a:srgbClr val="FFFF00"/>
                </a:solidFill>
              </a:rPr>
              <a:t>2. Special bond fostered between leaders and members.</a:t>
            </a:r>
            <a:endParaRPr lang="en-US" dirty="0">
              <a:solidFill>
                <a:srgbClr val="FFFF00"/>
              </a:solidFill>
            </a:endParaRPr>
          </a:p>
          <a:p>
            <a:pPr marL="0" indent="0">
              <a:buNone/>
            </a:pPr>
            <a:r>
              <a:rPr lang="en-US" i="1" dirty="0">
                <a:solidFill>
                  <a:srgbClr val="FFFF00"/>
                </a:solidFill>
              </a:rPr>
              <a:t>3. Less complaining.</a:t>
            </a:r>
            <a:endParaRPr lang="en-US" dirty="0">
              <a:solidFill>
                <a:srgbClr val="FFFF00"/>
              </a:solidFill>
            </a:endParaRPr>
          </a:p>
          <a:p>
            <a:pPr marL="0" indent="0">
              <a:buNone/>
            </a:pPr>
            <a:r>
              <a:rPr lang="en-US" i="1" dirty="0">
                <a:solidFill>
                  <a:srgbClr val="FFFF00"/>
                </a:solidFill>
              </a:rPr>
              <a:t>4. Members are more likely to invite their friends to church.</a:t>
            </a:r>
            <a:endParaRPr lang="en-US" dirty="0">
              <a:solidFill>
                <a:srgbClr val="FFFF00"/>
              </a:solidFill>
            </a:endParaRPr>
          </a:p>
          <a:p>
            <a:pPr marL="0" indent="0">
              <a:buNone/>
            </a:pPr>
            <a:r>
              <a:rPr lang="en-US" i="1" dirty="0">
                <a:solidFill>
                  <a:srgbClr val="FFFF00"/>
                </a:solidFill>
              </a:rPr>
              <a:t>5. Doing evangelism will be much easier.</a:t>
            </a:r>
            <a:endParaRPr lang="en-US" dirty="0">
              <a:solidFill>
                <a:srgbClr val="FFFF00"/>
              </a:solidFill>
            </a:endParaRPr>
          </a:p>
          <a:p>
            <a:pPr marL="0" indent="0">
              <a:buNone/>
            </a:pPr>
            <a:r>
              <a:rPr lang="en-US" i="1" dirty="0">
                <a:solidFill>
                  <a:srgbClr val="FFFF00"/>
                </a:solidFill>
              </a:rPr>
              <a:t>6. Church board meetings will be more enjoyable.</a:t>
            </a:r>
            <a:endParaRPr lang="en-US" dirty="0">
              <a:solidFill>
                <a:srgbClr val="FFFF00"/>
              </a:solidFill>
            </a:endParaRPr>
          </a:p>
          <a:p>
            <a:pPr marL="0" indent="0">
              <a:buNone/>
            </a:pPr>
            <a:r>
              <a:rPr lang="en-US" i="1" dirty="0">
                <a:solidFill>
                  <a:srgbClr val="FFFF00"/>
                </a:solidFill>
              </a:rPr>
              <a:t>7. Tithes and offerings will go up.</a:t>
            </a:r>
            <a:endParaRPr lang="en-US" dirty="0">
              <a:solidFill>
                <a:srgbClr val="FFFF00"/>
              </a:solidFill>
            </a:endParaRPr>
          </a:p>
          <a:p>
            <a:pPr marL="0" indent="0">
              <a:buNone/>
            </a:pPr>
            <a:r>
              <a:rPr lang="en-US" i="1" dirty="0">
                <a:solidFill>
                  <a:srgbClr val="FFFF00"/>
                </a:solidFill>
              </a:rPr>
              <a:t>8. Preaching will be more powerful.</a:t>
            </a:r>
            <a:endParaRPr lang="en-US" dirty="0">
              <a:solidFill>
                <a:srgbClr val="FFFF00"/>
              </a:solidFill>
            </a:endParaRPr>
          </a:p>
          <a:p>
            <a:pPr marL="0" indent="0">
              <a:buNone/>
            </a:pPr>
            <a:r>
              <a:rPr lang="en-US" i="1" dirty="0">
                <a:solidFill>
                  <a:srgbClr val="FFFF00"/>
                </a:solidFill>
              </a:rPr>
              <a:t>9. It’s the gift that keeps on giving.</a:t>
            </a:r>
            <a:endParaRPr lang="en-US" dirty="0">
              <a:solidFill>
                <a:srgbClr val="FFFF00"/>
              </a:solidFill>
            </a:endParaRPr>
          </a:p>
        </p:txBody>
      </p:sp>
      <p:sp>
        <p:nvSpPr>
          <p:cNvPr id="8" name="Title 1">
            <a:extLst>
              <a:ext uri="{FF2B5EF4-FFF2-40B4-BE49-F238E27FC236}">
                <a16:creationId xmlns:a16="http://schemas.microsoft.com/office/drawing/2014/main" id="{5A3B5DA2-083F-8648-B8CA-959F06D088BD}"/>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000" dirty="0">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latin typeface="Corbel" panose="020B0503020204020204"/>
              </a:rPr>
              <a:t>Visible outcome of home visitation:</a:t>
            </a:r>
            <a:endPar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endParaRPr>
          </a:p>
        </p:txBody>
      </p:sp>
    </p:spTree>
    <p:extLst>
      <p:ext uri="{BB962C8B-B14F-4D97-AF65-F5344CB8AC3E}">
        <p14:creationId xmlns:p14="http://schemas.microsoft.com/office/powerpoint/2010/main" val="255971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6" name="Title 1">
            <a:extLst>
              <a:ext uri="{FF2B5EF4-FFF2-40B4-BE49-F238E27FC236}">
                <a16:creationId xmlns:a16="http://schemas.microsoft.com/office/drawing/2014/main" id="{E599BB18-3C43-DF4E-A012-CCB4E6283320}"/>
              </a:ext>
            </a:extLst>
          </p:cNvPr>
          <p:cNvSpPr txBox="1">
            <a:spLocks/>
          </p:cNvSpPr>
          <p:nvPr/>
        </p:nvSpPr>
        <p:spPr>
          <a:xfrm>
            <a:off x="834960" y="318290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endParaRPr lang="en-US" dirty="0">
              <a:gradFill flip="none" rotWithShape="1">
                <a:gsLst>
                  <a:gs pos="28000">
                    <a:prstClr val="white">
                      <a:lumMod val="93000"/>
                    </a:prstClr>
                  </a:gs>
                  <a:gs pos="0">
                    <a:prstClr val="black">
                      <a:lumMod val="25000"/>
                      <a:lumOff val="75000"/>
                    </a:prstClr>
                  </a:gs>
                  <a:gs pos="100000">
                    <a:srgbClr val="94D7E4">
                      <a:lumMod val="0"/>
                      <a:lumOff val="100000"/>
                    </a:srgbClr>
                  </a:gs>
                </a:gsLst>
                <a:lin ang="4800000" scaled="0"/>
                <a:tileRect/>
              </a:gradFill>
              <a:latin typeface="Corbel" panose="020B0503020204020204"/>
            </a:endParaRPr>
          </a:p>
        </p:txBody>
      </p:sp>
    </p:spTree>
    <p:extLst>
      <p:ext uri="{BB962C8B-B14F-4D97-AF65-F5344CB8AC3E}">
        <p14:creationId xmlns:p14="http://schemas.microsoft.com/office/powerpoint/2010/main" val="1181666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Seventh-day Adventist Church Manual (2015)</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744745"/>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400" i="1" dirty="0">
                <a:solidFill>
                  <a:srgbClr val="FFFF00"/>
                </a:solidFill>
              </a:rPr>
              <a:t>Church Board and Its Meetings Definition and Function—Every church must have a functioning board whose members have been elected during a church business meeting. Its chief concern is having an active discipleship plan in place, which includes both the spiritual nurture of the church and the work of planning and fostering evangelism. </a:t>
            </a:r>
            <a:r>
              <a:rPr lang="en-US" sz="3400" dirty="0">
                <a:solidFill>
                  <a:srgbClr val="FFFF00"/>
                </a:solidFill>
              </a:rPr>
              <a:t>(p. 129)</a:t>
            </a:r>
          </a:p>
        </p:txBody>
      </p:sp>
    </p:spTree>
    <p:extLst>
      <p:ext uri="{BB962C8B-B14F-4D97-AF65-F5344CB8AC3E}">
        <p14:creationId xmlns:p14="http://schemas.microsoft.com/office/powerpoint/2010/main" val="2612958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Seventh-day Adventist Church Manual (2015)</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744745"/>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400" i="1" dirty="0">
                <a:solidFill>
                  <a:srgbClr val="FFFF00"/>
                </a:solidFill>
              </a:rPr>
              <a:t>Church Board and Its Meetings Definition and Function—Every church must have a functioning board whose members have been elected during a church business meeting. Its chief concern is having </a:t>
            </a:r>
            <a:r>
              <a:rPr lang="en-US" sz="3400" b="1" i="1" u="sng" dirty="0">
                <a:solidFill>
                  <a:srgbClr val="FFFF00"/>
                </a:solidFill>
              </a:rPr>
              <a:t>an active discipleship plan in place</a:t>
            </a:r>
            <a:r>
              <a:rPr lang="en-US" sz="3400" i="1" dirty="0">
                <a:solidFill>
                  <a:srgbClr val="FFFF00"/>
                </a:solidFill>
              </a:rPr>
              <a:t>, which includes both the spiritual nurture of the church and the work of planning and fostering evangelism. </a:t>
            </a:r>
            <a:r>
              <a:rPr lang="en-US" sz="3400" dirty="0">
                <a:solidFill>
                  <a:srgbClr val="FFFF00"/>
                </a:solidFill>
              </a:rPr>
              <a:t>(p. 129)</a:t>
            </a:r>
          </a:p>
        </p:txBody>
      </p:sp>
    </p:spTree>
    <p:extLst>
      <p:ext uri="{BB962C8B-B14F-4D97-AF65-F5344CB8AC3E}">
        <p14:creationId xmlns:p14="http://schemas.microsoft.com/office/powerpoint/2010/main" val="2734137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55068" y="1933546"/>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3" name="Picture 2">
            <a:extLst>
              <a:ext uri="{FF2B5EF4-FFF2-40B4-BE49-F238E27FC236}">
                <a16:creationId xmlns:a16="http://schemas.microsoft.com/office/drawing/2014/main" id="{D2A0B9AA-90E5-BE49-9DC3-8353B20967CD}"/>
              </a:ext>
            </a:extLst>
          </p:cNvPr>
          <p:cNvPicPr>
            <a:picLocks noChangeAspect="1"/>
          </p:cNvPicPr>
          <p:nvPr/>
        </p:nvPicPr>
        <p:blipFill>
          <a:blip r:embed="rId3"/>
          <a:stretch>
            <a:fillRect/>
          </a:stretch>
        </p:blipFill>
        <p:spPr>
          <a:xfrm>
            <a:off x="9839619" y="5333811"/>
            <a:ext cx="1458466" cy="609790"/>
          </a:xfrm>
          <a:prstGeom prst="rect">
            <a:avLst/>
          </a:prstGeom>
        </p:spPr>
      </p:pic>
      <p:sp>
        <p:nvSpPr>
          <p:cNvPr id="7" name="Title 1">
            <a:extLst>
              <a:ext uri="{FF2B5EF4-FFF2-40B4-BE49-F238E27FC236}">
                <a16:creationId xmlns:a16="http://schemas.microsoft.com/office/drawing/2014/main" id="{98A81329-7BB0-124E-A7E1-4BBF113D4533}"/>
              </a:ext>
            </a:extLst>
          </p:cNvPr>
          <p:cNvSpPr txBox="1">
            <a:spLocks/>
          </p:cNvSpPr>
          <p:nvPr/>
        </p:nvSpPr>
        <p:spPr>
          <a:xfrm>
            <a:off x="838200" y="5476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rPr>
              <a:t>Seventh-day Adventist Church Manual (2015)</a:t>
            </a:r>
          </a:p>
        </p:txBody>
      </p:sp>
      <p:sp>
        <p:nvSpPr>
          <p:cNvPr id="8" name="Content Placeholder 2">
            <a:extLst>
              <a:ext uri="{FF2B5EF4-FFF2-40B4-BE49-F238E27FC236}">
                <a16:creationId xmlns:a16="http://schemas.microsoft.com/office/drawing/2014/main" id="{9359E370-05F9-C240-AD9E-E415FD9477DB}"/>
              </a:ext>
            </a:extLst>
          </p:cNvPr>
          <p:cNvSpPr txBox="1">
            <a:spLocks/>
          </p:cNvSpPr>
          <p:nvPr/>
        </p:nvSpPr>
        <p:spPr>
          <a:xfrm>
            <a:off x="838730" y="1744745"/>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400" i="1" dirty="0">
                <a:solidFill>
                  <a:srgbClr val="FFFF00"/>
                </a:solidFill>
              </a:rPr>
              <a:t>Church Board and Its Meetings Definition and Function—Every church must have a functioning board whose members have been elected during a church business meeting. Its chief concern is having an active discipleship plan in place, which includes both the </a:t>
            </a:r>
            <a:r>
              <a:rPr lang="en-US" sz="3400" b="1" i="1" u="sng" dirty="0">
                <a:solidFill>
                  <a:srgbClr val="FFFF00"/>
                </a:solidFill>
              </a:rPr>
              <a:t>spiritual nurture</a:t>
            </a:r>
            <a:r>
              <a:rPr lang="en-US" sz="3400" i="1" dirty="0">
                <a:solidFill>
                  <a:srgbClr val="FFFF00"/>
                </a:solidFill>
              </a:rPr>
              <a:t> of the church and the work of planning and fostering </a:t>
            </a:r>
            <a:r>
              <a:rPr lang="en-US" sz="3400" b="1" i="1" u="sng" dirty="0">
                <a:solidFill>
                  <a:srgbClr val="FFFF00"/>
                </a:solidFill>
              </a:rPr>
              <a:t>evangelism</a:t>
            </a:r>
            <a:r>
              <a:rPr lang="en-US" sz="3400" i="1" dirty="0">
                <a:solidFill>
                  <a:srgbClr val="FFFF00"/>
                </a:solidFill>
              </a:rPr>
              <a:t>. </a:t>
            </a:r>
            <a:r>
              <a:rPr lang="en-US" sz="3400" dirty="0">
                <a:solidFill>
                  <a:srgbClr val="FFFF00"/>
                </a:solidFill>
              </a:rPr>
              <a:t>(p. 129)</a:t>
            </a:r>
          </a:p>
        </p:txBody>
      </p:sp>
    </p:spTree>
    <p:extLst>
      <p:ext uri="{BB962C8B-B14F-4D97-AF65-F5344CB8AC3E}">
        <p14:creationId xmlns:p14="http://schemas.microsoft.com/office/powerpoint/2010/main" val="319585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7" name="Content Placeholder 2">
            <a:extLst>
              <a:ext uri="{FF2B5EF4-FFF2-40B4-BE49-F238E27FC236}">
                <a16:creationId xmlns:a16="http://schemas.microsoft.com/office/drawing/2014/main" id="{25C960D7-63CF-7D47-9E99-79A70F4F813F}"/>
              </a:ext>
            </a:extLst>
          </p:cNvPr>
          <p:cNvSpPr txBox="1">
            <a:spLocks/>
          </p:cNvSpPr>
          <p:nvPr/>
        </p:nvSpPr>
        <p:spPr>
          <a:xfrm>
            <a:off x="1120000" y="136606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i="1" dirty="0">
                <a:solidFill>
                  <a:srgbClr val="FFFF00"/>
                </a:solidFill>
              </a:rPr>
              <a:t>1. An active discipleship plan. </a:t>
            </a:r>
            <a:endParaRPr lang="en-US" dirty="0">
              <a:solidFill>
                <a:srgbClr val="FFFF00"/>
              </a:solidFill>
            </a:endParaRPr>
          </a:p>
          <a:p>
            <a:pPr marL="0" indent="0">
              <a:buNone/>
            </a:pPr>
            <a:r>
              <a:rPr lang="en-US" i="1" dirty="0">
                <a:solidFill>
                  <a:srgbClr val="FFFF00"/>
                </a:solidFill>
              </a:rPr>
              <a:t>2. Evangelism in all of its phases. </a:t>
            </a:r>
            <a:endParaRPr lang="en-US" dirty="0">
              <a:solidFill>
                <a:srgbClr val="FFFF00"/>
              </a:solidFill>
            </a:endParaRPr>
          </a:p>
          <a:p>
            <a:pPr marL="0" indent="0">
              <a:buNone/>
            </a:pPr>
            <a:r>
              <a:rPr lang="en-US" i="1" dirty="0">
                <a:solidFill>
                  <a:srgbClr val="FFFF00"/>
                </a:solidFill>
              </a:rPr>
              <a:t>3. Spiritual nurturing and mentoring of members. </a:t>
            </a:r>
            <a:endParaRPr lang="en-US" dirty="0">
              <a:solidFill>
                <a:srgbClr val="FFFF00"/>
              </a:solidFill>
            </a:endParaRPr>
          </a:p>
          <a:p>
            <a:pPr marL="0" indent="0">
              <a:buNone/>
            </a:pPr>
            <a:r>
              <a:rPr lang="en-US" i="1" dirty="0">
                <a:solidFill>
                  <a:srgbClr val="FFFF00"/>
                </a:solidFill>
              </a:rPr>
              <a:t>4. Maintenance of doctrinal purity. </a:t>
            </a:r>
            <a:endParaRPr lang="en-US" dirty="0">
              <a:solidFill>
                <a:srgbClr val="FFFF00"/>
              </a:solidFill>
            </a:endParaRPr>
          </a:p>
          <a:p>
            <a:pPr marL="0" indent="0">
              <a:buNone/>
            </a:pPr>
            <a:r>
              <a:rPr lang="en-US" i="1" dirty="0">
                <a:solidFill>
                  <a:srgbClr val="FFFF00"/>
                </a:solidFill>
              </a:rPr>
              <a:t>5. Upholding of Christian standards. </a:t>
            </a:r>
            <a:endParaRPr lang="en-US" dirty="0">
              <a:solidFill>
                <a:srgbClr val="FFFF00"/>
              </a:solidFill>
            </a:endParaRPr>
          </a:p>
          <a:p>
            <a:pPr marL="0" indent="0">
              <a:buNone/>
            </a:pPr>
            <a:r>
              <a:rPr lang="en-US" i="1" dirty="0">
                <a:solidFill>
                  <a:srgbClr val="FFFF00"/>
                </a:solidFill>
              </a:rPr>
              <a:t>6. Recommending changes in church membership. </a:t>
            </a:r>
            <a:endParaRPr lang="en-US" dirty="0">
              <a:solidFill>
                <a:srgbClr val="FFFF00"/>
              </a:solidFill>
            </a:endParaRPr>
          </a:p>
          <a:p>
            <a:pPr marL="0" indent="0">
              <a:buNone/>
            </a:pPr>
            <a:r>
              <a:rPr lang="en-US" i="1" dirty="0">
                <a:solidFill>
                  <a:srgbClr val="FFFF00"/>
                </a:solidFill>
              </a:rPr>
              <a:t>7. Oversight of church finances. </a:t>
            </a:r>
            <a:endParaRPr lang="en-US" dirty="0">
              <a:solidFill>
                <a:srgbClr val="FFFF00"/>
              </a:solidFill>
            </a:endParaRPr>
          </a:p>
          <a:p>
            <a:pPr marL="0" indent="0">
              <a:buNone/>
            </a:pPr>
            <a:r>
              <a:rPr lang="en-US" i="1" dirty="0">
                <a:solidFill>
                  <a:srgbClr val="FFFF00"/>
                </a:solidFill>
              </a:rPr>
              <a:t>8. Protection and care of church properties. </a:t>
            </a:r>
            <a:endParaRPr lang="en-US" dirty="0">
              <a:solidFill>
                <a:srgbClr val="FFFF00"/>
              </a:solidFill>
            </a:endParaRPr>
          </a:p>
          <a:p>
            <a:pPr marL="0" indent="0">
              <a:buNone/>
            </a:pPr>
            <a:r>
              <a:rPr lang="en-US" i="1" dirty="0">
                <a:solidFill>
                  <a:srgbClr val="FFFF00"/>
                </a:solidFill>
              </a:rPr>
              <a:t>9. Coordination of church departments. </a:t>
            </a:r>
            <a:r>
              <a:rPr lang="en-US" dirty="0">
                <a:solidFill>
                  <a:srgbClr val="FFFF00"/>
                </a:solidFill>
              </a:rPr>
              <a:t>(p. 129)</a:t>
            </a:r>
          </a:p>
        </p:txBody>
      </p:sp>
      <p:sp>
        <p:nvSpPr>
          <p:cNvPr id="8" name="Title 1">
            <a:extLst>
              <a:ext uri="{FF2B5EF4-FFF2-40B4-BE49-F238E27FC236}">
                <a16:creationId xmlns:a16="http://schemas.microsoft.com/office/drawing/2014/main" id="{5A3B5DA2-083F-8648-B8CA-959F06D088BD}"/>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000" dirty="0">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latin typeface="Corbel" panose="020B0503020204020204"/>
              </a:rPr>
              <a:t>Nine Responsibilities of the Church Board</a:t>
            </a:r>
            <a:endPar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endParaRPr>
          </a:p>
        </p:txBody>
      </p:sp>
    </p:spTree>
    <p:extLst>
      <p:ext uri="{BB962C8B-B14F-4D97-AF65-F5344CB8AC3E}">
        <p14:creationId xmlns:p14="http://schemas.microsoft.com/office/powerpoint/2010/main" val="931693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5C413C-E2DE-E741-8F39-8956000576D3}"/>
              </a:ext>
            </a:extLst>
          </p:cNvPr>
          <p:cNvSpPr txBox="1"/>
          <p:nvPr/>
        </p:nvSpPr>
        <p:spPr>
          <a:xfrm>
            <a:off x="1443036" y="2002849"/>
            <a:ext cx="9001125" cy="15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7" name="Content Placeholder 2">
            <a:extLst>
              <a:ext uri="{FF2B5EF4-FFF2-40B4-BE49-F238E27FC236}">
                <a16:creationId xmlns:a16="http://schemas.microsoft.com/office/drawing/2014/main" id="{25C960D7-63CF-7D47-9E99-79A70F4F813F}"/>
              </a:ext>
            </a:extLst>
          </p:cNvPr>
          <p:cNvSpPr txBox="1">
            <a:spLocks/>
          </p:cNvSpPr>
          <p:nvPr/>
        </p:nvSpPr>
        <p:spPr>
          <a:xfrm>
            <a:off x="1120000" y="1366063"/>
            <a:ext cx="102338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i="1" dirty="0">
                <a:solidFill>
                  <a:srgbClr val="FFFF00"/>
                </a:solidFill>
              </a:rPr>
              <a:t>1. </a:t>
            </a:r>
            <a:r>
              <a:rPr lang="en-US" b="1" i="1" dirty="0">
                <a:solidFill>
                  <a:srgbClr val="FFFF00"/>
                </a:solidFill>
              </a:rPr>
              <a:t>An active discipleship plan. </a:t>
            </a:r>
            <a:endParaRPr lang="en-US" b="1" dirty="0">
              <a:solidFill>
                <a:srgbClr val="FFFF00"/>
              </a:solidFill>
            </a:endParaRPr>
          </a:p>
          <a:p>
            <a:pPr marL="0" indent="0">
              <a:buNone/>
            </a:pPr>
            <a:r>
              <a:rPr lang="en-US" i="1" dirty="0">
                <a:solidFill>
                  <a:srgbClr val="FFFF00"/>
                </a:solidFill>
              </a:rPr>
              <a:t>2. </a:t>
            </a:r>
            <a:r>
              <a:rPr lang="en-US" b="1" i="1" dirty="0">
                <a:solidFill>
                  <a:srgbClr val="FFFF00"/>
                </a:solidFill>
              </a:rPr>
              <a:t>Evangelism in all of its phases. </a:t>
            </a:r>
            <a:endParaRPr lang="en-US" b="1" dirty="0">
              <a:solidFill>
                <a:srgbClr val="FFFF00"/>
              </a:solidFill>
            </a:endParaRPr>
          </a:p>
          <a:p>
            <a:pPr marL="0" indent="0">
              <a:buNone/>
            </a:pPr>
            <a:r>
              <a:rPr lang="en-US" i="1" dirty="0">
                <a:solidFill>
                  <a:srgbClr val="FFFF00"/>
                </a:solidFill>
              </a:rPr>
              <a:t>3. </a:t>
            </a:r>
            <a:r>
              <a:rPr lang="en-US" b="1" i="1" dirty="0">
                <a:solidFill>
                  <a:srgbClr val="FFFF00"/>
                </a:solidFill>
              </a:rPr>
              <a:t>Spiritual nurturing and mentoring of members. </a:t>
            </a:r>
            <a:endParaRPr lang="en-US" b="1" dirty="0">
              <a:solidFill>
                <a:srgbClr val="FFFF00"/>
              </a:solidFill>
            </a:endParaRPr>
          </a:p>
          <a:p>
            <a:pPr marL="0" indent="0">
              <a:buNone/>
            </a:pPr>
            <a:r>
              <a:rPr lang="en-US" i="1" dirty="0">
                <a:solidFill>
                  <a:srgbClr val="FFFF00"/>
                </a:solidFill>
              </a:rPr>
              <a:t>4. Maintenance of doctrinal purity. </a:t>
            </a:r>
            <a:endParaRPr lang="en-US" dirty="0">
              <a:solidFill>
                <a:srgbClr val="FFFF00"/>
              </a:solidFill>
            </a:endParaRPr>
          </a:p>
          <a:p>
            <a:pPr marL="0" indent="0">
              <a:buNone/>
            </a:pPr>
            <a:r>
              <a:rPr lang="en-US" i="1" dirty="0">
                <a:solidFill>
                  <a:srgbClr val="FFFF00"/>
                </a:solidFill>
              </a:rPr>
              <a:t>5. Upholding of Christian standards. </a:t>
            </a:r>
            <a:endParaRPr lang="en-US" dirty="0">
              <a:solidFill>
                <a:srgbClr val="FFFF00"/>
              </a:solidFill>
            </a:endParaRPr>
          </a:p>
          <a:p>
            <a:pPr marL="0" indent="0">
              <a:buNone/>
            </a:pPr>
            <a:r>
              <a:rPr lang="en-US" i="1" dirty="0">
                <a:solidFill>
                  <a:srgbClr val="FFFF00"/>
                </a:solidFill>
              </a:rPr>
              <a:t>6. Recommending changes in church membership. </a:t>
            </a:r>
            <a:endParaRPr lang="en-US" dirty="0">
              <a:solidFill>
                <a:srgbClr val="FFFF00"/>
              </a:solidFill>
            </a:endParaRPr>
          </a:p>
          <a:p>
            <a:pPr marL="0" indent="0">
              <a:buNone/>
            </a:pPr>
            <a:r>
              <a:rPr lang="en-US" i="1" dirty="0">
                <a:solidFill>
                  <a:srgbClr val="FFFF00"/>
                </a:solidFill>
              </a:rPr>
              <a:t>7. Oversight of church finances. </a:t>
            </a:r>
            <a:endParaRPr lang="en-US" dirty="0">
              <a:solidFill>
                <a:srgbClr val="FFFF00"/>
              </a:solidFill>
            </a:endParaRPr>
          </a:p>
          <a:p>
            <a:pPr marL="0" indent="0">
              <a:buNone/>
            </a:pPr>
            <a:r>
              <a:rPr lang="en-US" i="1" dirty="0">
                <a:solidFill>
                  <a:srgbClr val="FFFF00"/>
                </a:solidFill>
              </a:rPr>
              <a:t>8. Protection and care of church properties. </a:t>
            </a:r>
            <a:endParaRPr lang="en-US" dirty="0">
              <a:solidFill>
                <a:srgbClr val="FFFF00"/>
              </a:solidFill>
            </a:endParaRPr>
          </a:p>
          <a:p>
            <a:pPr marL="0" indent="0">
              <a:buNone/>
            </a:pPr>
            <a:r>
              <a:rPr lang="en-US" i="1" dirty="0">
                <a:solidFill>
                  <a:srgbClr val="FFFF00"/>
                </a:solidFill>
              </a:rPr>
              <a:t>9. Coordination of church departments. </a:t>
            </a:r>
            <a:endParaRPr lang="en-US" dirty="0">
              <a:solidFill>
                <a:srgbClr val="FFFF00"/>
              </a:solidFill>
            </a:endParaRPr>
          </a:p>
        </p:txBody>
      </p:sp>
      <p:sp>
        <p:nvSpPr>
          <p:cNvPr id="8" name="Title 1">
            <a:extLst>
              <a:ext uri="{FF2B5EF4-FFF2-40B4-BE49-F238E27FC236}">
                <a16:creationId xmlns:a16="http://schemas.microsoft.com/office/drawing/2014/main" id="{5A3B5DA2-083F-8648-B8CA-959F06D088BD}"/>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000" dirty="0">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latin typeface="Corbel" panose="020B0503020204020204"/>
              </a:rPr>
              <a:t>Nine Responsibilities of the Church Board</a:t>
            </a:r>
            <a:endParaRPr kumimoji="0" lang="en-US" sz="4000" b="0" i="0" u="none" strike="noStrike" kern="1200" cap="none" spc="0" normalizeH="0" baseline="0" noProof="0" dirty="0">
              <a:ln>
                <a:noFill/>
              </a:ln>
              <a:gradFill flip="none" rotWithShape="1">
                <a:gsLst>
                  <a:gs pos="28000">
                    <a:sysClr val="window" lastClr="FFFFFF">
                      <a:lumMod val="93000"/>
                    </a:sysClr>
                  </a:gs>
                  <a:gs pos="0">
                    <a:sysClr val="windowText" lastClr="000000">
                      <a:lumMod val="25000"/>
                      <a:lumOff val="75000"/>
                    </a:sysClr>
                  </a:gs>
                  <a:gs pos="100000">
                    <a:srgbClr val="94D7E4">
                      <a:lumMod val="0"/>
                      <a:lumOff val="100000"/>
                    </a:srgbClr>
                  </a:gs>
                </a:gsLst>
                <a:lin ang="4800000" scaled="0"/>
                <a:tileRect/>
              </a:gradFill>
              <a:effectLst/>
              <a:uLnTx/>
              <a:uFillTx/>
              <a:latin typeface="Corbel" panose="020B0503020204020204"/>
              <a:ea typeface="+mj-ea"/>
              <a:cs typeface="+mj-cs"/>
            </a:endParaRPr>
          </a:p>
        </p:txBody>
      </p:sp>
    </p:spTree>
    <p:extLst>
      <p:ext uri="{BB962C8B-B14F-4D97-AF65-F5344CB8AC3E}">
        <p14:creationId xmlns:p14="http://schemas.microsoft.com/office/powerpoint/2010/main" val="1273385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7395</TotalTime>
  <Words>1800</Words>
  <Application>Microsoft Macintosh PowerPoint</Application>
  <PresentationFormat>Widescreen</PresentationFormat>
  <Paragraphs>248</Paragraphs>
  <Slides>41</Slides>
  <Notes>39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Century Gothic</vt:lpstr>
      <vt:lpstr>Corbel</vt:lpstr>
      <vt:lpstr>Wingdings 3</vt:lpstr>
      <vt:lpstr>Ion Boardroom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29</cp:revision>
  <dcterms:created xsi:type="dcterms:W3CDTF">2021-03-04T20:19:41Z</dcterms:created>
  <dcterms:modified xsi:type="dcterms:W3CDTF">2021-03-22T01:08:41Z</dcterms:modified>
</cp:coreProperties>
</file>